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1"/>
    <p:sldMasterId id="2147483676" r:id="rId2"/>
  </p:sldMasterIdLst>
  <p:notesMasterIdLst>
    <p:notesMasterId r:id="rId17"/>
  </p:notesMasterIdLst>
  <p:sldIdLst>
    <p:sldId id="275" r:id="rId3"/>
    <p:sldId id="263" r:id="rId4"/>
    <p:sldId id="284" r:id="rId5"/>
    <p:sldId id="278" r:id="rId6"/>
    <p:sldId id="339" r:id="rId7"/>
    <p:sldId id="265" r:id="rId8"/>
    <p:sldId id="338" r:id="rId9"/>
    <p:sldId id="260" r:id="rId10"/>
    <p:sldId id="271" r:id="rId11"/>
    <p:sldId id="273" r:id="rId12"/>
    <p:sldId id="269" r:id="rId13"/>
    <p:sldId id="280" r:id="rId14"/>
    <p:sldId id="270" r:id="rId15"/>
    <p:sldId id="26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userDrawn="1">
          <p15:clr>
            <a:srgbClr val="A4A3A4"/>
          </p15:clr>
        </p15:guide>
        <p15:guide id="4" pos="212" userDrawn="1">
          <p15:clr>
            <a:srgbClr val="A4A3A4"/>
          </p15:clr>
        </p15:guide>
        <p15:guide id="5" pos="7469" userDrawn="1">
          <p15:clr>
            <a:srgbClr val="A4A3A4"/>
          </p15:clr>
        </p15:guide>
        <p15:guide id="6" pos="76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BC4D5"/>
    <a:srgbClr val="4D7A99"/>
    <a:srgbClr val="C7D8E3"/>
    <a:srgbClr val="1C2D38"/>
    <a:srgbClr val="2941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39" autoAdjust="0"/>
    <p:restoredTop sz="74618" autoAdjust="0"/>
  </p:normalViewPr>
  <p:slideViewPr>
    <p:cSldViewPr>
      <p:cViewPr varScale="1">
        <p:scale>
          <a:sx n="90" d="100"/>
          <a:sy n="90" d="100"/>
        </p:scale>
        <p:origin x="744" y="90"/>
      </p:cViewPr>
      <p:guideLst>
        <p:guide orient="horz" pos="2160"/>
        <p:guide pos="3840"/>
        <p:guide/>
        <p:guide pos="212"/>
        <p:guide pos="7469"/>
        <p:guide pos="76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8/10/relationships/authors" Target="authors.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534EBD-A25C-4375-80BC-0F377736E70A}" type="datetimeFigureOut">
              <a:rPr lang="en-CA" smtClean="0"/>
              <a:t>2025-03-19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B3DD35-20C1-4444-823D-3021FB8B1582}" type="slidenum">
              <a:rPr lang="en-CA" smtClean="0"/>
              <a:t>‹#›</a:t>
            </a:fld>
            <a:endParaRPr lang="en-CA"/>
          </a:p>
        </p:txBody>
      </p:sp>
    </p:spTree>
    <p:extLst>
      <p:ext uri="{BB962C8B-B14F-4D97-AF65-F5344CB8AC3E}">
        <p14:creationId xmlns:p14="http://schemas.microsoft.com/office/powerpoint/2010/main" val="628057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pPr>
            <a:r>
              <a:rPr lang="en-CA" sz="1100" b="1" dirty="0">
                <a:effectLst/>
                <a:latin typeface="Calibri" panose="020F0502020204030204" pitchFamily="34" charset="0"/>
                <a:ea typeface="Calibri" panose="020F0502020204030204" pitchFamily="34" charset="0"/>
                <a:cs typeface="Times New Roman" panose="02020603050405020304" pitchFamily="18" charset="0"/>
              </a:rPr>
              <a:t>Humanity’s return to the Moon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600"/>
              </a:spcAft>
              <a:buFont typeface="Arial" panose="020B0604020202020204" pitchFamily="34" charset="0"/>
              <a:buChar char="•"/>
              <a:tabLst>
                <a:tab pos="457200" algn="l"/>
              </a:tabLst>
            </a:pPr>
            <a:r>
              <a:rPr lang="en-CA" sz="1100" dirty="0">
                <a:effectLst/>
                <a:latin typeface="Calibri" panose="020F0502020204030204" pitchFamily="34" charset="0"/>
                <a:ea typeface="Calibri" panose="020F0502020204030204" pitchFamily="34" charset="0"/>
                <a:cs typeface="Times New Roman" panose="02020603050405020304" pitchFamily="18" charset="0"/>
              </a:rPr>
              <a:t>Thank you for having me here today. I am thrilled to talk to you about Canada’s role in lunar exploration. </a:t>
            </a:r>
          </a:p>
          <a:p>
            <a:pPr marL="171450" lvl="0" indent="-171450">
              <a:lnSpc>
                <a:spcPct val="107000"/>
              </a:lnSpc>
              <a:spcAft>
                <a:spcPts val="600"/>
              </a:spcAft>
              <a:buFont typeface="Arial" panose="020B0604020202020204" pitchFamily="34" charset="0"/>
              <a:buChar char="•"/>
              <a:tabLst>
                <a:tab pos="457200" algn="l"/>
              </a:tabLst>
            </a:pPr>
            <a:r>
              <a:rPr lang="en-CA" sz="1100" dirty="0">
                <a:effectLst/>
                <a:latin typeface="Calibri" panose="020F0502020204030204" pitchFamily="34" charset="0"/>
                <a:ea typeface="Calibri" panose="020F0502020204030204" pitchFamily="34" charset="0"/>
                <a:cs typeface="Times New Roman" panose="02020603050405020304" pitchFamily="18" charset="0"/>
              </a:rPr>
              <a:t>Over 50 years ago, human beings first stepped on the Moon – our planet’s only natural satellite.</a:t>
            </a:r>
          </a:p>
          <a:p>
            <a:pPr marL="171450" lvl="0" indent="-171450">
              <a:lnSpc>
                <a:spcPct val="107000"/>
              </a:lnSpc>
              <a:spcAft>
                <a:spcPts val="600"/>
              </a:spcAft>
              <a:buFont typeface="Arial" panose="020B0604020202020204" pitchFamily="34" charset="0"/>
              <a:buChar char="•"/>
              <a:tabLst>
                <a:tab pos="457200" algn="l"/>
              </a:tabLst>
            </a:pPr>
            <a:r>
              <a:rPr lang="en-CA" sz="1100" dirty="0">
                <a:effectLst/>
                <a:latin typeface="Calibri" panose="020F0502020204030204" pitchFamily="34" charset="0"/>
                <a:ea typeface="Calibri" panose="020F0502020204030204" pitchFamily="34" charset="0"/>
                <a:cs typeface="Times New Roman" panose="02020603050405020304" pitchFamily="18" charset="0"/>
              </a:rPr>
              <a:t>After maintaining continuous human presence aboard the International Space Station for over 20 years, only 400 kilometres above our planet, humanity is now getting ready to return to the Moon, a destination 1,000 times farther than the Space Station. And this time, the goal of this major international collaboration in human space exploration is to send humans deeper into space than we have ever been. </a:t>
            </a:r>
          </a:p>
          <a:p>
            <a:pPr>
              <a:lnSpc>
                <a:spcPct val="107000"/>
              </a:lnSpc>
              <a:spcAft>
                <a:spcPts val="600"/>
              </a:spcAft>
            </a:pP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CA" sz="1100" b="1" dirty="0">
                <a:effectLst/>
                <a:latin typeface="Calibri" panose="020F0502020204030204" pitchFamily="34" charset="0"/>
                <a:ea typeface="Calibri" panose="020F0502020204030204" pitchFamily="34" charset="0"/>
                <a:cs typeface="Times New Roman" panose="02020603050405020304" pitchFamily="18" charset="0"/>
              </a:rPr>
              <a:t>Canada’s role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600"/>
              </a:spcAft>
              <a:buFont typeface="Arial" panose="020B0604020202020204" pitchFamily="34" charset="0"/>
              <a:buChar char="•"/>
              <a:tabLst>
                <a:tab pos="457200" algn="l"/>
              </a:tabLst>
            </a:pPr>
            <a:r>
              <a:rPr lang="en-CA" sz="1100" dirty="0">
                <a:effectLst/>
                <a:latin typeface="Calibri" panose="020F0502020204030204" pitchFamily="34" charset="0"/>
                <a:ea typeface="Calibri" panose="020F0502020204030204" pitchFamily="34" charset="0"/>
                <a:cs typeface="Times New Roman" panose="02020603050405020304" pitchFamily="18" charset="0"/>
              </a:rPr>
              <a:t>Canada will be part of this great endeavour!</a:t>
            </a:r>
          </a:p>
          <a:p>
            <a:pPr marL="628650" lvl="1" indent="-171450">
              <a:lnSpc>
                <a:spcPct val="107000"/>
              </a:lnSpc>
              <a:spcAft>
                <a:spcPts val="600"/>
              </a:spcAft>
              <a:buFont typeface="Courier New" panose="02070309020205020404" pitchFamily="49" charset="0"/>
              <a:buChar char="o"/>
              <a:tabLst>
                <a:tab pos="457200" algn="l"/>
              </a:tabLst>
            </a:pPr>
            <a:r>
              <a:rPr lang="en-CA" sz="1100" dirty="0">
                <a:effectLst/>
                <a:latin typeface="Calibri" panose="020F0502020204030204" pitchFamily="34" charset="0"/>
                <a:ea typeface="Calibri" panose="020F0502020204030204" pitchFamily="34" charset="0"/>
                <a:cs typeface="Times New Roman" panose="02020603050405020304" pitchFamily="18" charset="0"/>
              </a:rPr>
              <a:t>A Canadian astronaut will fly to the Moon on the historic Artemis II mission!</a:t>
            </a:r>
          </a:p>
          <a:p>
            <a:pPr marL="628650" lvl="1" indent="-171450">
              <a:lnSpc>
                <a:spcPct val="107000"/>
              </a:lnSpc>
              <a:spcAft>
                <a:spcPts val="600"/>
              </a:spcAft>
              <a:buFont typeface="Courier New" panose="02070309020205020404" pitchFamily="49" charset="0"/>
              <a:buChar char="o"/>
              <a:tabLst>
                <a:tab pos="457200" algn="l"/>
              </a:tabLst>
            </a:pPr>
            <a:r>
              <a:rPr lang="en-CA" sz="1100" dirty="0">
                <a:effectLst/>
                <a:latin typeface="Calibri" panose="020F0502020204030204" pitchFamily="34" charset="0"/>
                <a:ea typeface="Calibri" panose="020F0502020204030204" pitchFamily="34" charset="0"/>
                <a:cs typeface="Times New Roman" panose="02020603050405020304" pitchFamily="18" charset="0"/>
              </a:rPr>
              <a:t>Canada is</a:t>
            </a:r>
            <a:r>
              <a:rPr lang="en-CA" sz="1100" b="1" dirty="0">
                <a:effectLst/>
                <a:latin typeface="Calibri" panose="020F0502020204030204" pitchFamily="34" charset="0"/>
                <a:ea typeface="Calibri" panose="020F0502020204030204" pitchFamily="34" charset="0"/>
                <a:cs typeface="Times New Roman" panose="02020603050405020304" pitchFamily="18" charset="0"/>
              </a:rPr>
              <a:t> </a:t>
            </a:r>
            <a:r>
              <a:rPr lang="en-CA" sz="1100" dirty="0">
                <a:effectLst/>
                <a:latin typeface="Calibri" panose="020F0502020204030204" pitchFamily="34" charset="0"/>
                <a:ea typeface="Calibri" panose="020F0502020204030204" pitchFamily="34" charset="0"/>
                <a:cs typeface="Times New Roman" panose="02020603050405020304" pitchFamily="18" charset="0"/>
              </a:rPr>
              <a:t>contributing to</a:t>
            </a:r>
            <a:r>
              <a:rPr lang="en-CA" sz="1100" b="1" dirty="0">
                <a:effectLst/>
                <a:latin typeface="Calibri" panose="020F0502020204030204" pitchFamily="34" charset="0"/>
                <a:ea typeface="Calibri" panose="020F0502020204030204" pitchFamily="34" charset="0"/>
                <a:cs typeface="Times New Roman" panose="02020603050405020304" pitchFamily="18" charset="0"/>
              </a:rPr>
              <a:t> NASA’s Artemis campaign</a:t>
            </a:r>
            <a:r>
              <a:rPr lang="en-CA" sz="1100" dirty="0">
                <a:effectLst/>
                <a:latin typeface="Calibri" panose="020F0502020204030204" pitchFamily="34" charset="0"/>
                <a:ea typeface="Calibri" panose="020F0502020204030204" pitchFamily="34" charset="0"/>
                <a:cs typeface="Times New Roman" panose="02020603050405020304" pitchFamily="18" charset="0"/>
              </a:rPr>
              <a:t>, a multi-mission campaign that will push human space exploration to the Moon and on to Mars. The campaign includes major initiatives like the </a:t>
            </a:r>
            <a:r>
              <a:rPr lang="en-CA" sz="1100" b="1" dirty="0">
                <a:effectLst/>
                <a:latin typeface="Calibri" panose="020F0502020204030204" pitchFamily="34" charset="0"/>
                <a:ea typeface="Calibri" panose="020F0502020204030204" pitchFamily="34" charset="0"/>
                <a:cs typeface="Times New Roman" panose="02020603050405020304" pitchFamily="18" charset="0"/>
              </a:rPr>
              <a:t>Artemis missions</a:t>
            </a:r>
            <a:r>
              <a:rPr lang="en-CA" sz="1100" dirty="0">
                <a:effectLst/>
                <a:latin typeface="Calibri" panose="020F0502020204030204" pitchFamily="34" charset="0"/>
                <a:ea typeface="Calibri" panose="020F0502020204030204" pitchFamily="34" charset="0"/>
                <a:cs typeface="Times New Roman" panose="02020603050405020304" pitchFamily="18" charset="0"/>
              </a:rPr>
              <a:t> and </a:t>
            </a:r>
            <a:r>
              <a:rPr lang="en-CA" sz="1100" b="1" dirty="0">
                <a:effectLst/>
                <a:latin typeface="Calibri" panose="020F0502020204030204" pitchFamily="34" charset="0"/>
                <a:ea typeface="Calibri" panose="020F0502020204030204" pitchFamily="34" charset="0"/>
                <a:cs typeface="Times New Roman" panose="02020603050405020304" pitchFamily="18" charset="0"/>
              </a:rPr>
              <a:t>Gateway</a:t>
            </a:r>
            <a:r>
              <a:rPr lang="en-CA" sz="1100" dirty="0">
                <a:effectLst/>
                <a:latin typeface="Calibri" panose="020F0502020204030204" pitchFamily="34" charset="0"/>
                <a:ea typeface="Calibri" panose="020F0502020204030204" pitchFamily="34" charset="0"/>
                <a:cs typeface="Times New Roman" panose="02020603050405020304" pitchFamily="18" charset="0"/>
              </a:rPr>
              <a:t>.</a:t>
            </a:r>
          </a:p>
          <a:p>
            <a:pPr marL="628650" lvl="1" indent="-171450">
              <a:lnSpc>
                <a:spcPct val="107000"/>
              </a:lnSpc>
              <a:spcAft>
                <a:spcPts val="600"/>
              </a:spcAft>
              <a:buFont typeface="Courier New" panose="02070309020205020404" pitchFamily="49" charset="0"/>
              <a:buChar char="o"/>
              <a:tabLst>
                <a:tab pos="457200" algn="l"/>
              </a:tabLst>
            </a:pPr>
            <a:r>
              <a:rPr lang="en-CA" sz="1100" dirty="0">
                <a:effectLst/>
                <a:latin typeface="Calibri" panose="020F0502020204030204" pitchFamily="34" charset="0"/>
                <a:ea typeface="Calibri" panose="020F0502020204030204" pitchFamily="34" charset="0"/>
                <a:cs typeface="Times New Roman" panose="02020603050405020304" pitchFamily="18" charset="0"/>
              </a:rPr>
              <a:t>The Canadian Space Agency’s </a:t>
            </a:r>
            <a:r>
              <a:rPr lang="en-CA" sz="1100" b="1" dirty="0">
                <a:effectLst/>
                <a:latin typeface="Calibri" panose="020F0502020204030204" pitchFamily="34" charset="0"/>
                <a:ea typeface="Calibri" panose="020F0502020204030204" pitchFamily="34" charset="0"/>
                <a:cs typeface="Times New Roman" panose="02020603050405020304" pitchFamily="18" charset="0"/>
              </a:rPr>
              <a:t>Lunar Exploration Accelerator Program (LEAP)</a:t>
            </a:r>
            <a:r>
              <a:rPr lang="en-CA" sz="1100" dirty="0">
                <a:effectLst/>
                <a:latin typeface="Calibri" panose="020F0502020204030204" pitchFamily="34" charset="0"/>
                <a:ea typeface="Calibri" panose="020F0502020204030204" pitchFamily="34" charset="0"/>
                <a:cs typeface="Times New Roman" panose="02020603050405020304" pitchFamily="18" charset="0"/>
              </a:rPr>
              <a:t> funds a wide range of opportunities for Canadian science and technology activities in lunar orbit and on the Moon’s surface.</a:t>
            </a:r>
          </a:p>
          <a:p>
            <a:pPr>
              <a:lnSpc>
                <a:spcPct val="107000"/>
              </a:lnSpc>
              <a:spcAft>
                <a:spcPts val="8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100" dirty="0">
                <a:effectLst/>
                <a:latin typeface="Calibri" panose="020F0502020204030204" pitchFamily="34" charset="0"/>
                <a:ea typeface="Calibri" panose="020F0502020204030204" pitchFamily="34" charset="0"/>
                <a:cs typeface="Times New Roman" panose="02020603050405020304" pitchFamily="18" charset="0"/>
              </a:rPr>
              <a:t>Text version: Canada’s role in Moon exploration (Credit: CSA)</a:t>
            </a:r>
          </a:p>
        </p:txBody>
      </p:sp>
      <p:sp>
        <p:nvSpPr>
          <p:cNvPr id="4" name="Slide Number Placeholder 3"/>
          <p:cNvSpPr>
            <a:spLocks noGrp="1"/>
          </p:cNvSpPr>
          <p:nvPr>
            <p:ph type="sldNum" sz="quarter" idx="10"/>
          </p:nvPr>
        </p:nvSpPr>
        <p:spPr/>
        <p:txBody>
          <a:bodyPr/>
          <a:lstStyle/>
          <a:p>
            <a:fld id="{EDB3DD35-20C1-4444-823D-3021FB8B1582}" type="slidenum">
              <a:rPr lang="en-CA" smtClean="0"/>
              <a:t>1</a:t>
            </a:fld>
            <a:endParaRPr lang="en-CA"/>
          </a:p>
        </p:txBody>
      </p:sp>
    </p:spTree>
    <p:extLst>
      <p:ext uri="{BB962C8B-B14F-4D97-AF65-F5344CB8AC3E}">
        <p14:creationId xmlns:p14="http://schemas.microsoft.com/office/powerpoint/2010/main" val="2496220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pPr>
            <a:r>
              <a:rPr lang="en-CA" sz="1800" b="1" dirty="0">
                <a:effectLst/>
                <a:latin typeface="Calibri" panose="020F0502020204030204" pitchFamily="34" charset="0"/>
                <a:ea typeface="Calibri" panose="020F0502020204030204" pitchFamily="34" charset="0"/>
                <a:cs typeface="Times New Roman" panose="02020603050405020304" pitchFamily="18" charset="0"/>
              </a:rPr>
              <a:t>Food production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600"/>
              </a:spcAft>
              <a:buFont typeface="Arial" panose="020B0604020202020204" pitchFamily="34" charset="0"/>
              <a:buNone/>
              <a:tabLst>
                <a:tab pos="457200" algn="l"/>
              </a:tabLs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600"/>
              </a:spcAft>
              <a:buFont typeface="Arial" panose="020B0604020202020204" pitchFamily="34" charset="0"/>
              <a:buChar char="•"/>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Another aspect to consider when planning for future missions is food availability and production. Astronauts on the International Space Station not only bring food with them, but they can also get fresh food shipped from Earth on a regular basis. Astronauts taking part in longer missions in deeper space will need to be more self-sufficient.</a:t>
            </a:r>
          </a:p>
          <a:p>
            <a:pPr marL="285750" lvl="0" indent="-285750">
              <a:lnSpc>
                <a:spcPct val="107000"/>
              </a:lnSpc>
              <a:spcAft>
                <a:spcPts val="600"/>
              </a:spcAft>
              <a:buFont typeface="Arial" panose="020B0604020202020204" pitchFamily="34" charset="0"/>
              <a:buChar char="•"/>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The Canadian Space Agency is supporting the development of efficient techniques for growing food in harsh environments both in space and on Earth. </a:t>
            </a:r>
          </a:p>
          <a:p>
            <a:pPr marL="285750" lvl="0" indent="-285750">
              <a:lnSpc>
                <a:spcPct val="107000"/>
              </a:lnSpc>
              <a:spcAft>
                <a:spcPts val="600"/>
              </a:spcAft>
              <a:buFont typeface="Arial" panose="020B0604020202020204" pitchFamily="34" charset="0"/>
              <a:buChar char="•"/>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Technologies designed to produce tasty and nutritious food with minimal resources are not only for use on long-duration space missions, but also have the potential to benefit people living in remote and harsh environments like Canada’s North. </a:t>
            </a:r>
          </a:p>
          <a:p>
            <a:pPr marL="285750" lvl="0" indent="-285750">
              <a:lnSpc>
                <a:spcPct val="107000"/>
              </a:lnSpc>
              <a:spcAft>
                <a:spcPts val="600"/>
              </a:spcAft>
              <a:buFont typeface="Arial" panose="020B0604020202020204" pitchFamily="34" charset="0"/>
              <a:buChar char="•"/>
              <a:tabLst>
                <a:tab pos="457200" algn="l"/>
              </a:tabLs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tab pos="457200" algn="l"/>
              </a:tabLst>
              <a:defRPr/>
            </a:pPr>
            <a:r>
              <a:rPr lang="en-CA" sz="1800" dirty="0">
                <a:effectLst/>
                <a:latin typeface="Calibri" panose="020F0502020204030204" pitchFamily="34" charset="0"/>
                <a:ea typeface="Calibri" panose="020F0502020204030204" pitchFamily="34" charset="0"/>
                <a:cs typeface="Times New Roman" panose="02020603050405020304" pitchFamily="18" charset="0"/>
              </a:rPr>
              <a:t>Text version: Food production (Credit: CSA)</a:t>
            </a:r>
            <a:endParaRPr lang="fr-CA" sz="1800" dirty="0">
              <a:solidFill>
                <a:srgbClr val="FF0000"/>
              </a:solidFill>
            </a:endParaRPr>
          </a:p>
          <a:p>
            <a:pPr marL="285750" lvl="0" indent="-285750">
              <a:lnSpc>
                <a:spcPct val="107000"/>
              </a:lnSpc>
              <a:spcAft>
                <a:spcPts val="600"/>
              </a:spcAft>
              <a:buFont typeface="Arial" panose="020B0604020202020204" pitchFamily="34" charset="0"/>
              <a:buChar char="•"/>
              <a:tabLst>
                <a:tab pos="457200" algn="l"/>
              </a:tabLs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600"/>
              </a:spcAft>
              <a:buFont typeface="Arial" panose="020B0604020202020204" pitchFamily="34" charset="0"/>
              <a:buChar char="•"/>
              <a:tabLst>
                <a:tab pos="457200" algn="l"/>
              </a:tabLst>
            </a:pPr>
            <a:endParaRPr lang="en-CA" dirty="0"/>
          </a:p>
        </p:txBody>
      </p:sp>
      <p:sp>
        <p:nvSpPr>
          <p:cNvPr id="4" name="Slide Number Placeholder 3"/>
          <p:cNvSpPr>
            <a:spLocks noGrp="1"/>
          </p:cNvSpPr>
          <p:nvPr>
            <p:ph type="sldNum" sz="quarter" idx="10"/>
          </p:nvPr>
        </p:nvSpPr>
        <p:spPr/>
        <p:txBody>
          <a:bodyPr/>
          <a:lstStyle/>
          <a:p>
            <a:fld id="{EDB3DD35-20C1-4444-823D-3021FB8B1582}" type="slidenum">
              <a:rPr lang="en-CA" smtClean="0"/>
              <a:t>10</a:t>
            </a:fld>
            <a:endParaRPr lang="en-CA"/>
          </a:p>
        </p:txBody>
      </p:sp>
    </p:spTree>
    <p:extLst>
      <p:ext uri="{BB962C8B-B14F-4D97-AF65-F5344CB8AC3E}">
        <p14:creationId xmlns:p14="http://schemas.microsoft.com/office/powerpoint/2010/main" val="2739241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pPr>
            <a:r>
              <a:rPr lang="en-CA" sz="1100" b="1" dirty="0">
                <a:effectLst/>
                <a:latin typeface="Calibri" panose="020F0502020204030204" pitchFamily="34" charset="0"/>
                <a:ea typeface="Calibri" panose="020F0502020204030204" pitchFamily="34" charset="0"/>
                <a:cs typeface="Times New Roman" panose="02020603050405020304" pitchFamily="18" charset="0"/>
              </a:rPr>
              <a:t>Lunar exploration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CA" sz="1100" i="1" dirty="0">
                <a:effectLst/>
                <a:latin typeface="Calibri" panose="020F0502020204030204" pitchFamily="34" charset="0"/>
                <a:ea typeface="Calibri" panose="020F0502020204030204" pitchFamily="34" charset="0"/>
                <a:cs typeface="Times New Roman" panose="02020603050405020304" pitchFamily="18" charset="0"/>
              </a:rPr>
              <a:t>Canadian lunar rover</a:t>
            </a:r>
          </a:p>
          <a:p>
            <a:pPr marL="0" lvl="0" indent="0">
              <a:lnSpc>
                <a:spcPct val="107000"/>
              </a:lnSpc>
              <a:spcAft>
                <a:spcPts val="600"/>
              </a:spcAft>
              <a:buFont typeface="Arial" panose="020B0604020202020204" pitchFamily="34" charset="0"/>
              <a:buNone/>
              <a:tabLst>
                <a:tab pos="457200" algn="l"/>
              </a:tabLs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600"/>
              </a:spcAft>
              <a:buFont typeface="Arial" panose="020B0604020202020204" pitchFamily="34" charset="0"/>
              <a:buChar char="•"/>
              <a:tabLst>
                <a:tab pos="457200" algn="l"/>
              </a:tabLst>
            </a:pPr>
            <a:r>
              <a:rPr lang="en-CA" sz="1100" dirty="0">
                <a:effectLst/>
                <a:latin typeface="Calibri" panose="020F0502020204030204" pitchFamily="34" charset="0"/>
                <a:ea typeface="Calibri" panose="020F0502020204030204" pitchFamily="34" charset="0"/>
                <a:cs typeface="Times New Roman" panose="02020603050405020304" pitchFamily="18" charset="0"/>
              </a:rPr>
              <a:t>Canada is sending a rover to the Moon!</a:t>
            </a:r>
          </a:p>
          <a:p>
            <a:pPr marL="171450" lvl="0" indent="-171450">
              <a:lnSpc>
                <a:spcPct val="107000"/>
              </a:lnSpc>
              <a:spcAft>
                <a:spcPts val="600"/>
              </a:spcAft>
              <a:buFont typeface="Arial" panose="020B0604020202020204" pitchFamily="34" charset="0"/>
              <a:buChar char="•"/>
              <a:tabLst>
                <a:tab pos="457200" algn="l"/>
              </a:tabLst>
            </a:pPr>
            <a:r>
              <a:rPr lang="en-CA" sz="1100" dirty="0">
                <a:effectLst/>
                <a:latin typeface="Calibri" panose="020F0502020204030204" pitchFamily="34" charset="0"/>
                <a:ea typeface="Calibri" panose="020F0502020204030204" pitchFamily="34" charset="0"/>
                <a:cs typeface="Times New Roman" panose="02020603050405020304" pitchFamily="18" charset="0"/>
              </a:rPr>
              <a:t>The development, launch, and operation of a </a:t>
            </a:r>
            <a:r>
              <a:rPr lang="en-CA" sz="1100" b="1" dirty="0">
                <a:effectLst/>
                <a:latin typeface="Calibri" panose="020F0502020204030204" pitchFamily="34" charset="0"/>
                <a:ea typeface="Calibri" panose="020F0502020204030204" pitchFamily="34" charset="0"/>
                <a:cs typeface="Times New Roman" panose="02020603050405020304" pitchFamily="18" charset="0"/>
              </a:rPr>
              <a:t>Canadian lunar rover</a:t>
            </a:r>
            <a:r>
              <a:rPr lang="en-CA" sz="1100" dirty="0">
                <a:effectLst/>
                <a:latin typeface="Calibri" panose="020F0502020204030204" pitchFamily="34" charset="0"/>
                <a:ea typeface="Calibri" panose="020F0502020204030204" pitchFamily="34" charset="0"/>
                <a:cs typeface="Times New Roman" panose="02020603050405020304" pitchFamily="18" charset="0"/>
              </a:rPr>
              <a:t> is one of the exciting technology demonstrations under LEAP.</a:t>
            </a:r>
          </a:p>
          <a:p>
            <a:pPr marL="171450" lvl="0" indent="-171450">
              <a:lnSpc>
                <a:spcPct val="107000"/>
              </a:lnSpc>
              <a:spcAft>
                <a:spcPts val="600"/>
              </a:spcAft>
              <a:buFont typeface="Arial" panose="020B0604020202020204" pitchFamily="34" charset="0"/>
              <a:buChar char="•"/>
              <a:tabLst>
                <a:tab pos="457200" algn="l"/>
              </a:tabLst>
            </a:pPr>
            <a:r>
              <a:rPr lang="en-CA" sz="1100" dirty="0" err="1">
                <a:effectLst/>
                <a:latin typeface="Calibri" panose="020F0502020204030204" pitchFamily="34" charset="0"/>
                <a:ea typeface="Calibri" panose="020F0502020204030204" pitchFamily="34" charset="0"/>
                <a:cs typeface="Times New Roman" panose="02020603050405020304" pitchFamily="18" charset="0"/>
              </a:rPr>
              <a:t>Canadensys</a:t>
            </a:r>
            <a:r>
              <a:rPr lang="en-CA" sz="1100" dirty="0">
                <a:effectLst/>
                <a:latin typeface="Calibri" panose="020F0502020204030204" pitchFamily="34" charset="0"/>
                <a:ea typeface="Calibri" panose="020F0502020204030204" pitchFamily="34" charset="0"/>
                <a:cs typeface="Times New Roman" panose="02020603050405020304" pitchFamily="18" charset="0"/>
              </a:rPr>
              <a:t> is building the rover and developing its Canadian payloads. </a:t>
            </a:r>
          </a:p>
          <a:p>
            <a:pPr marL="171450" lvl="0" indent="-171450">
              <a:lnSpc>
                <a:spcPct val="107000"/>
              </a:lnSpc>
              <a:spcAft>
                <a:spcPts val="600"/>
              </a:spcAft>
              <a:buFont typeface="Arial" panose="020B0604020202020204" pitchFamily="34" charset="0"/>
              <a:buChar char="•"/>
              <a:tabLst>
                <a:tab pos="457200" algn="l"/>
              </a:tabLst>
            </a:pPr>
            <a:r>
              <a:rPr lang="en-CA" sz="1100" dirty="0">
                <a:effectLst/>
                <a:latin typeface="Calibri" panose="020F0502020204030204" pitchFamily="34" charset="0"/>
                <a:ea typeface="Calibri" panose="020F0502020204030204" pitchFamily="34" charset="0"/>
                <a:cs typeface="Times New Roman" panose="02020603050405020304" pitchFamily="18" charset="0"/>
              </a:rPr>
              <a:t>The science rover will:	</a:t>
            </a:r>
          </a:p>
          <a:p>
            <a:pPr marL="628650" lvl="1" indent="-171450">
              <a:lnSpc>
                <a:spcPct val="107000"/>
              </a:lnSpc>
              <a:spcAft>
                <a:spcPts val="600"/>
              </a:spcAft>
              <a:buFont typeface="Courier New" panose="02070309020205020404" pitchFamily="49" charset="0"/>
              <a:buChar char="o"/>
              <a:tabLst>
                <a:tab pos="457200" algn="l"/>
              </a:tabLst>
            </a:pPr>
            <a:r>
              <a:rPr lang="en-CA" sz="1100" dirty="0">
                <a:effectLst/>
                <a:latin typeface="Calibri" panose="020F0502020204030204" pitchFamily="34" charset="0"/>
                <a:ea typeface="Calibri" panose="020F0502020204030204" pitchFamily="34" charset="0"/>
                <a:cs typeface="Times New Roman" panose="02020603050405020304" pitchFamily="18" charset="0"/>
              </a:rPr>
              <a:t>be designed to survive a lunar night – which lasts 14 Earth days and is extremely cold and dark</a:t>
            </a:r>
          </a:p>
          <a:p>
            <a:pPr marL="628650" lvl="1" indent="-171450">
              <a:lnSpc>
                <a:spcPct val="107000"/>
              </a:lnSpc>
              <a:spcAft>
                <a:spcPts val="600"/>
              </a:spcAft>
              <a:buFont typeface="Courier New" panose="02070309020205020404" pitchFamily="49" charset="0"/>
              <a:buChar char="o"/>
              <a:tabLst>
                <a:tab pos="457200" algn="l"/>
              </a:tabLst>
            </a:pPr>
            <a:r>
              <a:rPr lang="en-CA" sz="1100" dirty="0">
                <a:effectLst/>
                <a:latin typeface="Calibri" panose="020F0502020204030204" pitchFamily="34" charset="0"/>
                <a:ea typeface="Calibri" panose="020F0502020204030204" pitchFamily="34" charset="0"/>
                <a:cs typeface="Times New Roman" panose="02020603050405020304" pitchFamily="18" charset="0"/>
              </a:rPr>
              <a:t>explore the Moon’s south pole to find water ice</a:t>
            </a:r>
          </a:p>
          <a:p>
            <a:pPr marL="628650" lvl="1" indent="-171450">
              <a:lnSpc>
                <a:spcPct val="107000"/>
              </a:lnSpc>
              <a:spcAft>
                <a:spcPts val="600"/>
              </a:spcAft>
              <a:buFont typeface="Courier New" panose="02070309020205020404" pitchFamily="49" charset="0"/>
              <a:buChar char="o"/>
              <a:tabLst>
                <a:tab pos="457200" algn="l"/>
              </a:tabLst>
            </a:pPr>
            <a:r>
              <a:rPr lang="en-CA" sz="1100" dirty="0">
                <a:effectLst/>
                <a:latin typeface="Calibri" panose="020F0502020204030204" pitchFamily="34" charset="0"/>
                <a:ea typeface="Calibri" panose="020F0502020204030204" pitchFamily="34" charset="0"/>
                <a:cs typeface="Times New Roman" panose="02020603050405020304" pitchFamily="18" charset="0"/>
              </a:rPr>
              <a:t>be sent to the Moon no earlier than 2026</a:t>
            </a:r>
          </a:p>
          <a:p>
            <a:pPr>
              <a:lnSpc>
                <a:spcPct val="107000"/>
              </a:lnSpc>
              <a:spcAft>
                <a:spcPts val="6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CA" sz="1100" dirty="0">
                <a:effectLst/>
                <a:latin typeface="Calibri" panose="020F0502020204030204" pitchFamily="34" charset="0"/>
                <a:ea typeface="Calibri" panose="020F0502020204030204" pitchFamily="34" charset="0"/>
                <a:cs typeface="Times New Roman" panose="02020603050405020304" pitchFamily="18" charset="0"/>
              </a:rPr>
              <a:t>The rover will navigate the surface of the Moon to test and demonstrate key systems like surface mobility, telecommunications, dust mitigation, navigation, and remote semi-autonomous control. The hydrogen and oxygen from lunar water ice could be used as fuel for future missions to Mars! </a:t>
            </a:r>
          </a:p>
          <a:p>
            <a:pPr>
              <a:lnSpc>
                <a:spcPct val="107000"/>
              </a:lnSpc>
              <a:spcAft>
                <a:spcPts val="6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CA" sz="1100" dirty="0">
                <a:effectLst/>
                <a:latin typeface="Calibri" panose="020F0502020204030204" pitchFamily="34" charset="0"/>
                <a:ea typeface="Calibri" panose="020F0502020204030204" pitchFamily="34" charset="0"/>
                <a:cs typeface="Times New Roman" panose="02020603050405020304" pitchFamily="18" charset="0"/>
              </a:rPr>
              <a:t>Text version: Canadian lunar rover (Credit: CSA)</a:t>
            </a:r>
          </a:p>
          <a:p>
            <a:pPr>
              <a:lnSpc>
                <a:spcPct val="107000"/>
              </a:lnSpc>
              <a:spcAft>
                <a:spcPts val="600"/>
              </a:spcAft>
            </a:pPr>
            <a:r>
              <a:rPr lang="en-CA"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EDB3DD35-20C1-4444-823D-3021FB8B1582}" type="slidenum">
              <a:rPr lang="en-CA" smtClean="0"/>
              <a:t>11</a:t>
            </a:fld>
            <a:endParaRPr lang="en-CA"/>
          </a:p>
        </p:txBody>
      </p:sp>
    </p:spTree>
    <p:extLst>
      <p:ext uri="{BB962C8B-B14F-4D97-AF65-F5344CB8AC3E}">
        <p14:creationId xmlns:p14="http://schemas.microsoft.com/office/powerpoint/2010/main" val="2628925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pPr>
            <a:r>
              <a:rPr lang="en-CA" sz="1800" i="1" dirty="0">
                <a:effectLst/>
                <a:latin typeface="Calibri" panose="020F0502020204030204" pitchFamily="34" charset="0"/>
                <a:ea typeface="Calibri" panose="020F0502020204030204" pitchFamily="34" charset="0"/>
                <a:cs typeface="Times New Roman" panose="02020603050405020304" pitchFamily="18" charset="0"/>
              </a:rPr>
              <a:t>Lunar utility vehicle </a:t>
            </a:r>
          </a:p>
          <a:p>
            <a:pPr marL="0" lvl="0" indent="0">
              <a:lnSpc>
                <a:spcPct val="107000"/>
              </a:lnSpc>
              <a:spcAft>
                <a:spcPts val="600"/>
              </a:spcAft>
              <a:buFont typeface="Arial" panose="020B0604020202020204" pitchFamily="34" charset="0"/>
              <a:buNone/>
              <a:tabLst>
                <a:tab pos="457200" algn="l"/>
              </a:tabLs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600"/>
              </a:spcAft>
              <a:buFont typeface="Arial" panose="020B0604020202020204" pitchFamily="34" charset="0"/>
              <a:buChar char="•"/>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Canada will also design, build and operate a lunar utility vehicle.</a:t>
            </a:r>
          </a:p>
          <a:p>
            <a:pPr marL="285750" lvl="0" indent="-285750">
              <a:lnSpc>
                <a:spcPct val="107000"/>
              </a:lnSpc>
              <a:spcAft>
                <a:spcPts val="600"/>
              </a:spcAft>
              <a:buFont typeface="Arial" panose="020B0604020202020204" pitchFamily="34" charset="0"/>
              <a:buChar char="•"/>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The Canadian lunar utility vehicle will be available to provide critical assistance to astronauts on the Moon and support operations. </a:t>
            </a:r>
          </a:p>
          <a:p>
            <a:pPr marL="285750" lvl="0" indent="-285750">
              <a:lnSpc>
                <a:spcPct val="107000"/>
              </a:lnSpc>
              <a:spcAft>
                <a:spcPts val="600"/>
              </a:spcAft>
              <a:buFont typeface="Arial" panose="020B0604020202020204" pitchFamily="34" charset="0"/>
              <a:buChar char="•"/>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Investments through the next phase of LEAP will enable the development of new technologies for the lunar utility vehicle.</a:t>
            </a:r>
          </a:p>
          <a:p>
            <a:pPr marL="0" lvl="0" indent="0">
              <a:lnSpc>
                <a:spcPct val="107000"/>
              </a:lnSpc>
              <a:spcAft>
                <a:spcPts val="600"/>
              </a:spcAft>
              <a:buFont typeface="Arial" panose="020B0604020202020204" pitchFamily="34" charset="0"/>
              <a:buNone/>
              <a:tabLst>
                <a:tab pos="457200" algn="l"/>
              </a:tabLs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Text version: Lunar utility vehicle (Credit: ESA – P.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Carril</a:t>
            </a: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CA" dirty="0"/>
          </a:p>
        </p:txBody>
      </p:sp>
      <p:sp>
        <p:nvSpPr>
          <p:cNvPr id="4" name="Slide Number Placeholder 3"/>
          <p:cNvSpPr>
            <a:spLocks noGrp="1"/>
          </p:cNvSpPr>
          <p:nvPr>
            <p:ph type="sldNum" sz="quarter" idx="10"/>
          </p:nvPr>
        </p:nvSpPr>
        <p:spPr/>
        <p:txBody>
          <a:bodyPr/>
          <a:lstStyle/>
          <a:p>
            <a:fld id="{EDB3DD35-20C1-4444-823D-3021FB8B1582}" type="slidenum">
              <a:rPr lang="en-CA" smtClean="0"/>
              <a:t>12</a:t>
            </a:fld>
            <a:endParaRPr lang="en-CA"/>
          </a:p>
        </p:txBody>
      </p:sp>
    </p:spTree>
    <p:extLst>
      <p:ext uri="{BB962C8B-B14F-4D97-AF65-F5344CB8AC3E}">
        <p14:creationId xmlns:p14="http://schemas.microsoft.com/office/powerpoint/2010/main" val="3527756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pPr>
            <a:r>
              <a:rPr lang="en-CA" sz="1100" b="1" dirty="0">
                <a:effectLst/>
                <a:latin typeface="Calibri" panose="020F0502020204030204" pitchFamily="34" charset="0"/>
                <a:ea typeface="Calibri" panose="020F0502020204030204" pitchFamily="34" charset="0"/>
                <a:cs typeface="Times New Roman" panose="02020603050405020304" pitchFamily="18" charset="0"/>
              </a:rPr>
              <a:t>Conclusion</a:t>
            </a:r>
          </a:p>
          <a:p>
            <a:pPr>
              <a:lnSpc>
                <a:spcPct val="107000"/>
              </a:lnSpc>
              <a:spcAft>
                <a:spcPts val="6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600"/>
              </a:spcAft>
              <a:buFont typeface="Arial" panose="020B0604020202020204" pitchFamily="34" charset="0"/>
              <a:buChar char="•"/>
              <a:tabLst>
                <a:tab pos="457200" algn="l"/>
              </a:tabLst>
            </a:pPr>
            <a:r>
              <a:rPr lang="en-CA" sz="1100" dirty="0">
                <a:effectLst/>
                <a:latin typeface="Calibri" panose="020F0502020204030204" pitchFamily="34" charset="0"/>
                <a:ea typeface="Calibri" panose="020F0502020204030204" pitchFamily="34" charset="0"/>
                <a:cs typeface="Times New Roman" panose="02020603050405020304" pitchFamily="18" charset="0"/>
              </a:rPr>
              <a:t>These are exciting times for Canada!</a:t>
            </a:r>
          </a:p>
          <a:p>
            <a:pPr marL="628650" lvl="1" indent="-171450">
              <a:lnSpc>
                <a:spcPct val="107000"/>
              </a:lnSpc>
              <a:spcAft>
                <a:spcPts val="600"/>
              </a:spcAft>
              <a:buFont typeface="Courier New" panose="02070309020205020404" pitchFamily="49" charset="0"/>
              <a:buChar char="o"/>
              <a:tabLst>
                <a:tab pos="457200" algn="l"/>
              </a:tabLst>
            </a:pPr>
            <a:r>
              <a:rPr lang="en-CA" sz="1100" dirty="0">
                <a:effectLst/>
                <a:latin typeface="Calibri" panose="020F0502020204030204" pitchFamily="34" charset="0"/>
                <a:ea typeface="Calibri" panose="020F0502020204030204" pitchFamily="34" charset="0"/>
                <a:cs typeface="Times New Roman" panose="02020603050405020304" pitchFamily="18" charset="0"/>
              </a:rPr>
              <a:t>This new era of lunar exploration provides opportunities for Canadian companies and researchers, who are ready to take advantage of this international effort by contributing smart innovations, cutting‑edge technologies, and world-leading science.</a:t>
            </a:r>
          </a:p>
          <a:p>
            <a:pPr marL="628650" lvl="1" indent="-171450">
              <a:lnSpc>
                <a:spcPct val="107000"/>
              </a:lnSpc>
              <a:spcAft>
                <a:spcPts val="600"/>
              </a:spcAft>
              <a:buFont typeface="Courier New" panose="02070309020205020404" pitchFamily="49" charset="0"/>
              <a:buChar char="o"/>
              <a:tabLst>
                <a:tab pos="457200" algn="l"/>
              </a:tabLst>
            </a:pPr>
            <a:r>
              <a:rPr lang="en-CA" sz="1100" dirty="0">
                <a:effectLst/>
                <a:latin typeface="Calibri" panose="020F0502020204030204" pitchFamily="34" charset="0"/>
                <a:ea typeface="Calibri" panose="020F0502020204030204" pitchFamily="34" charset="0"/>
                <a:cs typeface="Times New Roman" panose="02020603050405020304" pitchFamily="18" charset="0"/>
              </a:rPr>
              <a:t>These upcoming missions to new destinations will inspire young Canadians to reach for the stars and become the next generation of scientists, engineers, and explorers.</a:t>
            </a:r>
          </a:p>
          <a:p>
            <a:pPr>
              <a:lnSpc>
                <a:spcPct val="107000"/>
              </a:lnSpc>
              <a:spcAft>
                <a:spcPts val="6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CA" sz="1100" dirty="0">
                <a:effectLst/>
                <a:latin typeface="Calibri" panose="020F0502020204030204" pitchFamily="34" charset="0"/>
                <a:ea typeface="Calibri" panose="020F0502020204030204" pitchFamily="34" charset="0"/>
                <a:cs typeface="Times New Roman" panose="02020603050405020304" pitchFamily="18" charset="0"/>
              </a:rPr>
              <a:t>(Credit: NASA/Liam </a:t>
            </a:r>
            <a:r>
              <a:rPr lang="en-CA" sz="1100" dirty="0" err="1">
                <a:effectLst/>
                <a:latin typeface="Calibri" panose="020F0502020204030204" pitchFamily="34" charset="0"/>
                <a:ea typeface="Calibri" panose="020F0502020204030204" pitchFamily="34" charset="0"/>
                <a:cs typeface="Times New Roman" panose="02020603050405020304" pitchFamily="18" charset="0"/>
              </a:rPr>
              <a:t>Yanulis</a:t>
            </a:r>
            <a:r>
              <a:rPr lang="en-CA" sz="1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fld id="{EDB3DD35-20C1-4444-823D-3021FB8B1582}" type="slidenum">
              <a:rPr lang="en-CA" smtClean="0"/>
              <a:t>13</a:t>
            </a:fld>
            <a:endParaRPr lang="en-CA"/>
          </a:p>
        </p:txBody>
      </p:sp>
    </p:spTree>
    <p:extLst>
      <p:ext uri="{BB962C8B-B14F-4D97-AF65-F5344CB8AC3E}">
        <p14:creationId xmlns:p14="http://schemas.microsoft.com/office/powerpoint/2010/main" val="2664894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pPr>
            <a:r>
              <a:rPr lang="en-CA" sz="1200" b="1" dirty="0">
                <a:effectLst/>
                <a:latin typeface="Calibri" panose="020F0502020204030204" pitchFamily="34" charset="0"/>
                <a:ea typeface="Calibri" panose="020F0502020204030204" pitchFamily="34" charset="0"/>
                <a:cs typeface="Times New Roman" panose="02020603050405020304" pitchFamily="18" charset="0"/>
              </a:rPr>
              <a:t>End – CSA website and social media</a:t>
            </a:r>
          </a:p>
          <a:p>
            <a:pPr>
              <a:lnSpc>
                <a:spcPct val="107000"/>
              </a:lnSpc>
              <a:spcAft>
                <a:spcPts val="60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To stay up to date on Canada’s role in going back to the Moon, visit the Canadian Space Agency’s website and follow us on social media.</a:t>
            </a:r>
          </a:p>
          <a:p>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Text version: Follow us on social media. </a:t>
            </a:r>
            <a:r>
              <a:rPr lang="fr-CA" sz="1200" dirty="0">
                <a:effectLst/>
                <a:latin typeface="Calibri" panose="020F0502020204030204" pitchFamily="34" charset="0"/>
                <a:ea typeface="Calibri" panose="020F0502020204030204" pitchFamily="34" charset="0"/>
                <a:cs typeface="Times New Roman" panose="02020603050405020304" pitchFamily="18" charset="0"/>
              </a:rPr>
              <a:t>Suivez-nous dans les médias sociaux. asc-csa.gc.ca (</a:t>
            </a:r>
            <a:r>
              <a:rPr lang="fr-CA" sz="1200" dirty="0" err="1">
                <a:effectLst/>
                <a:latin typeface="Calibri" panose="020F0502020204030204" pitchFamily="34" charset="0"/>
                <a:ea typeface="Calibri" panose="020F0502020204030204" pitchFamily="34" charset="0"/>
                <a:cs typeface="Times New Roman" panose="02020603050405020304" pitchFamily="18" charset="0"/>
              </a:rPr>
              <a:t>Credit</a:t>
            </a:r>
            <a:r>
              <a:rPr lang="fr-CA" sz="1200" dirty="0">
                <a:effectLst/>
                <a:latin typeface="Calibri" panose="020F0502020204030204" pitchFamily="34" charset="0"/>
                <a:ea typeface="Calibri" panose="020F0502020204030204" pitchFamily="34" charset="0"/>
                <a:cs typeface="Times New Roman" panose="02020603050405020304" pitchFamily="18" charset="0"/>
              </a:rPr>
              <a:t>: CSA, NASA) </a:t>
            </a:r>
            <a:endParaRPr lang="en-CA" dirty="0"/>
          </a:p>
          <a:p>
            <a:endParaRPr lang="en-CA" dirty="0"/>
          </a:p>
        </p:txBody>
      </p:sp>
      <p:sp>
        <p:nvSpPr>
          <p:cNvPr id="4" name="Slide Number Placeholder 3"/>
          <p:cNvSpPr>
            <a:spLocks noGrp="1"/>
          </p:cNvSpPr>
          <p:nvPr>
            <p:ph type="sldNum" sz="quarter" idx="5"/>
          </p:nvPr>
        </p:nvSpPr>
        <p:spPr/>
        <p:txBody>
          <a:bodyPr/>
          <a:lstStyle/>
          <a:p>
            <a:fld id="{EDB3DD35-20C1-4444-823D-3021FB8B1582}" type="slidenum">
              <a:rPr lang="en-CA" smtClean="0"/>
              <a:t>14</a:t>
            </a:fld>
            <a:endParaRPr lang="en-CA"/>
          </a:p>
        </p:txBody>
      </p:sp>
    </p:spTree>
    <p:extLst>
      <p:ext uri="{BB962C8B-B14F-4D97-AF65-F5344CB8AC3E}">
        <p14:creationId xmlns:p14="http://schemas.microsoft.com/office/powerpoint/2010/main" val="1832393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pPr>
            <a:r>
              <a:rPr lang="en-CA" sz="1800" b="1" dirty="0">
                <a:effectLst/>
                <a:latin typeface="Calibri" panose="020F0502020204030204" pitchFamily="34" charset="0"/>
                <a:ea typeface="Calibri" panose="020F0502020204030204" pitchFamily="34" charset="0"/>
                <a:cs typeface="Times New Roman" panose="02020603050405020304" pitchFamily="18" charset="0"/>
              </a:rPr>
              <a:t>The NASA-led Artemis campaign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600"/>
              </a:spcAft>
              <a:buFont typeface="Arial" panose="020B0604020202020204" pitchFamily="34" charset="0"/>
              <a:buChar char="•"/>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Artemis is a new chapter of lunar exploration designed to send humans farther into space than ever before. </a:t>
            </a:r>
          </a:p>
          <a:p>
            <a:pPr marL="285750" lvl="0" indent="-285750">
              <a:lnSpc>
                <a:spcPct val="107000"/>
              </a:lnSpc>
              <a:spcAft>
                <a:spcPts val="600"/>
              </a:spcAft>
              <a:buFont typeface="Arial" panose="020B0604020202020204" pitchFamily="34" charset="0"/>
              <a:buChar char="•"/>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These increasingly complex missions lay the foundation for sustainable human and robotic exploration of the Moon, and onward to Mars. </a:t>
            </a:r>
          </a:p>
          <a:p>
            <a:pPr marL="285750" lvl="0" indent="-285750">
              <a:lnSpc>
                <a:spcPct val="107000"/>
              </a:lnSpc>
              <a:spcAft>
                <a:spcPts val="600"/>
              </a:spcAft>
              <a:buFont typeface="Arial" panose="020B0604020202020204" pitchFamily="34" charset="0"/>
              <a:buChar char="•"/>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Like the Apollo program over 50 years ago, Artemis begins with missions around the Moon before a mission that lands on the lunar surface.</a:t>
            </a:r>
          </a:p>
          <a:p>
            <a:pPr marL="285750" lvl="0" indent="-285750">
              <a:lnSpc>
                <a:spcPct val="107000"/>
              </a:lnSpc>
              <a:spcAft>
                <a:spcPts val="600"/>
              </a:spcAft>
              <a:buFont typeface="Arial" panose="020B0604020202020204" pitchFamily="34" charset="0"/>
              <a:buChar char="•"/>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After Artemis I, the successful uncrewed test flight that took place in 2022, comes Artemis II, currently planned for launch no earlier than September 2025. </a:t>
            </a:r>
          </a:p>
          <a:p>
            <a:pPr marL="285750" lvl="0" indent="-285750">
              <a:lnSpc>
                <a:spcPct val="107000"/>
              </a:lnSpc>
              <a:spcAft>
                <a:spcPts val="600"/>
              </a:spcAft>
              <a:buFont typeface="Arial" panose="020B0604020202020204" pitchFamily="34" charset="0"/>
              <a:buChar char="•"/>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Through the Artemis missions, NASA will land </a:t>
            </a:r>
            <a:r>
              <a:rPr lang="en-CA" sz="1800" b="1" dirty="0">
                <a:effectLst/>
                <a:latin typeface="Calibri" panose="020F0502020204030204" pitchFamily="34" charset="0"/>
                <a:ea typeface="Calibri" panose="020F0502020204030204" pitchFamily="34" charset="0"/>
                <a:cs typeface="Times New Roman" panose="02020603050405020304" pitchFamily="18" charset="0"/>
              </a:rPr>
              <a:t>the first woman and the first person of colour</a:t>
            </a:r>
            <a:r>
              <a:rPr lang="en-CA" sz="1800" dirty="0">
                <a:effectLst/>
                <a:latin typeface="Calibri" panose="020F0502020204030204" pitchFamily="34" charset="0"/>
                <a:ea typeface="Calibri" panose="020F0502020204030204" pitchFamily="34" charset="0"/>
                <a:cs typeface="Times New Roman" panose="02020603050405020304" pitchFamily="18" charset="0"/>
              </a:rPr>
              <a:t> on the lunar surface.</a:t>
            </a:r>
          </a:p>
          <a:p>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Text version: Artemis Missions. Artemis I: an uncrewed test flight; Artemis II: a crewed test flight; Artemis III: astronauts fly to the Moon. (Credit: NASA)</a:t>
            </a:r>
            <a:endParaRPr lang="fr-CA" dirty="0"/>
          </a:p>
        </p:txBody>
      </p:sp>
      <p:sp>
        <p:nvSpPr>
          <p:cNvPr id="4" name="Slide Number Placeholder 3"/>
          <p:cNvSpPr>
            <a:spLocks noGrp="1"/>
          </p:cNvSpPr>
          <p:nvPr>
            <p:ph type="sldNum" sz="quarter" idx="10"/>
          </p:nvPr>
        </p:nvSpPr>
        <p:spPr/>
        <p:txBody>
          <a:bodyPr/>
          <a:lstStyle/>
          <a:p>
            <a:fld id="{EDB3DD35-20C1-4444-823D-3021FB8B1582}" type="slidenum">
              <a:rPr lang="en-CA" smtClean="0"/>
              <a:t>2</a:t>
            </a:fld>
            <a:endParaRPr lang="en-CA"/>
          </a:p>
        </p:txBody>
      </p:sp>
    </p:spTree>
    <p:extLst>
      <p:ext uri="{BB962C8B-B14F-4D97-AF65-F5344CB8AC3E}">
        <p14:creationId xmlns:p14="http://schemas.microsoft.com/office/powerpoint/2010/main" val="1419486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pPr>
            <a:r>
              <a:rPr lang="en-CA" sz="1800" b="1" dirty="0">
                <a:effectLst/>
                <a:latin typeface="Calibri" panose="020F0502020204030204" pitchFamily="34" charset="0"/>
                <a:ea typeface="Calibri" panose="020F0502020204030204" pitchFamily="34" charset="0"/>
                <a:cs typeface="Times New Roman" panose="02020603050405020304" pitchFamily="18" charset="0"/>
              </a:rPr>
              <a:t>Canadian Space Agency astronaut Jeremy Hansen</a:t>
            </a:r>
          </a:p>
          <a:p>
            <a:pPr>
              <a:lnSpc>
                <a:spcPct val="107000"/>
              </a:lnSpc>
              <a:spcAft>
                <a:spcPts val="6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600"/>
              </a:spcAft>
              <a:buFont typeface="Arial" panose="020B0604020202020204" pitchFamily="34" charset="0"/>
              <a:buChar char="•"/>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And for the first time, a Canadian will make history by flying around the Moon.</a:t>
            </a:r>
          </a:p>
          <a:p>
            <a:pPr marL="285750" lvl="0" indent="-285750">
              <a:lnSpc>
                <a:spcPct val="107000"/>
              </a:lnSpc>
              <a:spcAft>
                <a:spcPts val="600"/>
              </a:spcAft>
              <a:buFont typeface="Arial" panose="020B0604020202020204" pitchFamily="34" charset="0"/>
              <a:buChar char="•"/>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Canadian Space Agency astronaut </a:t>
            </a:r>
            <a:r>
              <a:rPr lang="en-CA" sz="1800" b="1" dirty="0">
                <a:effectLst/>
                <a:latin typeface="Calibri" panose="020F0502020204030204" pitchFamily="34" charset="0"/>
                <a:ea typeface="Calibri" panose="020F0502020204030204" pitchFamily="34" charset="0"/>
                <a:cs typeface="Times New Roman" panose="02020603050405020304" pitchFamily="18" charset="0"/>
              </a:rPr>
              <a:t>Jeremy Hansen</a:t>
            </a:r>
            <a:r>
              <a:rPr lang="en-CA" sz="1800" dirty="0">
                <a:effectLst/>
                <a:latin typeface="Calibri" panose="020F0502020204030204" pitchFamily="34" charset="0"/>
                <a:ea typeface="Calibri" panose="020F0502020204030204" pitchFamily="34" charset="0"/>
                <a:cs typeface="Times New Roman" panose="02020603050405020304" pitchFamily="18" charset="0"/>
              </a:rPr>
              <a:t> will be part of a new generation of space explorers.</a:t>
            </a:r>
          </a:p>
          <a:p>
            <a:pPr marL="285750" lvl="0" indent="-285750">
              <a:lnSpc>
                <a:spcPct val="107000"/>
              </a:lnSpc>
              <a:spcAft>
                <a:spcPts val="600"/>
              </a:spcAft>
              <a:buFont typeface="Arial" panose="020B0604020202020204" pitchFamily="34" charset="0"/>
              <a:buChar char="•"/>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With Artemis II, Canada will become the second country to have an astronaut fly around the Moon.</a:t>
            </a:r>
          </a:p>
          <a:p>
            <a:pPr marL="285750" lvl="0" indent="-285750">
              <a:lnSpc>
                <a:spcPct val="107000"/>
              </a:lnSpc>
              <a:spcAft>
                <a:spcPts val="600"/>
              </a:spcAft>
              <a:buFont typeface="Arial" panose="020B0604020202020204" pitchFamily="34" charset="0"/>
              <a:buChar char="•"/>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Canada’s seat is assured by Canadian Space Agency astronaut Jenni Gibbons, who is assigned as the Canadian backup on the mission. She is taking all the same training and will be ready to step in if Jeremy is unable to take part. </a:t>
            </a:r>
          </a:p>
          <a:p>
            <a:pPr marL="285750" lvl="0" indent="-285750">
              <a:lnSpc>
                <a:spcPct val="107000"/>
              </a:lnSpc>
              <a:spcAft>
                <a:spcPts val="600"/>
              </a:spcAft>
              <a:buFont typeface="Arial" panose="020B0604020202020204" pitchFamily="34" charset="0"/>
              <a:buChar char="•"/>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Jeremy will bring Canadians along on his journey to the Moon </a:t>
            </a:r>
            <a:r>
              <a:rPr lang="en-CA" sz="1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by sharing about his training, preparation, and mission through video logs, or vlogs, and on social media. </a:t>
            </a:r>
            <a:r>
              <a:rPr lang="en-CA" sz="1800" u="none" dirty="0">
                <a:effectLst/>
                <a:latin typeface="Calibri" panose="020F0502020204030204" pitchFamily="34" charset="0"/>
                <a:ea typeface="Calibri" panose="020F0502020204030204" pitchFamily="34" charset="0"/>
                <a:cs typeface="Times New Roman" panose="02020603050405020304" pitchFamily="18" charset="0"/>
              </a:rPr>
              <a:t> </a:t>
            </a:r>
            <a:r>
              <a:rPr lang="en-CA" sz="1800" dirty="0">
                <a:effectLst/>
                <a:latin typeface="Calibri" panose="020F0502020204030204" pitchFamily="34" charset="0"/>
                <a:ea typeface="Calibri" panose="020F0502020204030204" pitchFamily="34" charset="0"/>
                <a:cs typeface="Times New Roman" panose="02020603050405020304" pitchFamily="18" charset="0"/>
              </a:rPr>
              <a:t>Be sure to follow for updates!</a:t>
            </a:r>
          </a:p>
          <a:p>
            <a:pPr>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Text version: CSA astronaut Jeremy Hansen (Credit: NASA)   </a:t>
            </a:r>
          </a:p>
          <a:p>
            <a:pPr>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dirty="0"/>
          </a:p>
        </p:txBody>
      </p:sp>
      <p:sp>
        <p:nvSpPr>
          <p:cNvPr id="4" name="Slide Number Placeholder 3"/>
          <p:cNvSpPr>
            <a:spLocks noGrp="1"/>
          </p:cNvSpPr>
          <p:nvPr>
            <p:ph type="sldNum" sz="quarter" idx="5"/>
          </p:nvPr>
        </p:nvSpPr>
        <p:spPr/>
        <p:txBody>
          <a:bodyPr/>
          <a:lstStyle/>
          <a:p>
            <a:fld id="{EDB3DD35-20C1-4444-823D-3021FB8B1582}" type="slidenum">
              <a:rPr lang="en-CA" smtClean="0"/>
              <a:t>3</a:t>
            </a:fld>
            <a:endParaRPr lang="en-CA"/>
          </a:p>
        </p:txBody>
      </p:sp>
    </p:spTree>
    <p:extLst>
      <p:ext uri="{BB962C8B-B14F-4D97-AF65-F5344CB8AC3E}">
        <p14:creationId xmlns:p14="http://schemas.microsoft.com/office/powerpoint/2010/main" val="1659020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pPr>
            <a:r>
              <a:rPr lang="en-CA" sz="1800" b="1" dirty="0">
                <a:effectLst/>
                <a:latin typeface="Calibri" panose="020F0502020204030204" pitchFamily="34" charset="0"/>
                <a:ea typeface="Calibri" panose="020F0502020204030204" pitchFamily="34" charset="0"/>
                <a:cs typeface="Times New Roman" panose="02020603050405020304" pitchFamily="18" charset="0"/>
              </a:rPr>
              <a:t>Artemis II crew</a:t>
            </a:r>
          </a:p>
          <a:p>
            <a:pPr>
              <a:lnSpc>
                <a:spcPct val="107000"/>
              </a:lnSpc>
              <a:spcAft>
                <a:spcPts val="6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600"/>
              </a:spcAft>
              <a:buFont typeface="Arial" panose="020B0604020202020204" pitchFamily="34" charset="0"/>
              <a:buChar char="•"/>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Jeremy will join three NASA astronauts: Commander Reid Wiseman (sitting, in the middle), pilot Victor Glover (standing in the back), and mission specialist Christina Koch (standing to the left) aboard the Orion spacecraft. </a:t>
            </a:r>
          </a:p>
          <a:p>
            <a:pPr marL="285750" lvl="0" indent="-285750">
              <a:lnSpc>
                <a:spcPct val="107000"/>
              </a:lnSpc>
              <a:spcAft>
                <a:spcPts val="600"/>
              </a:spcAft>
              <a:buFont typeface="Arial" panose="020B0604020202020204" pitchFamily="34" charset="0"/>
              <a:buChar char="•"/>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They will spend approximately 10 days away from Earth as they test Orion’s systems in Earth orbit and proceed onward to the far side of the Moon. </a:t>
            </a:r>
          </a:p>
          <a:p>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Text version: Artemis II crew: Reid Wiseman, Victor Glover, Christina H. Koch, Jeremy Hansen (Credit: NASA)</a:t>
            </a:r>
            <a:endParaRPr lang="en-CA" dirty="0"/>
          </a:p>
        </p:txBody>
      </p:sp>
      <p:sp>
        <p:nvSpPr>
          <p:cNvPr id="4" name="Slide Number Placeholder 3"/>
          <p:cNvSpPr>
            <a:spLocks noGrp="1"/>
          </p:cNvSpPr>
          <p:nvPr>
            <p:ph type="sldNum" sz="quarter" idx="10"/>
          </p:nvPr>
        </p:nvSpPr>
        <p:spPr/>
        <p:txBody>
          <a:bodyPr/>
          <a:lstStyle/>
          <a:p>
            <a:fld id="{F81B6D1E-EAFD-42B2-8947-1F96616E34E4}" type="slidenum">
              <a:rPr lang="en-CA" smtClean="0"/>
              <a:t>4</a:t>
            </a:fld>
            <a:endParaRPr lang="en-CA"/>
          </a:p>
        </p:txBody>
      </p:sp>
    </p:spTree>
    <p:extLst>
      <p:ext uri="{BB962C8B-B14F-4D97-AF65-F5344CB8AC3E}">
        <p14:creationId xmlns:p14="http://schemas.microsoft.com/office/powerpoint/2010/main" val="3428090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pPr>
            <a:r>
              <a:rPr lang="en-CA" sz="1100" dirty="0">
                <a:effectLst/>
                <a:latin typeface="+mn-lt"/>
                <a:ea typeface="Calibri" panose="020F0502020204030204" pitchFamily="34" charset="0"/>
                <a:cs typeface="Times New Roman" panose="02020603050405020304" pitchFamily="18" charset="0"/>
              </a:rPr>
              <a:t>Jeremy Hansen is part of the Artemis II flight thanks to Canada’s contribution to Gateway.</a:t>
            </a:r>
          </a:p>
          <a:p>
            <a:pPr>
              <a:lnSpc>
                <a:spcPct val="107000"/>
              </a:lnSpc>
              <a:spcAft>
                <a:spcPts val="600"/>
              </a:spcAft>
            </a:pPr>
            <a:endParaRPr lang="en-CA" sz="1100" dirty="0">
              <a:effectLst/>
              <a:latin typeface="+mn-lt"/>
              <a:ea typeface="Calibri" panose="020F0502020204030204" pitchFamily="34" charset="0"/>
              <a:cs typeface="Times New Roman" panose="02020603050405020304" pitchFamily="18" charset="0"/>
            </a:endParaRPr>
          </a:p>
          <a:p>
            <a:pPr>
              <a:lnSpc>
                <a:spcPct val="107000"/>
              </a:lnSpc>
              <a:spcAft>
                <a:spcPts val="600"/>
              </a:spcAft>
            </a:pPr>
            <a:r>
              <a:rPr lang="en-CA" sz="1100" b="1" dirty="0">
                <a:effectLst/>
                <a:latin typeface="+mn-lt"/>
                <a:ea typeface="Calibri" panose="020F0502020204030204" pitchFamily="34" charset="0"/>
                <a:cs typeface="Times New Roman" panose="02020603050405020304" pitchFamily="18" charset="0"/>
              </a:rPr>
              <a:t>Gateway:</a:t>
            </a:r>
            <a:endParaRPr lang="en-CA" sz="1100" dirty="0">
              <a:effectLst/>
              <a:latin typeface="+mn-lt"/>
              <a:ea typeface="Calibri" panose="020F0502020204030204" pitchFamily="34" charset="0"/>
              <a:cs typeface="Times New Roman" panose="02020603050405020304" pitchFamily="18" charset="0"/>
            </a:endParaRPr>
          </a:p>
          <a:p>
            <a:pPr marL="171450" lvl="0" indent="-171450">
              <a:lnSpc>
                <a:spcPct val="107000"/>
              </a:lnSpc>
              <a:spcAft>
                <a:spcPts val="600"/>
              </a:spcAft>
              <a:buFont typeface="Arial" panose="020B0604020202020204" pitchFamily="34" charset="0"/>
              <a:buChar char="•"/>
              <a:tabLst>
                <a:tab pos="457200" algn="l"/>
              </a:tabLst>
            </a:pPr>
            <a:r>
              <a:rPr lang="en-CA" sz="1100" dirty="0">
                <a:effectLst/>
                <a:latin typeface="+mn-lt"/>
                <a:ea typeface="Calibri" panose="020F0502020204030204" pitchFamily="34" charset="0"/>
                <a:cs typeface="Times New Roman" panose="02020603050405020304" pitchFamily="18" charset="0"/>
              </a:rPr>
              <a:t>is a small space station that will orbit the Moon</a:t>
            </a:r>
          </a:p>
          <a:p>
            <a:pPr marL="171450" lvl="0" indent="-171450">
              <a:lnSpc>
                <a:spcPct val="107000"/>
              </a:lnSpc>
              <a:spcAft>
                <a:spcPts val="600"/>
              </a:spcAft>
              <a:buFont typeface="Arial" panose="020B0604020202020204" pitchFamily="34" charset="0"/>
              <a:buChar char="•"/>
              <a:tabLst>
                <a:tab pos="457200" algn="l"/>
              </a:tabLst>
            </a:pPr>
            <a:r>
              <a:rPr lang="en-CA" sz="1100" dirty="0">
                <a:effectLst/>
                <a:latin typeface="+mn-lt"/>
                <a:ea typeface="Calibri" panose="020F0502020204030204" pitchFamily="34" charset="0"/>
                <a:cs typeface="Times New Roman" panose="02020603050405020304" pitchFamily="18" charset="0"/>
              </a:rPr>
              <a:t>is about one-sixth the size of the International Space Station</a:t>
            </a:r>
          </a:p>
          <a:p>
            <a:pPr marL="171450" lvl="0" indent="-171450">
              <a:lnSpc>
                <a:spcPct val="107000"/>
              </a:lnSpc>
              <a:spcAft>
                <a:spcPts val="600"/>
              </a:spcAft>
              <a:buFont typeface="Arial" panose="020B0604020202020204" pitchFamily="34" charset="0"/>
              <a:buChar char="•"/>
              <a:tabLst>
                <a:tab pos="457200" algn="l"/>
              </a:tabLst>
            </a:pPr>
            <a:r>
              <a:rPr lang="en-CA" sz="1100" dirty="0">
                <a:effectLst/>
                <a:latin typeface="+mn-lt"/>
                <a:ea typeface="Calibri" panose="020F0502020204030204" pitchFamily="34" charset="0"/>
                <a:cs typeface="Times New Roman" panose="02020603050405020304" pitchFamily="18" charset="0"/>
              </a:rPr>
              <a:t>will include modules for science research and living quarters for crews of four astronauts</a:t>
            </a:r>
          </a:p>
          <a:p>
            <a:pPr marL="171450" lvl="0" indent="-171450">
              <a:lnSpc>
                <a:spcPct val="107000"/>
              </a:lnSpc>
              <a:spcAft>
                <a:spcPts val="600"/>
              </a:spcAft>
              <a:buFont typeface="Arial" panose="020B0604020202020204" pitchFamily="34" charset="0"/>
              <a:buChar char="•"/>
              <a:tabLst>
                <a:tab pos="457200" algn="l"/>
              </a:tabLst>
            </a:pPr>
            <a:r>
              <a:rPr lang="en-CA" sz="1100" dirty="0">
                <a:effectLst/>
                <a:latin typeface="+mn-lt"/>
                <a:ea typeface="Calibri" panose="020F0502020204030204" pitchFamily="34" charset="0"/>
                <a:cs typeface="Times New Roman" panose="02020603050405020304" pitchFamily="18" charset="0"/>
              </a:rPr>
              <a:t>is an international partnership led by NASA </a:t>
            </a:r>
          </a:p>
          <a:p>
            <a:pPr marL="171450" lvl="0" indent="-171450">
              <a:lnSpc>
                <a:spcPct val="107000"/>
              </a:lnSpc>
              <a:spcAft>
                <a:spcPts val="600"/>
              </a:spcAft>
              <a:buFont typeface="Arial" panose="020B0604020202020204" pitchFamily="34" charset="0"/>
              <a:buChar char="•"/>
              <a:tabLst>
                <a:tab pos="457200" algn="l"/>
              </a:tabLst>
            </a:pPr>
            <a:r>
              <a:rPr lang="en-CA" sz="1100" dirty="0">
                <a:effectLst/>
                <a:latin typeface="+mn-lt"/>
                <a:ea typeface="Calibri" panose="020F0502020204030204" pitchFamily="34" charset="0"/>
                <a:cs typeface="Times New Roman" panose="02020603050405020304" pitchFamily="18" charset="0"/>
              </a:rPr>
              <a:t>The first two elements of Gateway – the Power and Propulsion Element (PPE) and the Habitation and Logistics Outpost (HALO) – will launch together no earlier than 2025. Other modules will be added afterwards. </a:t>
            </a:r>
          </a:p>
          <a:p>
            <a:pPr marL="171450" lvl="0" indent="-171450">
              <a:lnSpc>
                <a:spcPct val="107000"/>
              </a:lnSpc>
              <a:spcAft>
                <a:spcPts val="600"/>
              </a:spcAft>
              <a:buFont typeface="Arial" panose="020B0604020202020204" pitchFamily="34" charset="0"/>
              <a:buChar char="•"/>
              <a:tabLst>
                <a:tab pos="457200" algn="l"/>
              </a:tabLst>
            </a:pPr>
            <a:r>
              <a:rPr lang="en-CA" sz="1100" dirty="0">
                <a:effectLst/>
                <a:latin typeface="+mn-lt"/>
                <a:ea typeface="Calibri" panose="020F0502020204030204" pitchFamily="34" charset="0"/>
                <a:cs typeface="Times New Roman" panose="02020603050405020304" pitchFamily="18" charset="0"/>
              </a:rPr>
              <a:t>Canada’s contribution, Canadarm3, is scheduled to launch no earlier than 2029.</a:t>
            </a:r>
          </a:p>
          <a:p>
            <a:pPr marL="171450" lvl="0" indent="-171450">
              <a:lnSpc>
                <a:spcPct val="107000"/>
              </a:lnSpc>
              <a:spcAft>
                <a:spcPts val="600"/>
              </a:spcAft>
              <a:buFont typeface="Arial" panose="020B0604020202020204" pitchFamily="34" charset="0"/>
              <a:buChar char="•"/>
              <a:tabLst>
                <a:tab pos="457200" algn="l"/>
              </a:tabLst>
            </a:pPr>
            <a:r>
              <a:rPr lang="en-CA" sz="1100" dirty="0">
                <a:effectLst/>
                <a:latin typeface="+mn-lt"/>
                <a:ea typeface="Calibri" panose="020F0502020204030204" pitchFamily="34" charset="0"/>
                <a:cs typeface="Times New Roman" panose="02020603050405020304" pitchFamily="18" charset="0"/>
              </a:rPr>
              <a:t>Gateway is expected to support science and technology demonstrations by 2026. Canada will have the opportunity to conduct a variety of scientific experiments aboard Gateway. </a:t>
            </a:r>
          </a:p>
          <a:p>
            <a:pPr marL="171450" lvl="0" indent="-171450">
              <a:lnSpc>
                <a:spcPct val="107000"/>
              </a:lnSpc>
              <a:spcAft>
                <a:spcPts val="600"/>
              </a:spcAft>
              <a:buFont typeface="Arial" panose="020B0604020202020204" pitchFamily="34" charset="0"/>
              <a:buChar char="•"/>
              <a:tabLst>
                <a:tab pos="457200" algn="l"/>
              </a:tabLst>
            </a:pPr>
            <a:r>
              <a:rPr lang="en-CA" sz="1100" dirty="0">
                <a:effectLst/>
                <a:latin typeface="+mn-lt"/>
                <a:ea typeface="Calibri" panose="020F0502020204030204" pitchFamily="34" charset="0"/>
                <a:cs typeface="Times New Roman" panose="02020603050405020304" pitchFamily="18" charset="0"/>
              </a:rPr>
              <a:t>Gateway will be:</a:t>
            </a:r>
          </a:p>
          <a:p>
            <a:pPr marL="628650" lvl="1" indent="-171450">
              <a:lnSpc>
                <a:spcPct val="107000"/>
              </a:lnSpc>
              <a:spcAft>
                <a:spcPts val="600"/>
              </a:spcAft>
              <a:buFont typeface="Courier New" panose="02070309020205020404" pitchFamily="49" charset="0"/>
              <a:buChar char="o"/>
              <a:tabLst>
                <a:tab pos="457200" algn="l"/>
              </a:tabLst>
            </a:pPr>
            <a:r>
              <a:rPr lang="en-CA" sz="1100" dirty="0">
                <a:effectLst/>
                <a:latin typeface="+mn-lt"/>
                <a:ea typeface="Calibri" panose="020F0502020204030204" pitchFamily="34" charset="0"/>
                <a:cs typeface="Times New Roman" panose="02020603050405020304" pitchFamily="18" charset="0"/>
              </a:rPr>
              <a:t>a science laboratory</a:t>
            </a:r>
          </a:p>
          <a:p>
            <a:pPr marL="628650" lvl="1" indent="-171450">
              <a:lnSpc>
                <a:spcPct val="107000"/>
              </a:lnSpc>
              <a:spcAft>
                <a:spcPts val="600"/>
              </a:spcAft>
              <a:buFont typeface="Courier New" panose="02070309020205020404" pitchFamily="49" charset="0"/>
              <a:buChar char="o"/>
              <a:tabLst>
                <a:tab pos="457200" algn="l"/>
              </a:tabLst>
            </a:pPr>
            <a:r>
              <a:rPr lang="en-CA" sz="1100" dirty="0">
                <a:effectLst/>
                <a:latin typeface="+mn-lt"/>
                <a:ea typeface="Calibri" panose="020F0502020204030204" pitchFamily="34" charset="0"/>
                <a:cs typeface="Times New Roman" panose="02020603050405020304" pitchFamily="18" charset="0"/>
              </a:rPr>
              <a:t>a test bed for new technologies</a:t>
            </a:r>
          </a:p>
          <a:p>
            <a:pPr marL="628650" lvl="1" indent="-171450">
              <a:lnSpc>
                <a:spcPct val="107000"/>
              </a:lnSpc>
              <a:spcAft>
                <a:spcPts val="600"/>
              </a:spcAft>
              <a:buFont typeface="Courier New" panose="02070309020205020404" pitchFamily="49" charset="0"/>
              <a:buChar char="o"/>
              <a:tabLst>
                <a:tab pos="457200" algn="l"/>
              </a:tabLst>
            </a:pPr>
            <a:r>
              <a:rPr lang="en-CA" sz="1100" dirty="0">
                <a:effectLst/>
                <a:latin typeface="+mn-lt"/>
                <a:ea typeface="Calibri" panose="020F0502020204030204" pitchFamily="34" charset="0"/>
                <a:cs typeface="Times New Roman" panose="02020603050405020304" pitchFamily="18" charset="0"/>
              </a:rPr>
              <a:t>a </a:t>
            </a:r>
            <a:r>
              <a:rPr lang="en-CA" sz="1100" dirty="0" err="1">
                <a:effectLst/>
                <a:latin typeface="+mn-lt"/>
                <a:ea typeface="Calibri" panose="020F0502020204030204" pitchFamily="34" charset="0"/>
                <a:cs typeface="Times New Roman" panose="02020603050405020304" pitchFamily="18" charset="0"/>
              </a:rPr>
              <a:t>rendez</a:t>
            </a:r>
            <a:r>
              <a:rPr lang="en-CA" sz="1100" dirty="0">
                <a:effectLst/>
                <a:latin typeface="+mn-lt"/>
                <a:ea typeface="Calibri" panose="020F0502020204030204" pitchFamily="34" charset="0"/>
                <a:cs typeface="Times New Roman" panose="02020603050405020304" pitchFamily="18" charset="0"/>
              </a:rPr>
              <a:t> </a:t>
            </a:r>
            <a:r>
              <a:rPr lang="en-CA" sz="1100" dirty="0" err="1">
                <a:effectLst/>
                <a:latin typeface="+mn-lt"/>
                <a:ea typeface="Calibri" panose="020F0502020204030204" pitchFamily="34" charset="0"/>
                <a:cs typeface="Times New Roman" panose="02020603050405020304" pitchFamily="18" charset="0"/>
              </a:rPr>
              <a:t>vous</a:t>
            </a:r>
            <a:r>
              <a:rPr lang="en-CA" sz="1100" dirty="0">
                <a:effectLst/>
                <a:latin typeface="+mn-lt"/>
                <a:ea typeface="Calibri" panose="020F0502020204030204" pitchFamily="34" charset="0"/>
                <a:cs typeface="Times New Roman" panose="02020603050405020304" pitchFamily="18" charset="0"/>
              </a:rPr>
              <a:t> location for exploration of the surface of the Moon</a:t>
            </a:r>
          </a:p>
          <a:p>
            <a:pPr marL="628650" lvl="1" indent="-171450">
              <a:lnSpc>
                <a:spcPct val="107000"/>
              </a:lnSpc>
              <a:spcAft>
                <a:spcPts val="600"/>
              </a:spcAft>
              <a:buFont typeface="Courier New" panose="02070309020205020404" pitchFamily="49" charset="0"/>
              <a:buChar char="o"/>
              <a:tabLst>
                <a:tab pos="457200" algn="l"/>
              </a:tabLst>
            </a:pPr>
            <a:r>
              <a:rPr lang="en-CA" sz="1100" dirty="0">
                <a:effectLst/>
                <a:latin typeface="+mn-lt"/>
                <a:ea typeface="Calibri" panose="020F0502020204030204" pitchFamily="34" charset="0"/>
                <a:cs typeface="Times New Roman" panose="02020603050405020304" pitchFamily="18" charset="0"/>
              </a:rPr>
              <a:t>a mission control centre for operations on the Moon</a:t>
            </a:r>
          </a:p>
          <a:p>
            <a:pPr marL="628650" lvl="1" indent="-171450">
              <a:lnSpc>
                <a:spcPct val="107000"/>
              </a:lnSpc>
              <a:spcAft>
                <a:spcPts val="600"/>
              </a:spcAft>
              <a:buFont typeface="Courier New" panose="02070309020205020404" pitchFamily="49" charset="0"/>
              <a:buChar char="o"/>
              <a:tabLst>
                <a:tab pos="457200" algn="l"/>
              </a:tabLst>
            </a:pPr>
            <a:r>
              <a:rPr lang="en-CA" sz="1100" dirty="0">
                <a:effectLst/>
                <a:latin typeface="+mn-lt"/>
                <a:ea typeface="Calibri" panose="020F0502020204030204" pitchFamily="34" charset="0"/>
                <a:cs typeface="Times New Roman" panose="02020603050405020304" pitchFamily="18" charset="0"/>
              </a:rPr>
              <a:t>one day, a stepping stone for voyages to Mars</a:t>
            </a:r>
          </a:p>
          <a:p>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100" dirty="0">
                <a:effectLst/>
                <a:latin typeface="Calibri" panose="020F0502020204030204" pitchFamily="34" charset="0"/>
                <a:ea typeface="Calibri" panose="020F0502020204030204" pitchFamily="34" charset="0"/>
                <a:cs typeface="Times New Roman" panose="02020603050405020304" pitchFamily="18" charset="0"/>
              </a:rPr>
              <a:t>Text version: Gateway (Credit: NASA/Alberto </a:t>
            </a:r>
            <a:r>
              <a:rPr lang="en-CA" sz="1100" dirty="0" err="1">
                <a:effectLst/>
                <a:latin typeface="Calibri" panose="020F0502020204030204" pitchFamily="34" charset="0"/>
                <a:ea typeface="Calibri" panose="020F0502020204030204" pitchFamily="34" charset="0"/>
                <a:cs typeface="Times New Roman" panose="02020603050405020304" pitchFamily="18" charset="0"/>
              </a:rPr>
              <a:t>Bertolin</a:t>
            </a:r>
            <a:r>
              <a:rPr lang="en-CA"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b="0" i="0" dirty="0">
                <a:solidFill>
                  <a:srgbClr val="333333"/>
                </a:solidFill>
                <a:effectLst/>
                <a:latin typeface="+mn-lt"/>
              </a:rPr>
              <a:t>Bradley Reynolds</a:t>
            </a:r>
            <a:r>
              <a:rPr lang="en-CA" sz="1100" dirty="0">
                <a:effectLst/>
                <a:latin typeface="Calibri" panose="020F0502020204030204" pitchFamily="34" charset="0"/>
                <a:ea typeface="Calibri" panose="020F0502020204030204" pitchFamily="34" charset="0"/>
                <a:cs typeface="Times New Roman" panose="02020603050405020304" pitchFamily="18" charset="0"/>
              </a:rPr>
              <a:t>)</a:t>
            </a:r>
            <a:endParaRPr lang="en-CA" dirty="0"/>
          </a:p>
          <a:p>
            <a:endParaRPr lang="en-US" dirty="0"/>
          </a:p>
        </p:txBody>
      </p:sp>
      <p:sp>
        <p:nvSpPr>
          <p:cNvPr id="4" name="Slide Number Placeholder 3"/>
          <p:cNvSpPr>
            <a:spLocks noGrp="1"/>
          </p:cNvSpPr>
          <p:nvPr>
            <p:ph type="sldNum" sz="quarter" idx="5"/>
          </p:nvPr>
        </p:nvSpPr>
        <p:spPr/>
        <p:txBody>
          <a:bodyPr/>
          <a:lstStyle/>
          <a:p>
            <a:fld id="{EDB3DD35-20C1-4444-823D-3021FB8B1582}" type="slidenum">
              <a:rPr lang="en-CA" smtClean="0"/>
              <a:t>5</a:t>
            </a:fld>
            <a:endParaRPr lang="en-CA"/>
          </a:p>
        </p:txBody>
      </p:sp>
    </p:spTree>
    <p:extLst>
      <p:ext uri="{BB962C8B-B14F-4D97-AF65-F5344CB8AC3E}">
        <p14:creationId xmlns:p14="http://schemas.microsoft.com/office/powerpoint/2010/main" val="606709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52925"/>
            <a:ext cx="5486400" cy="3600450"/>
          </a:xfrm>
        </p:spPr>
        <p:txBody>
          <a:bodyPr/>
          <a:lstStyle/>
          <a:p>
            <a:pPr>
              <a:lnSpc>
                <a:spcPct val="107000"/>
              </a:lnSpc>
              <a:spcAft>
                <a:spcPts val="600"/>
              </a:spcAft>
            </a:pPr>
            <a:r>
              <a:rPr lang="en-CA" sz="1100" dirty="0">
                <a:effectLst/>
                <a:latin typeface="Calibri" panose="020F0502020204030204" pitchFamily="34" charset="0"/>
                <a:ea typeface="Calibri" panose="020F0502020204030204" pitchFamily="34" charset="0"/>
                <a:cs typeface="Times New Roman" panose="02020603050405020304" pitchFamily="18" charset="0"/>
              </a:rPr>
              <a:t>Canada’s contribution: </a:t>
            </a:r>
            <a:r>
              <a:rPr lang="en-CA" sz="1100" b="1" dirty="0">
                <a:effectLst/>
                <a:latin typeface="Calibri" panose="020F0502020204030204" pitchFamily="34" charset="0"/>
                <a:ea typeface="Calibri" panose="020F0502020204030204" pitchFamily="34" charset="0"/>
                <a:cs typeface="Times New Roman" panose="02020603050405020304" pitchFamily="18" charset="0"/>
              </a:rPr>
              <a:t>Canadarm3</a:t>
            </a:r>
            <a:r>
              <a:rPr lang="en-CA" sz="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CA"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indent="-171450">
              <a:lnSpc>
                <a:spcPct val="107000"/>
              </a:lnSpc>
              <a:spcAft>
                <a:spcPts val="600"/>
              </a:spcAft>
              <a:buFont typeface="Arial" panose="020B0604020202020204" pitchFamily="34" charset="0"/>
              <a:buChar char="•"/>
            </a:pPr>
            <a:r>
              <a:rPr lang="en-CA" sz="1100" dirty="0">
                <a:effectLst/>
                <a:latin typeface="Calibri" panose="020F0502020204030204" pitchFamily="34" charset="0"/>
                <a:ea typeface="Times New Roman" panose="02020603050405020304" pitchFamily="18" charset="0"/>
                <a:cs typeface="Times New Roman" panose="02020603050405020304" pitchFamily="18" charset="0"/>
              </a:rPr>
              <a:t>Canadian robotic system that will perform some tasks around the Moon without human intervention.</a:t>
            </a:r>
          </a:p>
          <a:p>
            <a:pPr marL="171450" indent="-171450">
              <a:lnSpc>
                <a:spcPct val="107000"/>
              </a:lnSpc>
              <a:spcAft>
                <a:spcPts val="600"/>
              </a:spcAft>
              <a:buFont typeface="Arial" panose="020B0604020202020204" pitchFamily="34" charset="0"/>
              <a:buChar char="•"/>
            </a:pPr>
            <a:r>
              <a:rPr lang="en-CA" sz="1100" dirty="0">
                <a:effectLst/>
                <a:latin typeface="Calibri" panose="020F0502020204030204" pitchFamily="34" charset="0"/>
                <a:ea typeface="Times New Roman" panose="02020603050405020304" pitchFamily="18" charset="0"/>
                <a:cs typeface="Times New Roman" panose="02020603050405020304" pitchFamily="18" charset="0"/>
              </a:rPr>
              <a:t>The system will also be operated by robotics flight controllers in Canada, or by Gateway crew. </a:t>
            </a:r>
          </a:p>
          <a:p>
            <a:pPr marL="171450" indent="-171450">
              <a:lnSpc>
                <a:spcPct val="107000"/>
              </a:lnSpc>
              <a:spcAft>
                <a:spcPts val="600"/>
              </a:spcAft>
              <a:buFont typeface="Arial" panose="020B0604020202020204" pitchFamily="34" charset="0"/>
              <a:buChar char="•"/>
            </a:pPr>
            <a:r>
              <a:rPr lang="en-CA" sz="1100" dirty="0">
                <a:effectLst/>
                <a:latin typeface="Calibri" panose="020F0502020204030204" pitchFamily="34" charset="0"/>
                <a:ea typeface="Calibri" panose="020F0502020204030204" pitchFamily="34" charset="0"/>
                <a:cs typeface="Times New Roman" panose="02020603050405020304" pitchFamily="18" charset="0"/>
              </a:rPr>
              <a:t>could be used to </a:t>
            </a:r>
          </a:p>
          <a:p>
            <a:pPr marL="628650" lvl="1" indent="-171450">
              <a:lnSpc>
                <a:spcPct val="107000"/>
              </a:lnSpc>
              <a:spcAft>
                <a:spcPts val="600"/>
              </a:spcAft>
              <a:buFont typeface="Courier New" panose="02070309020205020404" pitchFamily="49" charset="0"/>
              <a:buChar char="o"/>
            </a:pPr>
            <a:r>
              <a:rPr lang="en-CA" sz="1100" dirty="0">
                <a:effectLst/>
                <a:latin typeface="Calibri" panose="020F0502020204030204" pitchFamily="34" charset="0"/>
                <a:ea typeface="Calibri" panose="020F0502020204030204" pitchFamily="34" charset="0"/>
                <a:cs typeface="Times New Roman" panose="02020603050405020304" pitchFamily="18" charset="0"/>
              </a:rPr>
              <a:t>maintain, repair and inspect Gateway</a:t>
            </a:r>
          </a:p>
          <a:p>
            <a:pPr marL="628650" lvl="1" indent="-171450">
              <a:lnSpc>
                <a:spcPct val="107000"/>
              </a:lnSpc>
              <a:spcAft>
                <a:spcPts val="600"/>
              </a:spcAft>
              <a:buFont typeface="Courier New" panose="02070309020205020404" pitchFamily="49" charset="0"/>
              <a:buChar char="o"/>
            </a:pPr>
            <a:r>
              <a:rPr lang="en-CA" sz="1100" dirty="0">
                <a:effectLst/>
                <a:latin typeface="Calibri" panose="020F0502020204030204" pitchFamily="34" charset="0"/>
                <a:ea typeface="Calibri" panose="020F0502020204030204" pitchFamily="34" charset="0"/>
                <a:cs typeface="Times New Roman" panose="02020603050405020304" pitchFamily="18" charset="0"/>
              </a:rPr>
              <a:t>relocate Gateway modules </a:t>
            </a:r>
          </a:p>
          <a:p>
            <a:pPr marL="628650" lvl="1" indent="-171450">
              <a:lnSpc>
                <a:spcPct val="107000"/>
              </a:lnSpc>
              <a:spcAft>
                <a:spcPts val="600"/>
              </a:spcAft>
              <a:buFont typeface="Courier New" panose="02070309020205020404" pitchFamily="49" charset="0"/>
              <a:buChar char="o"/>
            </a:pPr>
            <a:r>
              <a:rPr lang="en-CA" sz="1100" dirty="0">
                <a:effectLst/>
                <a:latin typeface="Calibri" panose="020F0502020204030204" pitchFamily="34" charset="0"/>
                <a:ea typeface="Calibri" panose="020F0502020204030204" pitchFamily="34" charset="0"/>
                <a:cs typeface="Times New Roman" panose="02020603050405020304" pitchFamily="18" charset="0"/>
              </a:rPr>
              <a:t>help astronauts during spacewalks </a:t>
            </a:r>
          </a:p>
          <a:p>
            <a:pPr marL="628650" lvl="1" indent="-171450">
              <a:lnSpc>
                <a:spcPct val="107000"/>
              </a:lnSpc>
              <a:spcAft>
                <a:spcPts val="600"/>
              </a:spcAft>
              <a:buFont typeface="Courier New" panose="02070309020205020404" pitchFamily="49" charset="0"/>
              <a:buChar char="o"/>
            </a:pPr>
            <a:r>
              <a:rPr lang="en-CA" sz="1100" dirty="0">
                <a:effectLst/>
                <a:latin typeface="Calibri" panose="020F0502020204030204" pitchFamily="34" charset="0"/>
                <a:ea typeface="Calibri" panose="020F0502020204030204" pitchFamily="34" charset="0"/>
                <a:cs typeface="Times New Roman" panose="02020603050405020304" pitchFamily="18" charset="0"/>
              </a:rPr>
              <a:t>enable science in lunar orbit </a:t>
            </a:r>
          </a:p>
          <a:p>
            <a:pPr marL="628650" lvl="1" indent="-171450">
              <a:lnSpc>
                <a:spcPct val="107000"/>
              </a:lnSpc>
              <a:spcAft>
                <a:spcPts val="600"/>
              </a:spcAft>
              <a:buFont typeface="Courier New" panose="02070309020205020404" pitchFamily="49" charset="0"/>
              <a:buChar char="o"/>
            </a:pPr>
            <a:r>
              <a:rPr lang="en-CA"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catch spacecraft visiting Gateway</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CA" sz="1100" dirty="0">
                <a:effectLst/>
                <a:latin typeface="Calibri" panose="020F0502020204030204" pitchFamily="34" charset="0"/>
                <a:ea typeface="Calibri" panose="020F0502020204030204" pitchFamily="34" charset="0"/>
                <a:cs typeface="Times New Roman" panose="02020603050405020304" pitchFamily="18" charset="0"/>
              </a:rPr>
              <a:t>Text version: Canadarm3 (Credit: NASA/CSA)</a:t>
            </a:r>
          </a:p>
          <a:p>
            <a:pPr>
              <a:spcAft>
                <a:spcPts val="800"/>
              </a:spcAft>
            </a:pPr>
            <a:r>
              <a:rPr lang="en-CA" sz="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DB3DD35-20C1-4444-823D-3021FB8B1582}" type="slidenum">
              <a:rPr lang="en-CA" smtClean="0"/>
              <a:t>6</a:t>
            </a:fld>
            <a:endParaRPr lang="en-CA"/>
          </a:p>
        </p:txBody>
      </p:sp>
    </p:spTree>
    <p:extLst>
      <p:ext uri="{BB962C8B-B14F-4D97-AF65-F5344CB8AC3E}">
        <p14:creationId xmlns:p14="http://schemas.microsoft.com/office/powerpoint/2010/main" val="3142583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pPr>
            <a:r>
              <a:rPr lang="en-CA" sz="1100" b="1" dirty="0">
                <a:effectLst/>
                <a:latin typeface="Calibri" panose="020F0502020204030204" pitchFamily="34" charset="0"/>
                <a:ea typeface="Calibri" panose="020F0502020204030204" pitchFamily="34" charset="0"/>
                <a:cs typeface="Times New Roman" panose="02020603050405020304" pitchFamily="18" charset="0"/>
              </a:rPr>
              <a:t>Canadarm3</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600"/>
              </a:spcAft>
              <a:buFont typeface="Arial" panose="020B0604020202020204" pitchFamily="34" charset="0"/>
              <a:buChar char="•"/>
              <a:tabLst>
                <a:tab pos="457200" algn="l"/>
              </a:tabLst>
            </a:pPr>
            <a:r>
              <a:rPr lang="en-CA" sz="1100" dirty="0">
                <a:effectLst/>
                <a:latin typeface="Calibri" panose="020F0502020204030204" pitchFamily="34" charset="0"/>
                <a:ea typeface="Calibri" panose="020F0502020204030204" pitchFamily="34" charset="0"/>
                <a:cs typeface="Times New Roman" panose="02020603050405020304" pitchFamily="18" charset="0"/>
              </a:rPr>
              <a:t>is composed of:</a:t>
            </a:r>
          </a:p>
          <a:p>
            <a:pPr marL="628650" lvl="1" indent="-171450">
              <a:lnSpc>
                <a:spcPct val="107000"/>
              </a:lnSpc>
              <a:spcAft>
                <a:spcPts val="600"/>
              </a:spcAft>
              <a:buFont typeface="Courier New" panose="02070309020205020404" pitchFamily="49" charset="0"/>
              <a:buChar char="o"/>
              <a:tabLst>
                <a:tab pos="457200" algn="l"/>
              </a:tabLst>
            </a:pPr>
            <a:r>
              <a:rPr lang="en-CA" sz="1100" dirty="0">
                <a:effectLst/>
                <a:latin typeface="Calibri" panose="020F0502020204030204" pitchFamily="34" charset="0"/>
                <a:ea typeface="Calibri" panose="020F0502020204030204" pitchFamily="34" charset="0"/>
                <a:cs typeface="Times New Roman" panose="02020603050405020304" pitchFamily="18" charset="0"/>
              </a:rPr>
              <a:t>a large arm</a:t>
            </a:r>
          </a:p>
          <a:p>
            <a:pPr marL="628650" lvl="1" indent="-171450">
              <a:lnSpc>
                <a:spcPct val="107000"/>
              </a:lnSpc>
              <a:spcAft>
                <a:spcPts val="600"/>
              </a:spcAft>
              <a:buFont typeface="Courier New" panose="02070309020205020404" pitchFamily="49" charset="0"/>
              <a:buChar char="o"/>
              <a:tabLst>
                <a:tab pos="457200" algn="l"/>
              </a:tabLst>
            </a:pPr>
            <a:r>
              <a:rPr lang="en-CA" sz="1100" dirty="0">
                <a:effectLst/>
                <a:latin typeface="Calibri" panose="020F0502020204030204" pitchFamily="34" charset="0"/>
                <a:ea typeface="Calibri" panose="020F0502020204030204" pitchFamily="34" charset="0"/>
                <a:cs typeface="Times New Roman" panose="02020603050405020304" pitchFamily="18" charset="0"/>
              </a:rPr>
              <a:t>a small, agile arm that:</a:t>
            </a:r>
          </a:p>
          <a:p>
            <a:pPr marL="1085850" lvl="2" indent="-171450">
              <a:lnSpc>
                <a:spcPct val="107000"/>
              </a:lnSpc>
              <a:spcAft>
                <a:spcPts val="600"/>
              </a:spcAft>
              <a:buFont typeface="Wingdings" panose="05000000000000000000" pitchFamily="2" charset="2"/>
              <a:buChar char="§"/>
              <a:tabLst>
                <a:tab pos="457200" algn="l"/>
              </a:tabLst>
            </a:pPr>
            <a:r>
              <a:rPr lang="en-CA" sz="1100" dirty="0">
                <a:effectLst/>
                <a:latin typeface="Calibri" panose="020F0502020204030204" pitchFamily="34" charset="0"/>
                <a:ea typeface="Calibri" panose="020F0502020204030204" pitchFamily="34" charset="0"/>
                <a:cs typeface="Times New Roman" panose="02020603050405020304" pitchFamily="18" charset="0"/>
              </a:rPr>
              <a:t>will transfer mission-critical material between the interior and exterior of the space station</a:t>
            </a:r>
          </a:p>
          <a:p>
            <a:pPr marL="1085850" lvl="2" indent="-171450">
              <a:lnSpc>
                <a:spcPct val="107000"/>
              </a:lnSpc>
              <a:spcAft>
                <a:spcPts val="600"/>
              </a:spcAft>
              <a:buFont typeface="Wingdings" panose="05000000000000000000" pitchFamily="2" charset="2"/>
              <a:buChar char="§"/>
              <a:tabLst>
                <a:tab pos="457200" algn="l"/>
              </a:tabLst>
            </a:pPr>
            <a:r>
              <a:rPr lang="en-CA" sz="1100" dirty="0">
                <a:effectLst/>
                <a:latin typeface="Calibri" panose="020F0502020204030204" pitchFamily="34" charset="0"/>
                <a:ea typeface="Calibri" panose="020F0502020204030204" pitchFamily="34" charset="0"/>
                <a:cs typeface="Times New Roman" panose="02020603050405020304" pitchFamily="18" charset="0"/>
              </a:rPr>
              <a:t>will repair the large arm if necessary</a:t>
            </a:r>
          </a:p>
          <a:p>
            <a:pPr marL="628650" lvl="1" indent="-171450">
              <a:lnSpc>
                <a:spcPct val="107000"/>
              </a:lnSpc>
              <a:spcAft>
                <a:spcPts val="600"/>
              </a:spcAft>
              <a:buFont typeface="Courier New" panose="02070309020205020404" pitchFamily="49" charset="0"/>
              <a:buChar char="o"/>
              <a:tabLst>
                <a:tab pos="457200" algn="l"/>
              </a:tabLst>
            </a:pPr>
            <a:r>
              <a:rPr lang="en-CA" sz="1100" dirty="0">
                <a:effectLst/>
                <a:latin typeface="Calibri" panose="020F0502020204030204" pitchFamily="34" charset="0"/>
                <a:ea typeface="Calibri" panose="020F0502020204030204" pitchFamily="34" charset="0"/>
                <a:cs typeface="Times New Roman" panose="02020603050405020304" pitchFamily="18" charset="0"/>
              </a:rPr>
              <a:t>a set of detachable tools </a:t>
            </a:r>
          </a:p>
          <a:p>
            <a:pPr marL="171450" lvl="0" indent="-171450">
              <a:lnSpc>
                <a:spcPct val="107000"/>
              </a:lnSpc>
              <a:spcAft>
                <a:spcPts val="600"/>
              </a:spcAft>
              <a:buFont typeface="Arial" panose="020B0604020202020204" pitchFamily="34" charset="0"/>
              <a:buChar char="•"/>
              <a:tabLst>
                <a:tab pos="457200" algn="l"/>
              </a:tabLst>
            </a:pPr>
            <a:r>
              <a:rPr lang="en-CA" sz="1100" dirty="0">
                <a:effectLst/>
                <a:latin typeface="Calibri" panose="020F0502020204030204" pitchFamily="34" charset="0"/>
                <a:ea typeface="Calibri" panose="020F0502020204030204" pitchFamily="34" charset="0"/>
                <a:cs typeface="Times New Roman" panose="02020603050405020304" pitchFamily="18" charset="0"/>
              </a:rPr>
              <a:t>will be able to travel the entire length of Gateway by moving end-over-end with anchoring “hands”</a:t>
            </a:r>
          </a:p>
          <a:p>
            <a:pPr marL="171450" lvl="0" indent="-171450">
              <a:lnSpc>
                <a:spcPct val="107000"/>
              </a:lnSpc>
              <a:spcAft>
                <a:spcPts val="600"/>
              </a:spcAft>
              <a:buFont typeface="Arial" panose="020B0604020202020204" pitchFamily="34" charset="0"/>
              <a:buChar char="•"/>
              <a:tabLst>
                <a:tab pos="457200" algn="l"/>
              </a:tabLst>
            </a:pPr>
            <a:r>
              <a:rPr lang="en-CA" sz="1100" dirty="0">
                <a:effectLst/>
                <a:latin typeface="Calibri" panose="020F0502020204030204" pitchFamily="34" charset="0"/>
                <a:ea typeface="Calibri" panose="020F0502020204030204" pitchFamily="34" charset="0"/>
                <a:cs typeface="Times New Roman" panose="02020603050405020304" pitchFamily="18" charset="0"/>
              </a:rPr>
              <a:t>What Canada gets in return</a:t>
            </a:r>
          </a:p>
          <a:p>
            <a:pPr marL="628650" lvl="1" indent="-171450">
              <a:lnSpc>
                <a:spcPct val="107000"/>
              </a:lnSpc>
              <a:spcAft>
                <a:spcPts val="600"/>
              </a:spcAft>
              <a:buFont typeface="Courier New" panose="02070309020205020404" pitchFamily="49" charset="0"/>
              <a:buChar char="o"/>
              <a:tabLst>
                <a:tab pos="457200" algn="l"/>
              </a:tabLst>
            </a:pPr>
            <a:r>
              <a:rPr lang="en-CA" sz="1100" dirty="0">
                <a:effectLst/>
                <a:latin typeface="Calibri" panose="020F0502020204030204" pitchFamily="34" charset="0"/>
                <a:ea typeface="Calibri" panose="020F0502020204030204" pitchFamily="34" charset="0"/>
                <a:cs typeface="Times New Roman" panose="02020603050405020304" pitchFamily="18" charset="0"/>
              </a:rPr>
              <a:t>opportunities for science on the Moon’s surface and in lunar orbit </a:t>
            </a:r>
          </a:p>
          <a:p>
            <a:pPr marL="628650" lvl="1" indent="-171450">
              <a:lnSpc>
                <a:spcPct val="107000"/>
              </a:lnSpc>
              <a:spcAft>
                <a:spcPts val="600"/>
              </a:spcAft>
              <a:buFont typeface="Courier New" panose="02070309020205020404" pitchFamily="49" charset="0"/>
              <a:buChar char="o"/>
              <a:tabLst>
                <a:tab pos="457200" algn="l"/>
              </a:tabLst>
            </a:pPr>
            <a:r>
              <a:rPr lang="en-CA" sz="1100" dirty="0">
                <a:effectLst/>
                <a:latin typeface="Calibri" panose="020F0502020204030204" pitchFamily="34" charset="0"/>
                <a:ea typeface="Calibri" panose="020F0502020204030204" pitchFamily="34" charset="0"/>
                <a:cs typeface="Times New Roman" panose="02020603050405020304" pitchFamily="18" charset="0"/>
              </a:rPr>
              <a:t>technology demonstrations </a:t>
            </a:r>
          </a:p>
          <a:p>
            <a:pPr marL="628650" lvl="1" indent="-171450">
              <a:lnSpc>
                <a:spcPct val="107000"/>
              </a:lnSpc>
              <a:spcAft>
                <a:spcPts val="600"/>
              </a:spcAft>
              <a:buFont typeface="Courier New" panose="02070309020205020404" pitchFamily="49" charset="0"/>
              <a:buChar char="o"/>
              <a:tabLst>
                <a:tab pos="457200" algn="l"/>
              </a:tabLst>
            </a:pPr>
            <a:r>
              <a:rPr lang="en-CA" sz="1100" dirty="0">
                <a:effectLst/>
                <a:latin typeface="Calibri" panose="020F0502020204030204" pitchFamily="34" charset="0"/>
                <a:ea typeface="Calibri" panose="020F0502020204030204" pitchFamily="34" charset="0"/>
                <a:cs typeface="Times New Roman" panose="02020603050405020304" pitchFamily="18" charset="0"/>
              </a:rPr>
              <a:t>commercial activities, as Canadian companies will be given a wide range of opportunities to test innovative technologies in lunar orbit and on the lunar surface</a:t>
            </a:r>
          </a:p>
          <a:p>
            <a:pPr marL="628650" lvl="1" indent="-171450">
              <a:lnSpc>
                <a:spcPct val="107000"/>
              </a:lnSpc>
              <a:spcAft>
                <a:spcPts val="600"/>
              </a:spcAft>
              <a:buFont typeface="Courier New" panose="02070309020205020404" pitchFamily="49" charset="0"/>
              <a:buChar char="o"/>
              <a:tabLst>
                <a:tab pos="457200" algn="l"/>
              </a:tabLst>
            </a:pPr>
            <a:r>
              <a:rPr lang="en-CA" sz="1100" dirty="0">
                <a:effectLst/>
                <a:latin typeface="Calibri" panose="020F0502020204030204" pitchFamily="34" charset="0"/>
                <a:ea typeface="Calibri" panose="020F0502020204030204" pitchFamily="34" charset="0"/>
                <a:cs typeface="Times New Roman" panose="02020603050405020304" pitchFamily="18" charset="0"/>
              </a:rPr>
              <a:t>two astronaut flights: Jeremy Hansen’s historic participation in Artemis II and another flight to Gateway</a:t>
            </a:r>
          </a:p>
          <a:p>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100" dirty="0">
                <a:effectLst/>
                <a:latin typeface="Calibri" panose="020F0502020204030204" pitchFamily="34" charset="0"/>
                <a:ea typeface="Calibri" panose="020F0502020204030204" pitchFamily="34" charset="0"/>
                <a:cs typeface="Times New Roman" panose="02020603050405020304" pitchFamily="18" charset="0"/>
              </a:rPr>
              <a:t>(Credits: Alberto </a:t>
            </a:r>
            <a:r>
              <a:rPr lang="en-CA" sz="1100" dirty="0" err="1">
                <a:effectLst/>
                <a:latin typeface="Calibri" panose="020F0502020204030204" pitchFamily="34" charset="0"/>
                <a:ea typeface="Calibri" panose="020F0502020204030204" pitchFamily="34" charset="0"/>
                <a:cs typeface="Times New Roman" panose="02020603050405020304" pitchFamily="18" charset="0"/>
              </a:rPr>
              <a:t>Bertolin</a:t>
            </a:r>
            <a:r>
              <a:rPr lang="en-CA" sz="1100" dirty="0">
                <a:effectLst/>
                <a:latin typeface="Calibri" panose="020F0502020204030204" pitchFamily="34" charset="0"/>
                <a:ea typeface="Calibri" panose="020F0502020204030204" pitchFamily="34" charset="0"/>
                <a:cs typeface="Times New Roman" panose="02020603050405020304" pitchFamily="18" charset="0"/>
              </a:rPr>
              <a:t>, Bradley Reynolds)</a:t>
            </a:r>
            <a:endParaRPr lang="en-CA" dirty="0"/>
          </a:p>
        </p:txBody>
      </p:sp>
      <p:sp>
        <p:nvSpPr>
          <p:cNvPr id="4" name="Slide Number Placeholder 3"/>
          <p:cNvSpPr>
            <a:spLocks noGrp="1"/>
          </p:cNvSpPr>
          <p:nvPr>
            <p:ph type="sldNum" sz="quarter" idx="5"/>
          </p:nvPr>
        </p:nvSpPr>
        <p:spPr/>
        <p:txBody>
          <a:bodyPr/>
          <a:lstStyle/>
          <a:p>
            <a:fld id="{EDB3DD35-20C1-4444-823D-3021FB8B1582}" type="slidenum">
              <a:rPr lang="en-CA" smtClean="0"/>
              <a:t>7</a:t>
            </a:fld>
            <a:endParaRPr lang="en-CA"/>
          </a:p>
        </p:txBody>
      </p:sp>
    </p:spTree>
    <p:extLst>
      <p:ext uri="{BB962C8B-B14F-4D97-AF65-F5344CB8AC3E}">
        <p14:creationId xmlns:p14="http://schemas.microsoft.com/office/powerpoint/2010/main" val="397735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pPr>
            <a:r>
              <a:rPr lang="en-CA" sz="1100" b="1" dirty="0">
                <a:effectLst/>
                <a:latin typeface="Calibri" panose="020F0502020204030204" pitchFamily="34" charset="0"/>
                <a:ea typeface="Calibri" panose="020F0502020204030204" pitchFamily="34" charset="0"/>
                <a:cs typeface="Times New Roman" panose="02020603050405020304" pitchFamily="18" charset="0"/>
              </a:rPr>
              <a:t>Opportunities for lunar science and technology </a:t>
            </a:r>
          </a:p>
          <a:p>
            <a:pPr marL="0" lvl="0" indent="0">
              <a:lnSpc>
                <a:spcPct val="107000"/>
              </a:lnSpc>
              <a:spcAft>
                <a:spcPts val="600"/>
              </a:spcAft>
              <a:buFont typeface="Arial" panose="020B0604020202020204" pitchFamily="34" charset="0"/>
              <a:buNone/>
              <a:tabLst>
                <a:tab pos="457200" algn="l"/>
              </a:tabLs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600"/>
              </a:spcAft>
              <a:buFont typeface="Arial" panose="020B0604020202020204" pitchFamily="34" charset="0"/>
              <a:buChar char="•"/>
              <a:tabLst>
                <a:tab pos="457200" algn="l"/>
              </a:tabLst>
            </a:pPr>
            <a:r>
              <a:rPr lang="en-CA" sz="1100" dirty="0">
                <a:effectLst/>
                <a:latin typeface="Calibri" panose="020F0502020204030204" pitchFamily="34" charset="0"/>
                <a:ea typeface="Calibri" panose="020F0502020204030204" pitchFamily="34" charset="0"/>
                <a:cs typeface="Times New Roman" panose="02020603050405020304" pitchFamily="18" charset="0"/>
              </a:rPr>
              <a:t>A lot of technology development and science are needed to support these exciting missions ahead. </a:t>
            </a:r>
          </a:p>
          <a:p>
            <a:pPr marL="171450" lvl="0" indent="-171450">
              <a:lnSpc>
                <a:spcPct val="107000"/>
              </a:lnSpc>
              <a:spcAft>
                <a:spcPts val="600"/>
              </a:spcAft>
              <a:buFont typeface="Arial" panose="020B0604020202020204" pitchFamily="34" charset="0"/>
              <a:buChar char="•"/>
              <a:tabLst>
                <a:tab pos="457200" algn="l"/>
              </a:tabLst>
            </a:pPr>
            <a:r>
              <a:rPr lang="en-CA" sz="1100" dirty="0">
                <a:effectLst/>
                <a:latin typeface="Calibri" panose="020F0502020204030204" pitchFamily="34" charset="0"/>
                <a:ea typeface="Calibri" panose="020F0502020204030204" pitchFamily="34" charset="0"/>
                <a:cs typeface="Times New Roman" panose="02020603050405020304" pitchFamily="18" charset="0"/>
              </a:rPr>
              <a:t>The Lunar Exploration Accelerator Program (LEAP) opens doors to a wide range of opportunities for Canadian science and technology activities in lunar orbit or on the Moon’s surface.</a:t>
            </a:r>
          </a:p>
          <a:p>
            <a:pPr>
              <a:lnSpc>
                <a:spcPct val="107000"/>
              </a:lnSpc>
              <a:spcAft>
                <a:spcPts val="6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CA" sz="1100" dirty="0">
                <a:effectLst/>
                <a:latin typeface="Calibri" panose="020F0502020204030204" pitchFamily="34" charset="0"/>
                <a:ea typeface="Calibri" panose="020F0502020204030204" pitchFamily="34" charset="0"/>
                <a:cs typeface="Times New Roman" panose="02020603050405020304" pitchFamily="18" charset="0"/>
              </a:rPr>
              <a:t>Text version: LEAP: Lunar Exploration Accelerator Program (Credit: CSA)</a:t>
            </a:r>
          </a:p>
        </p:txBody>
      </p:sp>
      <p:sp>
        <p:nvSpPr>
          <p:cNvPr id="4" name="Slide Number Placeholder 3"/>
          <p:cNvSpPr>
            <a:spLocks noGrp="1"/>
          </p:cNvSpPr>
          <p:nvPr>
            <p:ph type="sldNum" sz="quarter" idx="10"/>
          </p:nvPr>
        </p:nvSpPr>
        <p:spPr/>
        <p:txBody>
          <a:bodyPr/>
          <a:lstStyle/>
          <a:p>
            <a:fld id="{EDB3DD35-20C1-4444-823D-3021FB8B1582}" type="slidenum">
              <a:rPr lang="en-CA" smtClean="0"/>
              <a:t>8</a:t>
            </a:fld>
            <a:endParaRPr lang="en-CA"/>
          </a:p>
        </p:txBody>
      </p:sp>
    </p:spTree>
    <p:extLst>
      <p:ext uri="{BB962C8B-B14F-4D97-AF65-F5344CB8AC3E}">
        <p14:creationId xmlns:p14="http://schemas.microsoft.com/office/powerpoint/2010/main" val="14304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pPr>
            <a:r>
              <a:rPr lang="en-CA" sz="1800" b="1" dirty="0">
                <a:effectLst/>
                <a:latin typeface="Calibri" panose="020F0502020204030204" pitchFamily="34" charset="0"/>
                <a:ea typeface="Calibri" panose="020F0502020204030204" pitchFamily="34" charset="0"/>
                <a:cs typeface="Times New Roman" panose="02020603050405020304" pitchFamily="18" charset="0"/>
              </a:rPr>
              <a:t>Advances in remote healthcare</a:t>
            </a:r>
          </a:p>
          <a:p>
            <a:pPr>
              <a:lnSpc>
                <a:spcPct val="107000"/>
              </a:lnSpc>
              <a:spcAft>
                <a:spcPts val="6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600"/>
              </a:spcAft>
              <a:buFont typeface="Arial" panose="020B0604020202020204" pitchFamily="34" charset="0"/>
              <a:buChar char="•"/>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An important challenge of these long missions to the Moon and Mars is to keep astronauts safe and healthy.</a:t>
            </a:r>
          </a:p>
          <a:p>
            <a:pPr marL="285750" lvl="0" indent="-285750">
              <a:lnSpc>
                <a:spcPct val="107000"/>
              </a:lnSpc>
              <a:spcAft>
                <a:spcPts val="600"/>
              </a:spcAft>
              <a:buFont typeface="Arial" panose="020B0604020202020204" pitchFamily="34" charset="0"/>
              <a:buChar char="•"/>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Astronauts in space have limited access to healthcare providers and medical resources, as well as long travel times to healthcare facilities. These are in fact similar to challenges faced by people living in remote communities here on Earth.</a:t>
            </a:r>
          </a:p>
          <a:p>
            <a:pPr marL="285750" lvl="0" indent="-285750">
              <a:lnSpc>
                <a:spcPct val="107000"/>
              </a:lnSpc>
              <a:spcAft>
                <a:spcPts val="600"/>
              </a:spcAft>
              <a:buFont typeface="Arial" panose="020B0604020202020204" pitchFamily="34" charset="0"/>
              <a:buChar char="•"/>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Through LEAP’s health-based initiative, </a:t>
            </a:r>
            <a:r>
              <a:rPr lang="en-CA" sz="1800" b="1" dirty="0">
                <a:effectLst/>
                <a:latin typeface="Calibri" panose="020F0502020204030204" pitchFamily="34" charset="0"/>
                <a:ea typeface="Calibri" panose="020F0502020204030204" pitchFamily="34" charset="0"/>
                <a:cs typeface="Times New Roman" panose="02020603050405020304" pitchFamily="18" charset="0"/>
              </a:rPr>
              <a:t>Health Beyond</a:t>
            </a:r>
            <a:r>
              <a:rPr lang="en-CA" sz="1800" dirty="0">
                <a:effectLst/>
                <a:latin typeface="Calibri" panose="020F0502020204030204" pitchFamily="34" charset="0"/>
                <a:ea typeface="Calibri" panose="020F0502020204030204" pitchFamily="34" charset="0"/>
                <a:cs typeface="Times New Roman" panose="02020603050405020304" pitchFamily="18" charset="0"/>
              </a:rPr>
              <a:t>, the Canadian Space Agency is working closely with experts to find solutions in remote and autonomous healthcare that will benefit both astronauts in space and Canadians living in remote areas.</a:t>
            </a:r>
          </a:p>
          <a:p>
            <a:pPr marL="0" lvl="0" indent="0">
              <a:lnSpc>
                <a:spcPct val="107000"/>
              </a:lnSpc>
              <a:spcAft>
                <a:spcPts val="600"/>
              </a:spcAft>
              <a:buFont typeface="Arial" panose="020B0604020202020204" pitchFamily="34" charset="0"/>
              <a:buNone/>
              <a:tabLst>
                <a:tab pos="457200" algn="l"/>
              </a:tabLs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Text version: Remote healthcare (Credit: CSA)</a:t>
            </a:r>
            <a:endParaRPr lang="fr-CA" dirty="0">
              <a:solidFill>
                <a:srgbClr val="FF0000"/>
              </a:solidFill>
            </a:endParaRPr>
          </a:p>
          <a:p>
            <a:endParaRPr lang="en-CA" dirty="0"/>
          </a:p>
        </p:txBody>
      </p:sp>
      <p:sp>
        <p:nvSpPr>
          <p:cNvPr id="4" name="Slide Number Placeholder 3"/>
          <p:cNvSpPr>
            <a:spLocks noGrp="1"/>
          </p:cNvSpPr>
          <p:nvPr>
            <p:ph type="sldNum" sz="quarter" idx="10"/>
          </p:nvPr>
        </p:nvSpPr>
        <p:spPr/>
        <p:txBody>
          <a:bodyPr/>
          <a:lstStyle/>
          <a:p>
            <a:fld id="{EDB3DD35-20C1-4444-823D-3021FB8B1582}" type="slidenum">
              <a:rPr lang="en-CA" smtClean="0"/>
              <a:t>9</a:t>
            </a:fld>
            <a:endParaRPr lang="en-CA"/>
          </a:p>
        </p:txBody>
      </p:sp>
    </p:spTree>
    <p:extLst>
      <p:ext uri="{BB962C8B-B14F-4D97-AF65-F5344CB8AC3E}">
        <p14:creationId xmlns:p14="http://schemas.microsoft.com/office/powerpoint/2010/main" val="3600368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95CCBF-DD6F-4E3C-BBA6-335DD669D1B6}" type="datetimeFigureOut">
              <a:rPr lang="en-CA" smtClean="0"/>
              <a:t>2025-03-19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36ACBC6-EAD8-4FB9-BA85-8EC2344EC253}" type="slidenum">
              <a:rPr lang="en-CA" smtClean="0"/>
              <a:t>‹#›</a:t>
            </a:fld>
            <a:endParaRPr lang="en-CA"/>
          </a:p>
        </p:txBody>
      </p:sp>
    </p:spTree>
    <p:extLst>
      <p:ext uri="{BB962C8B-B14F-4D97-AF65-F5344CB8AC3E}">
        <p14:creationId xmlns:p14="http://schemas.microsoft.com/office/powerpoint/2010/main" val="3921027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95CCBF-DD6F-4E3C-BBA6-335DD669D1B6}" type="datetimeFigureOut">
              <a:rPr lang="en-CA" smtClean="0"/>
              <a:t>2025-03-19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36ACBC6-EAD8-4FB9-BA85-8EC2344EC253}" type="slidenum">
              <a:rPr lang="en-CA" smtClean="0"/>
              <a:t>‹#›</a:t>
            </a:fld>
            <a:endParaRPr lang="en-CA"/>
          </a:p>
        </p:txBody>
      </p:sp>
    </p:spTree>
    <p:extLst>
      <p:ext uri="{BB962C8B-B14F-4D97-AF65-F5344CB8AC3E}">
        <p14:creationId xmlns:p14="http://schemas.microsoft.com/office/powerpoint/2010/main" val="376061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95CCBF-DD6F-4E3C-BBA6-335DD669D1B6}" type="datetimeFigureOut">
              <a:rPr lang="en-CA" smtClean="0"/>
              <a:t>2025-03-19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36ACBC6-EAD8-4FB9-BA85-8EC2344EC253}" type="slidenum">
              <a:rPr lang="en-CA" smtClean="0"/>
              <a:t>‹#›</a:t>
            </a:fld>
            <a:endParaRPr lang="en-CA"/>
          </a:p>
        </p:txBody>
      </p:sp>
    </p:spTree>
    <p:extLst>
      <p:ext uri="{BB962C8B-B14F-4D97-AF65-F5344CB8AC3E}">
        <p14:creationId xmlns:p14="http://schemas.microsoft.com/office/powerpoint/2010/main" val="3820594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ocial media">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55657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9935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cial media">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091721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95CCBF-DD6F-4E3C-BBA6-335DD669D1B6}" type="datetimeFigureOut">
              <a:rPr lang="en-CA" smtClean="0"/>
              <a:t>2025-03-19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36ACBC6-EAD8-4FB9-BA85-8EC2344EC253}" type="slidenum">
              <a:rPr lang="en-CA" smtClean="0"/>
              <a:t>‹#›</a:t>
            </a:fld>
            <a:endParaRPr lang="en-CA"/>
          </a:p>
        </p:txBody>
      </p:sp>
    </p:spTree>
    <p:extLst>
      <p:ext uri="{BB962C8B-B14F-4D97-AF65-F5344CB8AC3E}">
        <p14:creationId xmlns:p14="http://schemas.microsoft.com/office/powerpoint/2010/main" val="471345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95CCBF-DD6F-4E3C-BBA6-335DD669D1B6}" type="datetimeFigureOut">
              <a:rPr lang="en-CA" smtClean="0"/>
              <a:t>2025-03-19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36ACBC6-EAD8-4FB9-BA85-8EC2344EC253}" type="slidenum">
              <a:rPr lang="en-CA" smtClean="0"/>
              <a:t>‹#›</a:t>
            </a:fld>
            <a:endParaRPr lang="en-CA"/>
          </a:p>
        </p:txBody>
      </p:sp>
    </p:spTree>
    <p:extLst>
      <p:ext uri="{BB962C8B-B14F-4D97-AF65-F5344CB8AC3E}">
        <p14:creationId xmlns:p14="http://schemas.microsoft.com/office/powerpoint/2010/main" val="4255350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95CCBF-DD6F-4E3C-BBA6-335DD669D1B6}" type="datetimeFigureOut">
              <a:rPr lang="en-CA" smtClean="0"/>
              <a:t>2025-03-19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36ACBC6-EAD8-4FB9-BA85-8EC2344EC253}" type="slidenum">
              <a:rPr lang="en-CA" smtClean="0"/>
              <a:t>‹#›</a:t>
            </a:fld>
            <a:endParaRPr lang="en-CA"/>
          </a:p>
        </p:txBody>
      </p:sp>
    </p:spTree>
    <p:extLst>
      <p:ext uri="{BB962C8B-B14F-4D97-AF65-F5344CB8AC3E}">
        <p14:creationId xmlns:p14="http://schemas.microsoft.com/office/powerpoint/2010/main" val="4089230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95CCBF-DD6F-4E3C-BBA6-335DD669D1B6}" type="datetimeFigureOut">
              <a:rPr lang="en-CA" smtClean="0"/>
              <a:t>2025-03-19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36ACBC6-EAD8-4FB9-BA85-8EC2344EC253}" type="slidenum">
              <a:rPr lang="en-CA" smtClean="0"/>
              <a:t>‹#›</a:t>
            </a:fld>
            <a:endParaRPr lang="en-CA"/>
          </a:p>
        </p:txBody>
      </p:sp>
    </p:spTree>
    <p:extLst>
      <p:ext uri="{BB962C8B-B14F-4D97-AF65-F5344CB8AC3E}">
        <p14:creationId xmlns:p14="http://schemas.microsoft.com/office/powerpoint/2010/main" val="1969218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95CCBF-DD6F-4E3C-BBA6-335DD669D1B6}" type="datetimeFigureOut">
              <a:rPr lang="en-CA" smtClean="0"/>
              <a:t>2025-03-19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36ACBC6-EAD8-4FB9-BA85-8EC2344EC253}" type="slidenum">
              <a:rPr lang="en-CA" smtClean="0"/>
              <a:t>‹#›</a:t>
            </a:fld>
            <a:endParaRPr lang="en-CA"/>
          </a:p>
        </p:txBody>
      </p:sp>
    </p:spTree>
    <p:extLst>
      <p:ext uri="{BB962C8B-B14F-4D97-AF65-F5344CB8AC3E}">
        <p14:creationId xmlns:p14="http://schemas.microsoft.com/office/powerpoint/2010/main" val="2820703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95CCBF-DD6F-4E3C-BBA6-335DD669D1B6}" type="datetimeFigureOut">
              <a:rPr lang="en-CA" smtClean="0"/>
              <a:t>2025-03-19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36ACBC6-EAD8-4FB9-BA85-8EC2344EC253}" type="slidenum">
              <a:rPr lang="en-CA" smtClean="0"/>
              <a:t>‹#›</a:t>
            </a:fld>
            <a:endParaRPr lang="en-CA"/>
          </a:p>
        </p:txBody>
      </p:sp>
    </p:spTree>
    <p:extLst>
      <p:ext uri="{BB962C8B-B14F-4D97-AF65-F5344CB8AC3E}">
        <p14:creationId xmlns:p14="http://schemas.microsoft.com/office/powerpoint/2010/main" val="4083492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95CCBF-DD6F-4E3C-BBA6-335DD669D1B6}" type="datetimeFigureOut">
              <a:rPr lang="en-CA" smtClean="0"/>
              <a:t>2025-03-19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36ACBC6-EAD8-4FB9-BA85-8EC2344EC253}" type="slidenum">
              <a:rPr lang="en-CA" smtClean="0"/>
              <a:t>‹#›</a:t>
            </a:fld>
            <a:endParaRPr lang="en-CA"/>
          </a:p>
        </p:txBody>
      </p:sp>
    </p:spTree>
    <p:extLst>
      <p:ext uri="{BB962C8B-B14F-4D97-AF65-F5344CB8AC3E}">
        <p14:creationId xmlns:p14="http://schemas.microsoft.com/office/powerpoint/2010/main" val="2730421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95CCBF-DD6F-4E3C-BBA6-335DD669D1B6}" type="datetimeFigureOut">
              <a:rPr lang="en-CA" smtClean="0"/>
              <a:t>2025-03-19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36ACBC6-EAD8-4FB9-BA85-8EC2344EC253}" type="slidenum">
              <a:rPr lang="en-CA" smtClean="0"/>
              <a:t>‹#›</a:t>
            </a:fld>
            <a:endParaRPr lang="en-CA"/>
          </a:p>
        </p:txBody>
      </p:sp>
    </p:spTree>
    <p:extLst>
      <p:ext uri="{BB962C8B-B14F-4D97-AF65-F5344CB8AC3E}">
        <p14:creationId xmlns:p14="http://schemas.microsoft.com/office/powerpoint/2010/main" val="443043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95CCBF-DD6F-4E3C-BBA6-335DD669D1B6}" type="datetimeFigureOut">
              <a:rPr lang="en-CA" smtClean="0"/>
              <a:t>2025-03-19</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ACBC6-EAD8-4FB9-BA85-8EC2344EC253}" type="slidenum">
              <a:rPr lang="en-CA" smtClean="0"/>
              <a:t>‹#›</a:t>
            </a:fld>
            <a:endParaRPr lang="en-CA"/>
          </a:p>
        </p:txBody>
      </p:sp>
    </p:spTree>
    <p:extLst>
      <p:ext uri="{BB962C8B-B14F-4D97-AF65-F5344CB8AC3E}">
        <p14:creationId xmlns:p14="http://schemas.microsoft.com/office/powerpoint/2010/main" val="1742345934"/>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067">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CA"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067">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CA"/>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067">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47EB10CD-02C9-4DE9-AF92-58549932B0AC}" type="slidenum">
              <a:rPr lang="en-CA" smtClean="0"/>
              <a:pPr/>
              <a:t>‹#›</a:t>
            </a:fld>
            <a:endParaRPr lang="en-CA"/>
          </a:p>
        </p:txBody>
      </p:sp>
    </p:spTree>
    <p:extLst>
      <p:ext uri="{BB962C8B-B14F-4D97-AF65-F5344CB8AC3E}">
        <p14:creationId xmlns:p14="http://schemas.microsoft.com/office/powerpoint/2010/main" val="2359383778"/>
      </p:ext>
    </p:extLst>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l" defTabSz="914377"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594" indent="-228594" algn="l" defTabSz="914377" rtl="0" eaLnBrk="1" latinLnBrk="0" hangingPunct="1">
        <a:lnSpc>
          <a:spcPct val="110000"/>
        </a:lnSpc>
        <a:spcBef>
          <a:spcPts val="0"/>
        </a:spcBef>
        <a:spcAft>
          <a:spcPts val="800"/>
        </a:spcAft>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783" indent="-228594" algn="l" defTabSz="914377" rtl="0" eaLnBrk="1" latinLnBrk="0" hangingPunct="1">
        <a:lnSpc>
          <a:spcPct val="110000"/>
        </a:lnSpc>
        <a:spcBef>
          <a:spcPts val="0"/>
        </a:spcBef>
        <a:spcAft>
          <a:spcPts val="80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2971" indent="-228594" algn="l" defTabSz="914377" rtl="0" eaLnBrk="1" latinLnBrk="0" hangingPunct="1">
        <a:lnSpc>
          <a:spcPct val="110000"/>
        </a:lnSpc>
        <a:spcBef>
          <a:spcPts val="0"/>
        </a:spcBef>
        <a:spcAft>
          <a:spcPts val="80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160" indent="-228594" algn="l" defTabSz="914377" rtl="0" eaLnBrk="1" latinLnBrk="0" hangingPunct="1">
        <a:lnSpc>
          <a:spcPct val="110000"/>
        </a:lnSpc>
        <a:spcBef>
          <a:spcPts val="0"/>
        </a:spcBef>
        <a:spcAft>
          <a:spcPts val="800"/>
        </a:spcAft>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349" indent="-228594" algn="l" defTabSz="914377" rtl="0" eaLnBrk="1" latinLnBrk="0" hangingPunct="1">
        <a:lnSpc>
          <a:spcPct val="110000"/>
        </a:lnSpc>
        <a:spcBef>
          <a:spcPts val="0"/>
        </a:spcBef>
        <a:spcAft>
          <a:spcPts val="800"/>
        </a:spcAft>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nside a white maple leaf outline, a bit of the Earth, all of the Moon, and Mars in the distance. The slide also bears the Canadian Space Agency logo in the top left corner and the Government of Canada wordmark in the bottom right corner. "/>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3200" cy="6868990"/>
          </a:xfrm>
          <a:prstGeom prst="rect">
            <a:avLst/>
          </a:prstGeom>
        </p:spPr>
      </p:pic>
      <p:sp>
        <p:nvSpPr>
          <p:cNvPr id="11" name="Title 10"/>
          <p:cNvSpPr txBox="1">
            <a:spLocks noGrp="1"/>
          </p:cNvSpPr>
          <p:nvPr>
            <p:ph type="title" idx="4294967295"/>
          </p:nvPr>
        </p:nvSpPr>
        <p:spPr>
          <a:xfrm>
            <a:off x="2840180" y="371444"/>
            <a:ext cx="6525489" cy="12625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ts val="4400"/>
              </a:lnSpc>
              <a:spcBef>
                <a:spcPts val="0"/>
              </a:spcBef>
              <a:spcAft>
                <a:spcPts val="0"/>
              </a:spcAft>
              <a:buClrTx/>
              <a:buSzTx/>
              <a:buFontTx/>
              <a:buNone/>
              <a:tabLst/>
              <a:defRPr/>
            </a:pPr>
            <a:r>
              <a:rPr kumimoji="0" lang="en-CA" sz="4800" b="1" i="0" u="none" strike="noStrike" kern="1200" cap="none" spc="0" normalizeH="0" baseline="0" noProof="0" dirty="0">
                <a:ln>
                  <a:noFill/>
                </a:ln>
                <a:solidFill>
                  <a:schemeClr val="tx1"/>
                </a:solidFill>
                <a:effectLst/>
                <a:uLnTx/>
                <a:uFillTx/>
                <a:latin typeface="+mn-lt"/>
                <a:ea typeface="Verdana" panose="020B0604030504040204" pitchFamily="34" charset="0"/>
                <a:cs typeface="+mn-cs"/>
              </a:rPr>
              <a:t>CANADA’S ROLE IN</a:t>
            </a:r>
          </a:p>
          <a:p>
            <a:pPr marL="0" marR="0" lvl="0" indent="0" algn="ctr" defTabSz="457200" rtl="0" eaLnBrk="1" fontAlgn="auto" latinLnBrk="0" hangingPunct="1">
              <a:lnSpc>
                <a:spcPts val="4400"/>
              </a:lnSpc>
              <a:spcBef>
                <a:spcPts val="0"/>
              </a:spcBef>
              <a:spcAft>
                <a:spcPts val="0"/>
              </a:spcAft>
              <a:buClrTx/>
              <a:buSzTx/>
              <a:buFontTx/>
              <a:buNone/>
              <a:tabLst/>
              <a:defRPr/>
            </a:pPr>
            <a:r>
              <a:rPr kumimoji="0" lang="en-CA" sz="5400" b="1" i="0" u="none" strike="noStrike" kern="1200" cap="none" spc="0" normalizeH="0" baseline="0" noProof="0" dirty="0">
                <a:ln>
                  <a:noFill/>
                </a:ln>
                <a:solidFill>
                  <a:srgbClr val="ABC4D5"/>
                </a:solidFill>
                <a:effectLst/>
                <a:uLnTx/>
                <a:uFillTx/>
                <a:latin typeface="+mn-lt"/>
                <a:ea typeface="Verdana" panose="020B0604030504040204" pitchFamily="34" charset="0"/>
                <a:cs typeface="+mn-cs"/>
              </a:rPr>
              <a:t>MOON EXPLORATION</a:t>
            </a:r>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50516" y="6326816"/>
            <a:ext cx="1335600" cy="406855"/>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1334" y="6427870"/>
            <a:ext cx="2561722" cy="316009"/>
          </a:xfrm>
          <a:prstGeom prst="rect">
            <a:avLst/>
          </a:prstGeom>
        </p:spPr>
      </p:pic>
      <p:pic>
        <p:nvPicPr>
          <p:cNvPr id="2" name="Picture 1" descr="Dark backgrounds vertical monochromatic logo">
            <a:extLst>
              <a:ext uri="{FF2B5EF4-FFF2-40B4-BE49-F238E27FC236}">
                <a16:creationId xmlns:a16="http://schemas.microsoft.com/office/drawing/2014/main" id="{139F8D78-6101-15A6-406D-A2902CB79CAC}"/>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41334" y="114121"/>
            <a:ext cx="793908" cy="952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502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tronauts on a planetary surface examine a plant.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Rectangle 4">
            <a:extLst>
              <a:ext uri="{C183D7F6-B498-43B3-948B-1728B52AA6E4}">
                <adec:decorative xmlns:adec="http://schemas.microsoft.com/office/drawing/2017/decorative" val="1"/>
              </a:ext>
            </a:extLst>
          </p:cNvPr>
          <p:cNvSpPr/>
          <p:nvPr/>
        </p:nvSpPr>
        <p:spPr>
          <a:xfrm>
            <a:off x="0" y="484493"/>
            <a:ext cx="5591944" cy="612000"/>
          </a:xfrm>
          <a:prstGeom prst="rect">
            <a:avLst/>
          </a:prstGeom>
          <a:gradFill>
            <a:gsLst>
              <a:gs pos="0">
                <a:srgbClr val="4D7A99"/>
              </a:gs>
              <a:gs pos="100000">
                <a:srgbClr val="4D7A99">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Title 8"/>
          <p:cNvSpPr txBox="1">
            <a:spLocks noGrp="1"/>
          </p:cNvSpPr>
          <p:nvPr>
            <p:ph type="title" idx="4294967295"/>
          </p:nvPr>
        </p:nvSpPr>
        <p:spPr>
          <a:xfrm>
            <a:off x="336550" y="437461"/>
            <a:ext cx="511137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3600" b="1" i="0" u="none" strike="noStrike" kern="1200" cap="none" spc="0" normalizeH="0" baseline="0" noProof="0" dirty="0">
                <a:ln>
                  <a:noFill/>
                </a:ln>
                <a:solidFill>
                  <a:schemeClr val="tx1"/>
                </a:solidFill>
                <a:effectLst/>
                <a:uLnTx/>
                <a:uFillTx/>
                <a:latin typeface="+mn-lt"/>
                <a:ea typeface="+mn-ea"/>
                <a:cs typeface="+mn-cs"/>
              </a:rPr>
              <a:t>Food production</a:t>
            </a:r>
            <a:endParaRPr kumimoji="0" lang="en-CA" sz="36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439805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mall blue object on the moon&#10;&#10;Description automatically generated">
            <a:extLst>
              <a:ext uri="{FF2B5EF4-FFF2-40B4-BE49-F238E27FC236}">
                <a16:creationId xmlns:a16="http://schemas.microsoft.com/office/drawing/2014/main" id="{705DB8A7-BE3F-E772-BCA2-A9C9E756EA8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a:extLst>
              <a:ext uri="{C183D7F6-B498-43B3-948B-1728B52AA6E4}">
                <adec:decorative xmlns:adec="http://schemas.microsoft.com/office/drawing/2017/decorative" val="1"/>
              </a:ext>
            </a:extLst>
          </p:cNvPr>
          <p:cNvSpPr/>
          <p:nvPr/>
        </p:nvSpPr>
        <p:spPr>
          <a:xfrm>
            <a:off x="0" y="484493"/>
            <a:ext cx="5879976" cy="612000"/>
          </a:xfrm>
          <a:prstGeom prst="rect">
            <a:avLst/>
          </a:prstGeom>
          <a:gradFill>
            <a:gsLst>
              <a:gs pos="0">
                <a:srgbClr val="4D7A99"/>
              </a:gs>
              <a:gs pos="100000">
                <a:srgbClr val="4D7A99">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Title 7"/>
          <p:cNvSpPr txBox="1">
            <a:spLocks noGrp="1"/>
          </p:cNvSpPr>
          <p:nvPr>
            <p:ph type="title" idx="4294967295"/>
          </p:nvPr>
        </p:nvSpPr>
        <p:spPr>
          <a:xfrm>
            <a:off x="336550" y="437461"/>
            <a:ext cx="482334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3600" b="1" i="0" u="none" strike="noStrike" kern="1200" cap="none" spc="0" normalizeH="0" baseline="0" noProof="0" dirty="0">
                <a:ln>
                  <a:noFill/>
                </a:ln>
                <a:solidFill>
                  <a:schemeClr val="tx1"/>
                </a:solidFill>
                <a:effectLst/>
                <a:uLnTx/>
                <a:uFillTx/>
                <a:latin typeface="+mn-lt"/>
                <a:ea typeface="+mn-ea"/>
                <a:cs typeface="+mn-cs"/>
              </a:rPr>
              <a:t>Canadian Lunar Rover</a:t>
            </a:r>
            <a:endParaRPr kumimoji="0" lang="en-CA" sz="36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81468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tist's impression of a potential Moon base. In the foreground, rows of solar panels, and a habitation module with plants inside. Astronauts and vehicles are visible on the lunar surface. "/>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5276"/>
            <a:ext cx="12192000" cy="6910660"/>
          </a:xfrm>
          <a:prstGeom prst="rect">
            <a:avLst/>
          </a:prstGeom>
        </p:spPr>
      </p:pic>
      <p:sp>
        <p:nvSpPr>
          <p:cNvPr id="2" name="Rectangle 1">
            <a:extLst>
              <a:ext uri="{C183D7F6-B498-43B3-948B-1728B52AA6E4}">
                <adec:decorative xmlns:adec="http://schemas.microsoft.com/office/drawing/2017/decorative" val="1"/>
              </a:ext>
            </a:extLst>
          </p:cNvPr>
          <p:cNvSpPr/>
          <p:nvPr/>
        </p:nvSpPr>
        <p:spPr>
          <a:xfrm>
            <a:off x="0" y="484493"/>
            <a:ext cx="6672064" cy="612000"/>
          </a:xfrm>
          <a:prstGeom prst="rect">
            <a:avLst/>
          </a:prstGeom>
          <a:gradFill>
            <a:gsLst>
              <a:gs pos="0">
                <a:srgbClr val="4D7A99"/>
              </a:gs>
              <a:gs pos="100000">
                <a:srgbClr val="4D7A99">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Title 2"/>
          <p:cNvSpPr txBox="1">
            <a:spLocks noGrp="1"/>
          </p:cNvSpPr>
          <p:nvPr>
            <p:ph type="title" idx="4294967295"/>
          </p:nvPr>
        </p:nvSpPr>
        <p:spPr>
          <a:xfrm>
            <a:off x="336550" y="437461"/>
            <a:ext cx="482334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3600" b="1" i="0" u="none" strike="noStrike" kern="1200" cap="none" spc="0" normalizeH="0" baseline="0" noProof="0" dirty="0">
                <a:ln>
                  <a:noFill/>
                </a:ln>
                <a:solidFill>
                  <a:schemeClr val="tx1"/>
                </a:solidFill>
                <a:effectLst/>
                <a:uLnTx/>
                <a:uFillTx/>
                <a:latin typeface="+mn-lt"/>
                <a:ea typeface="+mn-ea"/>
                <a:cs typeface="+mn-cs"/>
              </a:rPr>
              <a:t>Lunar Utility </a:t>
            </a:r>
            <a:r>
              <a:rPr kumimoji="0" lang="fr-CA" sz="3600" b="1" i="0" u="none" strike="noStrike" kern="1200" cap="none" spc="0" normalizeH="0" baseline="0" noProof="0" dirty="0" err="1">
                <a:ln>
                  <a:noFill/>
                </a:ln>
                <a:solidFill>
                  <a:schemeClr val="tx1"/>
                </a:solidFill>
                <a:effectLst/>
                <a:uLnTx/>
                <a:uFillTx/>
                <a:latin typeface="+mn-lt"/>
                <a:ea typeface="+mn-ea"/>
                <a:cs typeface="+mn-cs"/>
              </a:rPr>
              <a:t>Vehicle</a:t>
            </a:r>
            <a:endParaRPr kumimoji="0" lang="en-CA" sz="36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895677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63D91B-DF3F-B0F9-7D07-B6A80376CA19}"/>
              </a:ext>
            </a:extLst>
          </p:cNvPr>
          <p:cNvSpPr>
            <a:spLocks noGrp="1"/>
          </p:cNvSpPr>
          <p:nvPr>
            <p:ph type="title" idx="4294967295"/>
          </p:nvPr>
        </p:nvSpPr>
        <p:spPr>
          <a:xfrm>
            <a:off x="335360" y="-387424"/>
            <a:ext cx="10515600" cy="1325563"/>
          </a:xfrm>
        </p:spPr>
        <p:txBody>
          <a:bodyPr vert="horz" lIns="91440" tIns="45720" rIns="91440" bIns="45720" rtlCol="0" anchor="b">
            <a:normAutofit/>
          </a:bodyPr>
          <a:lstStyle/>
          <a:p>
            <a:r>
              <a:rPr lang="fr-CA" dirty="0"/>
              <a:t>The future of </a:t>
            </a:r>
            <a:r>
              <a:rPr lang="fr-CA" dirty="0" err="1"/>
              <a:t>space</a:t>
            </a:r>
            <a:r>
              <a:rPr lang="fr-CA" dirty="0"/>
              <a:t> exploration</a:t>
            </a:r>
            <a:endParaRPr lang="en-CA" dirty="0"/>
          </a:p>
        </p:txBody>
      </p:sp>
      <p:pic>
        <p:nvPicPr>
          <p:cNvPr id="2" name="Picture 1" descr="Artist's impression of the Orion capsule flying over the Moon and towards Earth.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94109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448800" y="6356351"/>
            <a:ext cx="2743200" cy="366183"/>
          </a:xfrm>
        </p:spPr>
        <p:txBody>
          <a:bodyPr/>
          <a:lstStyle/>
          <a:p>
            <a:pPr defTabSz="609585"/>
            <a:fld id="{47EB10CD-02C9-4DE9-AF92-58549932B0AC}" type="slidenum">
              <a:rPr lang="en-CA">
                <a:solidFill>
                  <a:prstClr val="black">
                    <a:tint val="75000"/>
                  </a:prstClr>
                </a:solidFill>
              </a:rPr>
              <a:pPr defTabSz="609585"/>
              <a:t>14</a:t>
            </a:fld>
            <a:endParaRPr lang="en-CA" dirty="0">
              <a:solidFill>
                <a:prstClr val="black">
                  <a:tint val="75000"/>
                </a:prstClr>
              </a:solidFill>
            </a:endParaRPr>
          </a:p>
        </p:txBody>
      </p:sp>
    </p:spTree>
    <p:extLst>
      <p:ext uri="{BB962C8B-B14F-4D97-AF65-F5344CB8AC3E}">
        <p14:creationId xmlns:p14="http://schemas.microsoft.com/office/powerpoint/2010/main" val="2664958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n artist's rendition of the Orion capsule flying by Eart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
            <a:ext cx="12196168" cy="6858000"/>
          </a:xfrm>
          <a:prstGeom prst="rect">
            <a:avLst/>
          </a:prstGeom>
          <a:gradFill>
            <a:gsLst>
              <a:gs pos="0">
                <a:schemeClr val="tx1"/>
              </a:gs>
              <a:gs pos="100000">
                <a:schemeClr val="tx1">
                  <a:alpha val="0"/>
                </a:schemeClr>
              </a:gs>
            </a:gsLst>
            <a:lin ang="0" scaled="0"/>
          </a:gradFill>
        </p:spPr>
      </p:pic>
      <p:sp>
        <p:nvSpPr>
          <p:cNvPr id="13" name="Rectangle 12">
            <a:extLst>
              <a:ext uri="{C183D7F6-B498-43B3-948B-1728B52AA6E4}">
                <adec:decorative xmlns:adec="http://schemas.microsoft.com/office/drawing/2017/decorative" val="1"/>
              </a:ext>
            </a:extLst>
          </p:cNvPr>
          <p:cNvSpPr/>
          <p:nvPr/>
        </p:nvSpPr>
        <p:spPr>
          <a:xfrm>
            <a:off x="0" y="484493"/>
            <a:ext cx="3821622" cy="612000"/>
          </a:xfrm>
          <a:prstGeom prst="rect">
            <a:avLst/>
          </a:prstGeom>
          <a:gradFill>
            <a:gsLst>
              <a:gs pos="0">
                <a:schemeClr val="tx1"/>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Title 11"/>
          <p:cNvSpPr txBox="1">
            <a:spLocks noGrp="1"/>
          </p:cNvSpPr>
          <p:nvPr>
            <p:ph type="title" idx="4294967295"/>
          </p:nvPr>
        </p:nvSpPr>
        <p:spPr>
          <a:xfrm>
            <a:off x="336550" y="437461"/>
            <a:ext cx="3485072"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3600" b="1" i="0" u="none" strike="noStrike" kern="1200" cap="none" spc="0" normalizeH="0" baseline="0" noProof="0" dirty="0" err="1">
                <a:ln>
                  <a:noFill/>
                </a:ln>
                <a:solidFill>
                  <a:schemeClr val="bg1"/>
                </a:solidFill>
                <a:effectLst/>
                <a:uLnTx/>
                <a:uFillTx/>
                <a:latin typeface="+mn-lt"/>
                <a:ea typeface="+mn-ea"/>
                <a:cs typeface="+mn-cs"/>
              </a:rPr>
              <a:t>Artemis</a:t>
            </a:r>
            <a:r>
              <a:rPr kumimoji="0" lang="fr-CA" sz="3600" b="1" i="0" u="none" strike="noStrike" kern="1200" cap="none" spc="0" normalizeH="0" baseline="0" noProof="0" dirty="0">
                <a:ln>
                  <a:noFill/>
                </a:ln>
                <a:solidFill>
                  <a:schemeClr val="bg1"/>
                </a:solidFill>
                <a:effectLst/>
                <a:uLnTx/>
                <a:uFillTx/>
                <a:latin typeface="+mn-lt"/>
                <a:ea typeface="+mn-ea"/>
                <a:cs typeface="+mn-cs"/>
              </a:rPr>
              <a:t> Missions</a:t>
            </a:r>
            <a:endParaRPr kumimoji="0" lang="en-CA" sz="3600" b="1" i="0" u="none" strike="noStrike" kern="1200" cap="none" spc="0" normalizeH="0" baseline="0" noProof="0" dirty="0">
              <a:ln>
                <a:noFill/>
              </a:ln>
              <a:solidFill>
                <a:schemeClr val="bg1"/>
              </a:solidFill>
              <a:effectLst/>
              <a:uLnTx/>
              <a:uFillTx/>
              <a:latin typeface="+mn-lt"/>
              <a:ea typeface="+mn-ea"/>
              <a:cs typeface="+mn-cs"/>
            </a:endParaRPr>
          </a:p>
        </p:txBody>
      </p:sp>
      <p:sp>
        <p:nvSpPr>
          <p:cNvPr id="7" name="TextBox 6"/>
          <p:cNvSpPr txBox="1"/>
          <p:nvPr/>
        </p:nvSpPr>
        <p:spPr>
          <a:xfrm>
            <a:off x="47328" y="1724431"/>
            <a:ext cx="648072" cy="1107996"/>
          </a:xfrm>
          <a:prstGeom prst="rect">
            <a:avLst/>
          </a:prstGeom>
          <a:noFill/>
        </p:spPr>
        <p:txBody>
          <a:bodyPr wrap="square" rtlCol="0">
            <a:spAutoFit/>
          </a:bodyPr>
          <a:lstStyle/>
          <a:p>
            <a:r>
              <a:rPr lang="en-US" sz="6600" b="1" dirty="0">
                <a:solidFill>
                  <a:srgbClr val="1C2D38"/>
                </a:solidFill>
              </a:rPr>
              <a:t>I</a:t>
            </a:r>
            <a:endParaRPr lang="fr-CA" sz="6600" b="1" dirty="0">
              <a:solidFill>
                <a:srgbClr val="1C2D38"/>
              </a:solidFill>
            </a:endParaRPr>
          </a:p>
        </p:txBody>
      </p:sp>
      <p:sp>
        <p:nvSpPr>
          <p:cNvPr id="9" name="TextBox 8"/>
          <p:cNvSpPr txBox="1"/>
          <p:nvPr/>
        </p:nvSpPr>
        <p:spPr>
          <a:xfrm>
            <a:off x="47328" y="2825060"/>
            <a:ext cx="648072" cy="1107996"/>
          </a:xfrm>
          <a:prstGeom prst="rect">
            <a:avLst/>
          </a:prstGeom>
          <a:noFill/>
        </p:spPr>
        <p:txBody>
          <a:bodyPr wrap="square" rtlCol="0">
            <a:spAutoFit/>
          </a:bodyPr>
          <a:lstStyle/>
          <a:p>
            <a:r>
              <a:rPr lang="en-US" sz="6600" b="1" dirty="0">
                <a:solidFill>
                  <a:srgbClr val="1C2D38"/>
                </a:solidFill>
              </a:rPr>
              <a:t>II</a:t>
            </a:r>
            <a:endParaRPr lang="fr-CA" sz="6600" b="1" dirty="0">
              <a:solidFill>
                <a:srgbClr val="1C2D38"/>
              </a:solidFill>
            </a:endParaRPr>
          </a:p>
        </p:txBody>
      </p:sp>
      <p:sp>
        <p:nvSpPr>
          <p:cNvPr id="10" name="TextBox 9"/>
          <p:cNvSpPr txBox="1"/>
          <p:nvPr/>
        </p:nvSpPr>
        <p:spPr>
          <a:xfrm>
            <a:off x="47328" y="3905180"/>
            <a:ext cx="864096" cy="1107996"/>
          </a:xfrm>
          <a:prstGeom prst="rect">
            <a:avLst/>
          </a:prstGeom>
          <a:noFill/>
        </p:spPr>
        <p:txBody>
          <a:bodyPr wrap="square" rtlCol="0">
            <a:spAutoFit/>
          </a:bodyPr>
          <a:lstStyle/>
          <a:p>
            <a:r>
              <a:rPr lang="en-US" sz="6600" b="1" dirty="0">
                <a:solidFill>
                  <a:srgbClr val="1C2D38"/>
                </a:solidFill>
              </a:rPr>
              <a:t>III</a:t>
            </a:r>
            <a:endParaRPr lang="fr-CA" sz="6600" b="1" dirty="0">
              <a:solidFill>
                <a:srgbClr val="1C2D38"/>
              </a:solidFill>
            </a:endParaRPr>
          </a:p>
        </p:txBody>
      </p:sp>
      <p:sp>
        <p:nvSpPr>
          <p:cNvPr id="11" name="TextBox 10"/>
          <p:cNvSpPr txBox="1"/>
          <p:nvPr/>
        </p:nvSpPr>
        <p:spPr>
          <a:xfrm>
            <a:off x="47328" y="4985300"/>
            <a:ext cx="1368152" cy="1107996"/>
          </a:xfrm>
          <a:prstGeom prst="rect">
            <a:avLst/>
          </a:prstGeom>
          <a:noFill/>
        </p:spPr>
        <p:txBody>
          <a:bodyPr wrap="square" rtlCol="0">
            <a:spAutoFit/>
          </a:bodyPr>
          <a:lstStyle/>
          <a:p>
            <a:r>
              <a:rPr lang="en-US" sz="6600" b="1" dirty="0">
                <a:solidFill>
                  <a:srgbClr val="1C2D38"/>
                </a:solidFill>
              </a:rPr>
              <a:t>IV</a:t>
            </a:r>
            <a:endParaRPr lang="fr-CA" sz="6600" b="1" dirty="0">
              <a:solidFill>
                <a:srgbClr val="1C2D38"/>
              </a:solidFill>
            </a:endParaRPr>
          </a:p>
        </p:txBody>
      </p:sp>
      <p:sp>
        <p:nvSpPr>
          <p:cNvPr id="14" name="TextBox 13"/>
          <p:cNvSpPr txBox="1"/>
          <p:nvPr/>
        </p:nvSpPr>
        <p:spPr>
          <a:xfrm>
            <a:off x="56804" y="5872048"/>
            <a:ext cx="1368152" cy="1107996"/>
          </a:xfrm>
          <a:prstGeom prst="rect">
            <a:avLst/>
          </a:prstGeom>
          <a:noFill/>
        </p:spPr>
        <p:txBody>
          <a:bodyPr wrap="square" rtlCol="0">
            <a:spAutoFit/>
          </a:bodyPr>
          <a:lstStyle/>
          <a:p>
            <a:r>
              <a:rPr lang="en-US" sz="6600" b="1" dirty="0">
                <a:solidFill>
                  <a:srgbClr val="1C2D38"/>
                </a:solidFill>
              </a:rPr>
              <a:t>V</a:t>
            </a:r>
            <a:endParaRPr lang="fr-CA" sz="6600" b="1" dirty="0">
              <a:solidFill>
                <a:srgbClr val="1C2D38"/>
              </a:solidFill>
            </a:endParaRPr>
          </a:p>
        </p:txBody>
      </p:sp>
      <p:sp>
        <p:nvSpPr>
          <p:cNvPr id="3" name="TextBox 2"/>
          <p:cNvSpPr txBox="1"/>
          <p:nvPr/>
        </p:nvSpPr>
        <p:spPr>
          <a:xfrm>
            <a:off x="303858" y="2204864"/>
            <a:ext cx="4423989" cy="3046988"/>
          </a:xfrm>
          <a:prstGeom prst="rect">
            <a:avLst/>
          </a:prstGeom>
          <a:noFill/>
        </p:spPr>
        <p:txBody>
          <a:bodyPr wrap="square" rtlCol="0">
            <a:spAutoFit/>
          </a:bodyPr>
          <a:lstStyle/>
          <a:p>
            <a:r>
              <a:rPr lang="fr-CA" sz="2400" b="1" dirty="0">
                <a:solidFill>
                  <a:srgbClr val="ABC4D5"/>
                </a:solidFill>
              </a:rPr>
              <a:t>ARTEMIS I</a:t>
            </a:r>
            <a:r>
              <a:rPr lang="fr-CA" sz="2400" dirty="0">
                <a:solidFill>
                  <a:schemeClr val="bg1"/>
                </a:solidFill>
              </a:rPr>
              <a:t> </a:t>
            </a:r>
            <a:br>
              <a:rPr lang="fr-CA" sz="2400" dirty="0">
                <a:solidFill>
                  <a:schemeClr val="bg1"/>
                </a:solidFill>
              </a:rPr>
            </a:br>
            <a:r>
              <a:rPr lang="fr-CA" sz="2400" dirty="0">
                <a:solidFill>
                  <a:schemeClr val="bg1">
                    <a:lumMod val="65000"/>
                  </a:schemeClr>
                </a:solidFill>
              </a:rPr>
              <a:t>an uncrewed test flight</a:t>
            </a:r>
          </a:p>
          <a:p>
            <a:r>
              <a:rPr lang="fr-CA" sz="2400" dirty="0">
                <a:solidFill>
                  <a:schemeClr val="bg1"/>
                </a:solidFill>
              </a:rPr>
              <a:t>          </a:t>
            </a:r>
          </a:p>
          <a:p>
            <a:r>
              <a:rPr lang="fr-CA" sz="2400" b="1" dirty="0">
                <a:solidFill>
                  <a:srgbClr val="ABC4D5"/>
                </a:solidFill>
              </a:rPr>
              <a:t>ARTEMIS II</a:t>
            </a:r>
            <a:r>
              <a:rPr lang="fr-CA" sz="2400" dirty="0">
                <a:solidFill>
                  <a:schemeClr val="bg1"/>
                </a:solidFill>
              </a:rPr>
              <a:t> </a:t>
            </a:r>
            <a:br>
              <a:rPr lang="fr-CA" sz="2400" dirty="0">
                <a:solidFill>
                  <a:schemeClr val="bg1"/>
                </a:solidFill>
              </a:rPr>
            </a:br>
            <a:r>
              <a:rPr lang="fr-CA" sz="2400" dirty="0">
                <a:solidFill>
                  <a:schemeClr val="bg1"/>
                </a:solidFill>
              </a:rPr>
              <a:t>a </a:t>
            </a:r>
            <a:r>
              <a:rPr lang="fr-CA" sz="2400" dirty="0" err="1">
                <a:solidFill>
                  <a:schemeClr val="bg1"/>
                </a:solidFill>
              </a:rPr>
              <a:t>crewed</a:t>
            </a:r>
            <a:r>
              <a:rPr lang="fr-CA" sz="2400" dirty="0">
                <a:solidFill>
                  <a:schemeClr val="bg1"/>
                </a:solidFill>
              </a:rPr>
              <a:t> test flight</a:t>
            </a:r>
          </a:p>
          <a:p>
            <a:endParaRPr lang="fr-CA" sz="2400" dirty="0">
              <a:solidFill>
                <a:schemeClr val="bg1"/>
              </a:solidFill>
            </a:endParaRPr>
          </a:p>
          <a:p>
            <a:r>
              <a:rPr lang="fr-CA" sz="2400" b="1" dirty="0">
                <a:solidFill>
                  <a:srgbClr val="ABC4D5"/>
                </a:solidFill>
              </a:rPr>
              <a:t>ARTEMIS III</a:t>
            </a:r>
            <a:r>
              <a:rPr lang="fr-CA" sz="2400" dirty="0">
                <a:solidFill>
                  <a:schemeClr val="bg1"/>
                </a:solidFill>
              </a:rPr>
              <a:t> </a:t>
            </a:r>
            <a:br>
              <a:rPr lang="fr-CA" sz="2400" dirty="0">
                <a:solidFill>
                  <a:schemeClr val="bg1"/>
                </a:solidFill>
              </a:rPr>
            </a:br>
            <a:r>
              <a:rPr lang="fr-CA" sz="2400" dirty="0" err="1">
                <a:solidFill>
                  <a:schemeClr val="bg1"/>
                </a:solidFill>
              </a:rPr>
              <a:t>astronauts</a:t>
            </a:r>
            <a:r>
              <a:rPr lang="fr-CA" sz="2400" dirty="0">
                <a:solidFill>
                  <a:schemeClr val="bg1"/>
                </a:solidFill>
              </a:rPr>
              <a:t> land on the Moon</a:t>
            </a:r>
            <a:endParaRPr lang="en-CA" sz="2400" dirty="0">
              <a:solidFill>
                <a:schemeClr val="bg1"/>
              </a:solidFill>
            </a:endParaRPr>
          </a:p>
        </p:txBody>
      </p:sp>
    </p:spTree>
    <p:extLst>
      <p:ext uri="{BB962C8B-B14F-4D97-AF65-F5344CB8AC3E}">
        <p14:creationId xmlns:p14="http://schemas.microsoft.com/office/powerpoint/2010/main" val="1348187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photo of Canadian Space Agency astronaut Jeremy Hansen, smiling. He is wearing an orange space suit. ">
            <a:extLst>
              <a:ext uri="{FF2B5EF4-FFF2-40B4-BE49-F238E27FC236}">
                <a16:creationId xmlns:a16="http://schemas.microsoft.com/office/drawing/2014/main" id="{E0183674-28B3-87D2-4450-540F3C824CE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295800" y="-243408"/>
            <a:ext cx="8400256" cy="7568610"/>
          </a:xfrm>
          <a:prstGeom prst="rect">
            <a:avLst/>
          </a:prstGeom>
          <a:noFill/>
          <a:effectLst>
            <a:softEdge rad="406400"/>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EF188EA-45BB-3ACF-FF03-D1FA2BC64D1C}"/>
              </a:ext>
              <a:ext uri="{C183D7F6-B498-43B3-948B-1728B52AA6E4}">
                <adec:decorative xmlns:adec="http://schemas.microsoft.com/office/drawing/2017/decorative" val="1"/>
              </a:ext>
            </a:extLst>
          </p:cNvPr>
          <p:cNvSpPr/>
          <p:nvPr/>
        </p:nvSpPr>
        <p:spPr>
          <a:xfrm>
            <a:off x="0" y="404664"/>
            <a:ext cx="6786394" cy="612000"/>
          </a:xfrm>
          <a:prstGeom prst="rect">
            <a:avLst/>
          </a:prstGeom>
          <a:gradFill>
            <a:gsLst>
              <a:gs pos="0">
                <a:srgbClr val="4D7A99"/>
              </a:gs>
              <a:gs pos="100000">
                <a:srgbClr val="4D7A99">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le 1">
            <a:extLst>
              <a:ext uri="{FF2B5EF4-FFF2-40B4-BE49-F238E27FC236}">
                <a16:creationId xmlns:a16="http://schemas.microsoft.com/office/drawing/2014/main" id="{4543FD32-07B7-3F6F-EF0F-58A3A8E6CAC7}"/>
              </a:ext>
            </a:extLst>
          </p:cNvPr>
          <p:cNvSpPr txBox="1">
            <a:spLocks noGrp="1"/>
          </p:cNvSpPr>
          <p:nvPr>
            <p:ph type="title" idx="4294967295"/>
          </p:nvPr>
        </p:nvSpPr>
        <p:spPr>
          <a:xfrm>
            <a:off x="119336" y="387498"/>
            <a:ext cx="6786394"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mn-lt"/>
                <a:ea typeface="+mn-ea"/>
                <a:cs typeface="+mn-cs"/>
              </a:rPr>
              <a:t>CSA astronaut Jeremy Hansen</a:t>
            </a:r>
            <a:endParaRPr kumimoji="0" lang="en-CA" sz="3600" b="1"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2002874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p:nvSpPr>
        <p:spPr>
          <a:xfrm>
            <a:off x="0" y="484493"/>
            <a:ext cx="4367808" cy="612000"/>
          </a:xfrm>
          <a:prstGeom prst="rect">
            <a:avLst/>
          </a:prstGeom>
          <a:gradFill>
            <a:gsLst>
              <a:gs pos="0">
                <a:srgbClr val="4D7A99"/>
              </a:gs>
              <a:gs pos="100000">
                <a:srgbClr val="4D7A99">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Title 10"/>
          <p:cNvSpPr txBox="1">
            <a:spLocks noGrp="1"/>
          </p:cNvSpPr>
          <p:nvPr>
            <p:ph type="title" idx="4294967295"/>
          </p:nvPr>
        </p:nvSpPr>
        <p:spPr>
          <a:xfrm>
            <a:off x="185721" y="450716"/>
            <a:ext cx="442398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3600" b="1" i="0" u="none" strike="noStrike" kern="1200" cap="none" spc="0" normalizeH="0" baseline="0" noProof="0" dirty="0" err="1">
                <a:ln>
                  <a:noFill/>
                </a:ln>
                <a:solidFill>
                  <a:schemeClr val="tx1"/>
                </a:solidFill>
                <a:effectLst/>
                <a:uLnTx/>
                <a:uFillTx/>
                <a:latin typeface="+mn-lt"/>
                <a:ea typeface="+mn-ea"/>
                <a:cs typeface="+mn-cs"/>
              </a:rPr>
              <a:t>Artemis</a:t>
            </a:r>
            <a:r>
              <a:rPr kumimoji="0" lang="fr-CA" sz="3600" b="1" i="0" u="none" strike="noStrike" kern="1200" cap="none" spc="0" normalizeH="0" baseline="0" noProof="0" dirty="0">
                <a:ln>
                  <a:noFill/>
                </a:ln>
                <a:solidFill>
                  <a:schemeClr val="tx1"/>
                </a:solidFill>
                <a:effectLst/>
                <a:uLnTx/>
                <a:uFillTx/>
                <a:latin typeface="+mn-lt"/>
                <a:ea typeface="+mn-ea"/>
                <a:cs typeface="+mn-cs"/>
              </a:rPr>
              <a:t> II </a:t>
            </a:r>
            <a:r>
              <a:rPr kumimoji="0" lang="fr-CA" sz="3600" b="1" i="0" u="none" strike="noStrike" kern="1200" cap="none" spc="0" normalizeH="0" baseline="0" noProof="0" dirty="0" err="1">
                <a:ln>
                  <a:noFill/>
                </a:ln>
                <a:solidFill>
                  <a:schemeClr val="tx1"/>
                </a:solidFill>
                <a:effectLst/>
                <a:uLnTx/>
                <a:uFillTx/>
                <a:latin typeface="+mn-lt"/>
                <a:ea typeface="+mn-ea"/>
                <a:cs typeface="+mn-cs"/>
              </a:rPr>
              <a:t>crew</a:t>
            </a:r>
            <a:endParaRPr kumimoji="0" lang="en-CA" sz="3600" b="1"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The Artemis II crew official portrait. The crew of four is wearing orange space suits. "/>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03992" y="0"/>
            <a:ext cx="8188008" cy="6858000"/>
          </a:xfrm>
          <a:prstGeom prst="rect">
            <a:avLst/>
          </a:prstGeom>
        </p:spPr>
      </p:pic>
      <p:sp>
        <p:nvSpPr>
          <p:cNvPr id="8" name="TextBox 7"/>
          <p:cNvSpPr txBox="1"/>
          <p:nvPr/>
        </p:nvSpPr>
        <p:spPr>
          <a:xfrm>
            <a:off x="523204" y="2397948"/>
            <a:ext cx="3017942" cy="2062103"/>
          </a:xfrm>
          <a:prstGeom prst="rect">
            <a:avLst/>
          </a:prstGeom>
          <a:noFill/>
        </p:spPr>
        <p:txBody>
          <a:bodyPr wrap="none" rtlCol="0">
            <a:spAutoFit/>
          </a:bodyPr>
          <a:lstStyle/>
          <a:p>
            <a:pPr algn="ctr"/>
            <a:r>
              <a:rPr lang="en-US" sz="3200" dirty="0"/>
              <a:t>Reid Wiseman</a:t>
            </a:r>
          </a:p>
          <a:p>
            <a:pPr algn="ctr"/>
            <a:r>
              <a:rPr lang="en-US" sz="3200" dirty="0"/>
              <a:t>Victor Glover </a:t>
            </a:r>
          </a:p>
          <a:p>
            <a:pPr algn="ctr"/>
            <a:r>
              <a:rPr lang="en-US" sz="3200" dirty="0"/>
              <a:t>Christina H. Koch</a:t>
            </a:r>
          </a:p>
          <a:p>
            <a:pPr algn="ctr"/>
            <a:r>
              <a:rPr lang="en-US" sz="3200" dirty="0"/>
              <a:t>Jeremy Hansen</a:t>
            </a:r>
          </a:p>
        </p:txBody>
      </p:sp>
    </p:spTree>
    <p:extLst>
      <p:ext uri="{BB962C8B-B14F-4D97-AF65-F5344CB8AC3E}">
        <p14:creationId xmlns:p14="http://schemas.microsoft.com/office/powerpoint/2010/main" val="3987512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atellite in space with purple and pink panels&#10;&#10;Description automatically generated">
            <a:extLst>
              <a:ext uri="{FF2B5EF4-FFF2-40B4-BE49-F238E27FC236}">
                <a16:creationId xmlns:a16="http://schemas.microsoft.com/office/drawing/2014/main" id="{2B0ABEB6-2B03-7860-AE32-8AF54EE6A5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70855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rtist's impression. A close-up of the large arm of Canadarm3 on the exterior of the Lunar Gateway. In the immediate background, the Moon.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0"/>
            <a:ext cx="12192001" cy="685620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C183D7F6-B498-43B3-948B-1728B52AA6E4}">
                <adec:decorative xmlns:adec="http://schemas.microsoft.com/office/drawing/2017/decorative" val="1"/>
              </a:ext>
            </a:extLst>
          </p:cNvPr>
          <p:cNvSpPr/>
          <p:nvPr/>
        </p:nvSpPr>
        <p:spPr>
          <a:xfrm>
            <a:off x="0" y="484493"/>
            <a:ext cx="3821622" cy="612000"/>
          </a:xfrm>
          <a:prstGeom prst="rect">
            <a:avLst/>
          </a:prstGeom>
          <a:gradFill>
            <a:gsLst>
              <a:gs pos="0">
                <a:srgbClr val="4D7A99"/>
              </a:gs>
              <a:gs pos="100000">
                <a:srgbClr val="4D7A99">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Title 7"/>
          <p:cNvSpPr txBox="1">
            <a:spLocks noGrp="1"/>
          </p:cNvSpPr>
          <p:nvPr>
            <p:ph type="title" idx="4294967295"/>
          </p:nvPr>
        </p:nvSpPr>
        <p:spPr>
          <a:xfrm>
            <a:off x="336550" y="437461"/>
            <a:ext cx="3485072"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3600" b="1" i="0" u="none" strike="noStrike" kern="1200" cap="none" spc="0" normalizeH="0" baseline="0" noProof="0" dirty="0">
                <a:ln>
                  <a:noFill/>
                </a:ln>
                <a:solidFill>
                  <a:schemeClr val="tx1"/>
                </a:solidFill>
                <a:effectLst/>
                <a:uLnTx/>
                <a:uFillTx/>
                <a:latin typeface="+mn-lt"/>
                <a:ea typeface="+mn-ea"/>
                <a:cs typeface="+mn-cs"/>
              </a:rPr>
              <a:t>Canadarm3</a:t>
            </a:r>
            <a:endParaRPr kumimoji="0" lang="en-CA" sz="36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17093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satellite&#10;&#10;Description automatically generated">
            <a:extLst>
              <a:ext uri="{FF2B5EF4-FFF2-40B4-BE49-F238E27FC236}">
                <a16:creationId xmlns:a16="http://schemas.microsoft.com/office/drawing/2014/main" id="{DB2561B9-6F89-734A-55C9-044407B8AFD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74167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mputer generated image of Earth in the foreground, the Moon behind it, and Mars farther away. "/>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4" y="-27384"/>
            <a:ext cx="12188952" cy="6912768"/>
          </a:xfrm>
          <a:prstGeom prst="rect">
            <a:avLst/>
          </a:prstGeom>
        </p:spPr>
      </p:pic>
      <p:sp>
        <p:nvSpPr>
          <p:cNvPr id="7" name="Rectangle 6">
            <a:extLst>
              <a:ext uri="{C183D7F6-B498-43B3-948B-1728B52AA6E4}">
                <adec:decorative xmlns:adec="http://schemas.microsoft.com/office/drawing/2017/decorative" val="1"/>
              </a:ext>
            </a:extLst>
          </p:cNvPr>
          <p:cNvSpPr/>
          <p:nvPr/>
        </p:nvSpPr>
        <p:spPr>
          <a:xfrm>
            <a:off x="0" y="422031"/>
            <a:ext cx="5619404" cy="1097280"/>
          </a:xfrm>
          <a:prstGeom prst="rect">
            <a:avLst/>
          </a:prstGeom>
          <a:gradFill>
            <a:gsLst>
              <a:gs pos="0">
                <a:srgbClr val="4D7A99"/>
              </a:gs>
              <a:gs pos="100000">
                <a:srgbClr val="4D7A99">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Title 7"/>
          <p:cNvSpPr txBox="1">
            <a:spLocks noGrp="1"/>
          </p:cNvSpPr>
          <p:nvPr>
            <p:ph type="title" idx="4294967295"/>
          </p:nvPr>
        </p:nvSpPr>
        <p:spPr>
          <a:xfrm>
            <a:off x="336550" y="583997"/>
            <a:ext cx="4823346"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fr-CA" sz="3600" b="1" i="0" u="none" strike="noStrike" kern="1200" cap="none" spc="0" normalizeH="0" baseline="0" noProof="0" dirty="0">
                <a:ln>
                  <a:noFill/>
                </a:ln>
                <a:solidFill>
                  <a:schemeClr val="tx1"/>
                </a:solidFill>
                <a:effectLst/>
                <a:uLnTx/>
                <a:uFillTx/>
                <a:latin typeface="+mn-lt"/>
                <a:ea typeface="+mn-ea"/>
                <a:cs typeface="+mn-cs"/>
              </a:rPr>
              <a:t>LEAP: Lunar Exploration </a:t>
            </a:r>
            <a:br>
              <a:rPr kumimoji="0" lang="fr-CA" sz="3600" b="1" i="0" u="none" strike="noStrike" kern="1200" cap="none" spc="0" normalizeH="0" baseline="0" noProof="0" dirty="0">
                <a:ln>
                  <a:noFill/>
                </a:ln>
                <a:solidFill>
                  <a:schemeClr val="tx1"/>
                </a:solidFill>
                <a:effectLst/>
                <a:uLnTx/>
                <a:uFillTx/>
                <a:latin typeface="+mn-lt"/>
                <a:ea typeface="+mn-ea"/>
                <a:cs typeface="+mn-cs"/>
              </a:rPr>
            </a:br>
            <a:r>
              <a:rPr kumimoji="0" lang="fr-CA" sz="3600" b="1" i="0" u="none" strike="noStrike" kern="1200" cap="none" spc="0" normalizeH="0" baseline="0" noProof="0" dirty="0">
                <a:ln>
                  <a:noFill/>
                </a:ln>
                <a:solidFill>
                  <a:schemeClr val="tx1"/>
                </a:solidFill>
                <a:effectLst/>
                <a:uLnTx/>
                <a:uFillTx/>
                <a:latin typeface="+mn-lt"/>
                <a:ea typeface="+mn-ea"/>
                <a:cs typeface="+mn-cs"/>
              </a:rPr>
              <a:t>Accelerator Program</a:t>
            </a:r>
            <a:endParaRPr kumimoji="0" lang="en-CA" sz="36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447341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rtist impression of two astronauts standing on a planetary surface looking at a starry sky.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C183D7F6-B498-43B3-948B-1728B52AA6E4}">
                <adec:decorative xmlns:adec="http://schemas.microsoft.com/office/drawing/2017/decorative" val="1"/>
              </a:ext>
            </a:extLst>
          </p:cNvPr>
          <p:cNvSpPr/>
          <p:nvPr/>
        </p:nvSpPr>
        <p:spPr>
          <a:xfrm>
            <a:off x="0" y="484493"/>
            <a:ext cx="5519936" cy="612000"/>
          </a:xfrm>
          <a:prstGeom prst="rect">
            <a:avLst/>
          </a:prstGeom>
          <a:gradFill>
            <a:gsLst>
              <a:gs pos="0">
                <a:srgbClr val="4D7A99"/>
              </a:gs>
              <a:gs pos="100000">
                <a:srgbClr val="4D7A99">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Title 8"/>
          <p:cNvSpPr txBox="1">
            <a:spLocks noGrp="1"/>
          </p:cNvSpPr>
          <p:nvPr>
            <p:ph type="title" idx="4294967295"/>
          </p:nvPr>
        </p:nvSpPr>
        <p:spPr>
          <a:xfrm>
            <a:off x="263352" y="450162"/>
            <a:ext cx="403125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3600" b="1" i="0" u="none" strike="noStrike" kern="1200" cap="none" spc="0" normalizeH="0" baseline="0" noProof="0" dirty="0" err="1">
                <a:ln>
                  <a:noFill/>
                </a:ln>
                <a:solidFill>
                  <a:schemeClr val="tx1"/>
                </a:solidFill>
                <a:effectLst/>
                <a:uLnTx/>
                <a:uFillTx/>
                <a:latin typeface="+mn-lt"/>
                <a:ea typeface="+mn-ea"/>
                <a:cs typeface="+mn-cs"/>
              </a:rPr>
              <a:t>Remote</a:t>
            </a:r>
            <a:r>
              <a:rPr kumimoji="0" lang="fr-CA" sz="3600" b="1" i="0" u="none" strike="noStrike" kern="1200" cap="none" spc="0" normalizeH="0" baseline="0" noProof="0" dirty="0">
                <a:ln>
                  <a:noFill/>
                </a:ln>
                <a:solidFill>
                  <a:schemeClr val="tx1"/>
                </a:solidFill>
                <a:effectLst/>
                <a:uLnTx/>
                <a:uFillTx/>
                <a:latin typeface="+mn-lt"/>
                <a:ea typeface="+mn-ea"/>
                <a:cs typeface="+mn-cs"/>
              </a:rPr>
              <a:t> </a:t>
            </a:r>
            <a:r>
              <a:rPr kumimoji="0" lang="fr-CA" sz="3600" b="1" i="0" u="none" strike="noStrike" kern="1200" cap="none" spc="0" normalizeH="0" baseline="0" noProof="0" dirty="0" err="1">
                <a:ln>
                  <a:noFill/>
                </a:ln>
                <a:solidFill>
                  <a:schemeClr val="tx1"/>
                </a:solidFill>
                <a:effectLst/>
                <a:uLnTx/>
                <a:uFillTx/>
                <a:latin typeface="+mn-lt"/>
                <a:ea typeface="+mn-ea"/>
                <a:cs typeface="+mn-cs"/>
              </a:rPr>
              <a:t>healthcare</a:t>
            </a:r>
            <a:endParaRPr kumimoji="0" lang="en-CA" sz="36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624136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3_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SA Verdana">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1812</Words>
  <Application>Microsoft Office PowerPoint</Application>
  <PresentationFormat>Widescreen</PresentationFormat>
  <Paragraphs>177</Paragraphs>
  <Slides>14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Calibri Light</vt:lpstr>
      <vt:lpstr>Courier New</vt:lpstr>
      <vt:lpstr>Verdana</vt:lpstr>
      <vt:lpstr>Wingdings</vt:lpstr>
      <vt:lpstr>Office Theme</vt:lpstr>
      <vt:lpstr>3_Office Theme</vt:lpstr>
      <vt:lpstr>CANADA’S ROLE IN MOON EXPLORATION</vt:lpstr>
      <vt:lpstr>Artemis Missions</vt:lpstr>
      <vt:lpstr>CSA astronaut Jeremy Hansen</vt:lpstr>
      <vt:lpstr>Artemis II crew</vt:lpstr>
      <vt:lpstr>PowerPoint Presentation</vt:lpstr>
      <vt:lpstr>Canadarm3</vt:lpstr>
      <vt:lpstr>PowerPoint Presentation</vt:lpstr>
      <vt:lpstr>LEAP: Lunar Exploration  Accelerator Program</vt:lpstr>
      <vt:lpstr>Remote healthcare</vt:lpstr>
      <vt:lpstr>Food production</vt:lpstr>
      <vt:lpstr>Canadian Lunar Rover</vt:lpstr>
      <vt:lpstr>Lunar Utility Vehicle</vt:lpstr>
      <vt:lpstr>The future of space exploration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2025-03-19T18:21:48Z</dcterms:created>
  <dcterms:modified xsi:type="dcterms:W3CDTF">2025-03-19T18:22:27Z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8a8773-bcd3-476c-8adc-f986a36f2c00_Enabled">
    <vt:lpwstr>true</vt:lpwstr>
  </property>
  <property fmtid="{D5CDD505-2E9C-101B-9397-08002B2CF9AE}" pid="3" name="MSIP_Label_658a8773-bcd3-476c-8adc-f986a36f2c00_SetDate">
    <vt:lpwstr>2025-03-19T18:22:27Z</vt:lpwstr>
  </property>
  <property fmtid="{D5CDD505-2E9C-101B-9397-08002B2CF9AE}" pid="4" name="MSIP_Label_658a8773-bcd3-476c-8adc-f986a36f2c00_Method">
    <vt:lpwstr>Privileged</vt:lpwstr>
  </property>
  <property fmtid="{D5CDD505-2E9C-101B-9397-08002B2CF9AE}" pid="5" name="MSIP_Label_658a8773-bcd3-476c-8adc-f986a36f2c00_Name">
    <vt:lpwstr>NON-CLASSIFIÉ NON VISIBLE - UNCLASSIFIED NOT VISIBLE</vt:lpwstr>
  </property>
  <property fmtid="{D5CDD505-2E9C-101B-9397-08002B2CF9AE}" pid="6" name="MSIP_Label_658a8773-bcd3-476c-8adc-f986a36f2c00_SiteId">
    <vt:lpwstr>ea59922f-ea3d-4e45-ba97-caf826fb9335</vt:lpwstr>
  </property>
  <property fmtid="{D5CDD505-2E9C-101B-9397-08002B2CF9AE}" pid="7" name="MSIP_Label_658a8773-bcd3-476c-8adc-f986a36f2c00_ActionId">
    <vt:lpwstr>8506811c-cbc1-4b54-a365-18c4f341cf61</vt:lpwstr>
  </property>
  <property fmtid="{D5CDD505-2E9C-101B-9397-08002B2CF9AE}" pid="8" name="MSIP_Label_658a8773-bcd3-476c-8adc-f986a36f2c00_ContentBits">
    <vt:lpwstr>0</vt:lpwstr>
  </property>
</Properties>
</file>