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1235" r:id="rId3"/>
    <p:sldId id="1238" r:id="rId4"/>
    <p:sldId id="1239" r:id="rId5"/>
    <p:sldId id="1240" r:id="rId6"/>
    <p:sldId id="1241" r:id="rId7"/>
    <p:sldId id="1242" r:id="rId8"/>
    <p:sldId id="1243" r:id="rId9"/>
    <p:sldId id="1244" r:id="rId10"/>
    <p:sldId id="818" r:id="rId11"/>
    <p:sldId id="842" r:id="rId12"/>
    <p:sldId id="261" r:id="rId13"/>
    <p:sldId id="262" r:id="rId14"/>
    <p:sldId id="296" r:id="rId15"/>
    <p:sldId id="1247" r:id="rId16"/>
    <p:sldId id="263" r:id="rId17"/>
    <p:sldId id="264" r:id="rId18"/>
    <p:sldId id="265" r:id="rId19"/>
    <p:sldId id="266" r:id="rId20"/>
    <p:sldId id="1236" r:id="rId21"/>
    <p:sldId id="1237" r:id="rId22"/>
    <p:sldId id="124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B99A51-A23B-46C6-B7EB-6A4226EC0D84}">
          <p14:sldIdLst>
            <p14:sldId id="256"/>
            <p14:sldId id="1235"/>
            <p14:sldId id="1238"/>
            <p14:sldId id="1239"/>
            <p14:sldId id="1240"/>
            <p14:sldId id="1241"/>
            <p14:sldId id="1242"/>
            <p14:sldId id="1243"/>
            <p14:sldId id="1244"/>
          </p14:sldIdLst>
        </p14:section>
        <p14:section name="Canadian robotics" id="{BE56F004-B504-4DDF-BF1E-A935B4BFADFF}">
          <p14:sldIdLst>
            <p14:sldId id="818"/>
            <p14:sldId id="842"/>
            <p14:sldId id="261"/>
          </p14:sldIdLst>
        </p14:section>
        <p14:section name="Science" id="{4D978EEB-1DC5-480A-A897-81DA57CC6E9A}">
          <p14:sldIdLst>
            <p14:sldId id="262"/>
            <p14:sldId id="296"/>
            <p14:sldId id="1247"/>
          </p14:sldIdLst>
        </p14:section>
        <p14:section name="Living and working on the ISS" id="{448F17D3-9557-4777-ACEF-36BBA35D93BD}">
          <p14:sldIdLst>
            <p14:sldId id="263"/>
            <p14:sldId id="264"/>
            <p14:sldId id="265"/>
            <p14:sldId id="266"/>
          </p14:sldIdLst>
        </p14:section>
        <p14:section name="What's next" id="{13B0B9E1-AF08-4E04-B643-FE226405D508}">
          <p14:sldIdLst>
            <p14:sldId id="1236"/>
            <p14:sldId id="1237"/>
            <p14:sldId id="12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92" autoAdjust="0"/>
  </p:normalViewPr>
  <p:slideViewPr>
    <p:cSldViewPr snapToGrid="0">
      <p:cViewPr varScale="1">
        <p:scale>
          <a:sx n="79" d="100"/>
          <a:sy n="79" d="100"/>
        </p:scale>
        <p:origin x="7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FCCDF-86DB-46BB-A2CA-18578647C5AC}" type="datetimeFigureOut">
              <a:rPr lang="en-CA" smtClean="0"/>
              <a:t>2025-12-03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6A21-7DB6-4535-A211-8D7D52BEE2CC}" type="slidenum">
              <a:rPr lang="en-CA" smtClean="0"/>
              <a:t>‹#›</a:t>
            </a:fld>
            <a:endParaRPr lang="en-CA"/>
          </a:p>
        </p:txBody>
      </p:sp>
    </p:spTree>
    <p:extLst>
      <p:ext uri="{BB962C8B-B14F-4D97-AF65-F5344CB8AC3E}">
        <p14:creationId xmlns:p14="http://schemas.microsoft.com/office/powerpoint/2010/main" val="261127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The International Space Station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Thank you for having me here today. I am grateful for the opportunity to talk to you about the International Space Station.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a:t>
            </a:fld>
            <a:endParaRPr lang="en-CA"/>
          </a:p>
        </p:txBody>
      </p:sp>
    </p:spTree>
    <p:extLst>
      <p:ext uri="{BB962C8B-B14F-4D97-AF65-F5344CB8AC3E}">
        <p14:creationId xmlns:p14="http://schemas.microsoft.com/office/powerpoint/2010/main" val="363817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Canada’s contribution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Canada's participation in the ISS is thanks to our contribution of space robotics: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Canadarm2, Canada’s iconic robotic arm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Dextre, the most sophisticated space robot ever built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Mobile Base System, a transport and storage platform</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All three elements are essential for many maintenance tasks and regular operations.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Providing these robots as part of the international collaboration has given Canada access to the ISS to: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send Canadian astronauts to the Station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test new technology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perform science experiments</a:t>
            </a:r>
            <a:br>
              <a:rPr lang="en-C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2B428-F8DD-4768-AA49-26B1FB9440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3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Canadarm2 </a:t>
            </a:r>
            <a:r>
              <a:rPr lang="en-CA" sz="1200" kern="1200" dirty="0">
                <a:solidFill>
                  <a:schemeClr val="tx1"/>
                </a:solidFill>
                <a:effectLst/>
                <a:latin typeface="+mn-lt"/>
                <a:ea typeface="+mn-ea"/>
                <a:cs typeface="+mn-cs"/>
              </a:rPr>
              <a:t>is a 17-metre-long robotic arm. It was installed on the Station in 2001 and was instrumental in the assembly of the orbiting lab.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It is still used on a near-daily basis to: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perform Station maintenance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move supplies, equipment, Dextre and even astronauts during spacewalks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perform "cosmic catches" by grappling visiting vehicles and berthing them to the ISS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Did you know?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Canadarm2 was not initially designed to catch cargo ships but rose to the challenge and began performing this tricky manoeuvre in 2009. This complex operation requires extensive training and highlights the importance and the adaptability of Canadian robotics. Today, astronauts from around the world travel to Canadian Space Agency headquarters to learn how to operate Canadarm2.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CA" dirty="0"/>
          </a:p>
        </p:txBody>
      </p:sp>
      <p:sp>
        <p:nvSpPr>
          <p:cNvPr id="4" name="Slide Number Placeholder 3"/>
          <p:cNvSpPr>
            <a:spLocks noGrp="1"/>
          </p:cNvSpPr>
          <p:nvPr>
            <p:ph type="sldNum" sz="quarter" idx="5"/>
          </p:nvPr>
        </p:nvSpPr>
        <p:spPr/>
        <p:txBody>
          <a:bodyPr/>
          <a:lstStyle/>
          <a:p>
            <a:fld id="{D2408160-2D51-42CD-87D8-3CD47C4F603F}" type="slidenum">
              <a:rPr lang="en-CA" smtClean="0"/>
              <a:t>11</a:t>
            </a:fld>
            <a:endParaRPr lang="en-CA"/>
          </a:p>
        </p:txBody>
      </p:sp>
    </p:spTree>
    <p:extLst>
      <p:ext uri="{BB962C8B-B14F-4D97-AF65-F5344CB8AC3E}">
        <p14:creationId xmlns:p14="http://schemas.microsoft.com/office/powerpoint/2010/main" val="393841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Dextre</a:t>
            </a:r>
            <a:r>
              <a:rPr lang="en-CA" sz="1200" kern="1200" dirty="0">
                <a:solidFill>
                  <a:schemeClr val="tx1"/>
                </a:solidFill>
                <a:effectLst/>
                <a:latin typeface="+mn-lt"/>
                <a:ea typeface="+mn-ea"/>
                <a:cs typeface="+mn-cs"/>
              </a:rPr>
              <a:t> is a robot that tackles the tough or routine jobs that need to be done in the harsh environment of space. It allows astronauts to spend more time doing scientific experiments instead of going on risky spacewalks.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Dextre: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installs and replaces small equipment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replaces defective components in the Station's electrical system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tests new tools and robotics techniques and can even repair itself!</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Dextre can work on the whole surface of the ISS either attached to Canadarm2 or carried on the Mobile Base System.</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Did you know?</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ground team at the Canadian Space Agency plans, monitors and controls more than half of all Canadarm2 and Dextre operations aboard the ISS from the Robotics Mission Control Centre located at Canadian Space Agency headquarters. </a:t>
            </a:r>
            <a:endParaRPr lang="en-US" sz="1200" kern="1200" dirty="0">
              <a:solidFill>
                <a:schemeClr val="tx1"/>
              </a:solidFill>
              <a:effectLst/>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12</a:t>
            </a:fld>
            <a:endParaRPr lang="en-CA"/>
          </a:p>
        </p:txBody>
      </p:sp>
    </p:spTree>
    <p:extLst>
      <p:ext uri="{BB962C8B-B14F-4D97-AF65-F5344CB8AC3E}">
        <p14:creationId xmlns:p14="http://schemas.microsoft.com/office/powerpoint/2010/main" val="312205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A science laboratory in space, for the benefit of humanity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unique microgravity environment of the International Space Station allows scientists and researchers from around the world to conduct science experiments that are not possible on Earth.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date, over two dozen Canadian studies have been conducted aboard, some of which are still underway. Canadian ISS experiments are mostly focused on human and life science.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These experiments are designed to: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prepare for deep-space exploration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the knowledge obtained to improve our quality of life on Earth</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13</a:t>
            </a:fld>
            <a:endParaRPr lang="en-CA"/>
          </a:p>
        </p:txBody>
      </p:sp>
    </p:spTree>
    <p:extLst>
      <p:ext uri="{BB962C8B-B14F-4D97-AF65-F5344CB8AC3E}">
        <p14:creationId xmlns:p14="http://schemas.microsoft.com/office/powerpoint/2010/main" val="372243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Why do we conduct science in space?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Living in a near-weightless environment causes many changes to the human body. Spending time in space accelerates the aging process – which makes it a great place to study conditions associated with aging. </a:t>
            </a:r>
            <a:endParaRPr lang="en-US" sz="1200" kern="1200" dirty="0">
              <a:solidFill>
                <a:schemeClr val="tx1"/>
              </a:solidFill>
              <a:effectLst/>
              <a:latin typeface="+mn-lt"/>
              <a:ea typeface="+mn-ea"/>
              <a:cs typeface="+mn-cs"/>
            </a:endParaRPr>
          </a:p>
          <a:p>
            <a:pPr fontAlgn="ct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CA" sz="1200" kern="1200" dirty="0">
                <a:solidFill>
                  <a:schemeClr val="tx1"/>
                </a:solidFill>
                <a:effectLst/>
                <a:latin typeface="+mn-lt"/>
                <a:ea typeface="+mn-ea"/>
                <a:cs typeface="+mn-cs"/>
              </a:rPr>
              <a:t>As humanity undertakes missions to more distant destinations in the solar system, we want to better understand the risks associated with human space flight – and help find countermeasures and treatments – to identify, characterize, and mitigate the effects on astronauts’ health to make space travel safer. </a:t>
            </a:r>
            <a:endParaRPr lang="en-US" sz="1200" kern="1200" dirty="0">
              <a:solidFill>
                <a:schemeClr val="tx1"/>
              </a:solidFill>
              <a:effectLst/>
              <a:latin typeface="+mn-lt"/>
              <a:ea typeface="+mn-ea"/>
              <a:cs typeface="+mn-cs"/>
            </a:endParaRPr>
          </a:p>
          <a:p>
            <a:pPr fontAlgn="ct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CA" sz="1200" kern="1200" dirty="0">
                <a:solidFill>
                  <a:schemeClr val="tx1"/>
                </a:solidFill>
                <a:effectLst/>
                <a:latin typeface="+mn-lt"/>
                <a:ea typeface="+mn-ea"/>
                <a:cs typeface="+mn-cs"/>
              </a:rPr>
              <a:t>By studying how astronauts adapt to microgravity, scientists can advance our knowledge of a variety of health issues: cardiovascular problems, osteoporosis, Type 2 diabetes, and even the psychological effects of isolation and living in confinement. Studying the human body in space over a six-month mission gives us data that would take years to gather on Earth.</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F1314-2503-7C41-BE00-9C527A5A6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34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Testing technologies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Canadian innovation aboard the ISS also extends to testing new technologies. One example is the Bio-Monitor smart shirt system.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Bio-Monitor is designed to measure and record astronauts' vital signs, all while fitting into their daily routine. It was developed by Montreal-based company Carré Technologies.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Since it was first tested on the ISS by Canadian Space Agency astronaut David Saint-Jacques, the Bio-Monitor is now used to collect scientific data for experiments. </a:t>
            </a:r>
            <a:br>
              <a:rPr lang="en-CA" sz="1200" kern="1200" dirty="0">
                <a:solidFill>
                  <a:schemeClr val="tx1"/>
                </a:solidFill>
                <a:effectLst/>
                <a:latin typeface="+mn-lt"/>
                <a:ea typeface="+mn-ea"/>
                <a:cs typeface="+mn-cs"/>
              </a:rPr>
            </a:b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This system also has the potential to help Canadians who are bedridden, housebound, or living in rural communities with limited access to medical support. The commercial version, </a:t>
            </a:r>
            <a:r>
              <a:rPr lang="en-CA" sz="1200" kern="1200" dirty="0" err="1">
                <a:solidFill>
                  <a:schemeClr val="tx1"/>
                </a:solidFill>
                <a:effectLst/>
                <a:latin typeface="+mn-lt"/>
                <a:ea typeface="+mn-ea"/>
                <a:cs typeface="+mn-cs"/>
              </a:rPr>
              <a:t>Hexoskin</a:t>
            </a:r>
            <a:r>
              <a:rPr lang="en-CA" sz="1200" kern="1200" dirty="0">
                <a:solidFill>
                  <a:schemeClr val="tx1"/>
                </a:solidFill>
                <a:effectLst/>
                <a:latin typeface="+mn-lt"/>
                <a:ea typeface="+mn-ea"/>
                <a:cs typeface="+mn-cs"/>
              </a:rPr>
              <a:t>, has been used to research everything from breathing disorders to epilepsy. There is even a smaller version used to study rare disorders in children.</a:t>
            </a:r>
            <a:endParaRPr lang="en-US" sz="1200" kern="1200" dirty="0">
              <a:solidFill>
                <a:schemeClr val="tx1"/>
              </a:solidFill>
              <a:effectLst/>
              <a:latin typeface="+mn-lt"/>
              <a:ea typeface="+mn-ea"/>
              <a:cs typeface="+mn-cs"/>
            </a:endParaRPr>
          </a:p>
          <a:p>
            <a:r>
              <a:rPr lang="en-CA"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CSA/NASA)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15</a:t>
            </a:fld>
            <a:endParaRPr lang="en-CA"/>
          </a:p>
        </p:txBody>
      </p:sp>
    </p:spTree>
    <p:extLst>
      <p:ext uri="{BB962C8B-B14F-4D97-AF65-F5344CB8AC3E}">
        <p14:creationId xmlns:p14="http://schemas.microsoft.com/office/powerpoint/2010/main" val="285051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Living and working on the ISS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Living in microgravity has its share of daily challenges. After all, the human body was designed to work with the pull of Earth’s gravity!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Fortunately, astronauts adapt quickly to life in orbit.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 a daily basis, astronauts maintain the ISS, perform science experiments, and conduct a wide variety of activities. They also enjoy free time during which they pursue hobbies or simply relax. Many astronauts say that their favourite activity is looking out the window and admiring Earth.</a:t>
            </a:r>
            <a:br>
              <a:rPr lang="en-CA" sz="1200" kern="1200" dirty="0">
                <a:solidFill>
                  <a:schemeClr val="tx1"/>
                </a:solidFill>
                <a:effectLst/>
                <a:latin typeface="+mn-lt"/>
                <a:ea typeface="+mn-ea"/>
                <a:cs typeface="+mn-cs"/>
              </a:rPr>
            </a:b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16</a:t>
            </a:fld>
            <a:endParaRPr lang="en-CA"/>
          </a:p>
        </p:txBody>
      </p:sp>
    </p:spTree>
    <p:extLst>
      <p:ext uri="{BB962C8B-B14F-4D97-AF65-F5344CB8AC3E}">
        <p14:creationId xmlns:p14="http://schemas.microsoft.com/office/powerpoint/2010/main" val="331798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Eating in space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 Earth, people like to get together to share a good meal. The same is true on board the ISS! For astronauts, this is an opportunity not only to refuel, but also to relax and spend quality time with colleagues.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Most meals on the ISS have been selected and packaged to ensure that they will last for the entire duration of a mission. Fresh food items like fruits and vegetables are sent to the ISS every few months on cargo resupply ships.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Astronauts have the chance to test certain foods several months prior to a space mission. To add variety to the standard ISS menu, crewmembers can also request some of their favourite foods or foods typical of their culture, as long as they are suitable for the Station’s environment. Astronauts’ families also sometimes send them special foods… more as a little taste of home than strictly for their nutritional value!</a:t>
            </a:r>
            <a:br>
              <a:rPr lang="en-CA" sz="1200" kern="1200" dirty="0">
                <a:solidFill>
                  <a:schemeClr val="tx1"/>
                </a:solidFill>
                <a:effectLst/>
                <a:latin typeface="+mn-lt"/>
                <a:ea typeface="+mn-ea"/>
                <a:cs typeface="+mn-cs"/>
              </a:rPr>
            </a:b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17</a:t>
            </a:fld>
            <a:endParaRPr lang="en-CA"/>
          </a:p>
        </p:txBody>
      </p:sp>
    </p:spTree>
    <p:extLst>
      <p:ext uri="{BB962C8B-B14F-4D97-AF65-F5344CB8AC3E}">
        <p14:creationId xmlns:p14="http://schemas.microsoft.com/office/powerpoint/2010/main" val="414962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Personal hygiene in space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methods that astronauts use to maintain good hygiene in microgravity are a lot like those used on camping trips. The water supply on the Station is very limited. The ISS is a closed system that can reclaim about 93% of the water on board. Sweat, urine and moisture get purified back into drinking water.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Water does not "flow" in microgravity: it is therefore impossible to take a shower, wash your hands or go to the bathroom the same way you would on Earth. Performing these tasks requires resourcefulness and skill.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Check out the Canadian Space Agency website for videos of astronauts explaining various personal hygiene tasks such as “taking a shower,” brushing their teeth, shaving, clipping their nails, or getting a haircut. </a:t>
            </a:r>
            <a:endParaRPr lang="en-US" sz="1200" kern="1200" dirty="0">
              <a:solidFill>
                <a:schemeClr val="tx1"/>
              </a:solidFill>
              <a:effectLst/>
              <a:latin typeface="+mn-lt"/>
              <a:ea typeface="+mn-ea"/>
              <a:cs typeface="+mn-cs"/>
            </a:endParaRPr>
          </a:p>
          <a:p>
            <a:br>
              <a:rPr lang="en-CA" sz="1200" b="1"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AE76A21-7DB6-4535-A211-8D7D52BEE2CC}" type="slidenum">
              <a:rPr lang="en-CA" smtClean="0"/>
              <a:t>18</a:t>
            </a:fld>
            <a:endParaRPr lang="en-CA"/>
          </a:p>
        </p:txBody>
      </p:sp>
    </p:spTree>
    <p:extLst>
      <p:ext uri="{BB962C8B-B14F-4D97-AF65-F5344CB8AC3E}">
        <p14:creationId xmlns:p14="http://schemas.microsoft.com/office/powerpoint/2010/main" val="102631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Exercising in space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you're in orbit, exercise is vital! Physical activity is the most effective way to counteract the adverse effects of weightlessness on the human body. Exercise is therefore a crucial part of the daily routine of astronauts, both on Earth and in space.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Without exercising in space, an astronaut’s body would experience major loss in: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muscle mass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bone density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cardiovascular health</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longer astronauts spend in space, the more significant the effects are on their body.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19</a:t>
            </a:fld>
            <a:endParaRPr lang="en-CA"/>
          </a:p>
        </p:txBody>
      </p:sp>
    </p:spTree>
    <p:extLst>
      <p:ext uri="{BB962C8B-B14F-4D97-AF65-F5344CB8AC3E}">
        <p14:creationId xmlns:p14="http://schemas.microsoft.com/office/powerpoint/2010/main" val="14849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kern="1200" dirty="0">
                <a:solidFill>
                  <a:schemeClr val="tx1"/>
                </a:solidFill>
                <a:effectLst/>
                <a:latin typeface="+mn-lt"/>
                <a:ea typeface="+mn-ea"/>
                <a:cs typeface="+mn-cs"/>
              </a:rPr>
              <a:t>What is the ISS? </a:t>
            </a:r>
            <a:endParaRPr lang="en-US" sz="1600" kern="1200" dirty="0">
              <a:solidFill>
                <a:schemeClr val="tx1"/>
              </a:solidFill>
              <a:effectLst/>
              <a:latin typeface="+mn-lt"/>
              <a:ea typeface="+mn-ea"/>
              <a:cs typeface="+mn-cs"/>
            </a:endParaRPr>
          </a:p>
          <a:p>
            <a:r>
              <a:rPr lang="en-CA" sz="1600" kern="1200" dirty="0">
                <a:solidFill>
                  <a:schemeClr val="tx1"/>
                </a:solidFill>
                <a:effectLst/>
                <a:latin typeface="+mn-lt"/>
                <a:ea typeface="+mn-ea"/>
                <a:cs typeface="+mn-cs"/>
              </a:rPr>
              <a:t>The International Space Station (ISS) is a research laboratory in orbit above Earth. It has been continuously inhabited (crewed) since 2000. The Canadian Space Agency (Canada) is one of the Station's partners, along with NASA (the United States), Roscosmos (Russia), the European Space Agency (several countries in Europe), and the Japan Aerospace Exploration Agency (Japan).</a:t>
            </a:r>
            <a:endParaRPr lang="en-US" sz="1600" kern="1200" dirty="0">
              <a:solidFill>
                <a:schemeClr val="tx1"/>
              </a:solidFill>
              <a:effectLst/>
              <a:latin typeface="+mn-lt"/>
              <a:ea typeface="+mn-ea"/>
              <a:cs typeface="+mn-cs"/>
            </a:endParaRPr>
          </a:p>
          <a:p>
            <a:r>
              <a:rPr lang="en-CA" sz="16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CA" sz="1600" kern="1200" dirty="0">
                <a:solidFill>
                  <a:schemeClr val="tx1"/>
                </a:solidFill>
                <a:effectLst/>
                <a:latin typeface="+mn-lt"/>
                <a:ea typeface="+mn-ea"/>
                <a:cs typeface="+mn-cs"/>
              </a:rPr>
              <a:t>The ISS’s first module was launched in 1998. Since then, over two decades of cutting-edge science experiments have been performed there. These experiments are designed to study the effects of space travel on astronauts' bodies before they undertake longer journeys further into our solar system – and the knowledge obtained is used to improve the lives of Canadians and all of humanity, here on Earth.</a:t>
            </a:r>
            <a:endParaRPr lang="en-US" sz="1600" kern="1200" dirty="0">
              <a:solidFill>
                <a:schemeClr val="tx1"/>
              </a:solidFill>
              <a:effectLst/>
              <a:latin typeface="+mn-lt"/>
              <a:ea typeface="+mn-ea"/>
              <a:cs typeface="+mn-cs"/>
            </a:endParaRPr>
          </a:p>
          <a:p>
            <a:r>
              <a:rPr lang="en-CA" sz="16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CA" sz="1600" kern="1200" dirty="0">
                <a:solidFill>
                  <a:schemeClr val="tx1"/>
                </a:solidFill>
                <a:effectLst/>
                <a:latin typeface="+mn-lt"/>
                <a:ea typeface="+mn-ea"/>
                <a:cs typeface="+mn-cs"/>
              </a:rPr>
              <a:t>(Credit: NASA)</a:t>
            </a:r>
            <a:endParaRPr lang="en-US" sz="16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5"/>
          </p:nvPr>
        </p:nvSpPr>
        <p:spPr/>
        <p:txBody>
          <a:bodyPr/>
          <a:lstStyle/>
          <a:p>
            <a:fld id="{2AE76A21-7DB6-4535-A211-8D7D52BEE2CC}" type="slidenum">
              <a:rPr lang="en-CA" smtClean="0"/>
              <a:t>2</a:t>
            </a:fld>
            <a:endParaRPr lang="en-CA"/>
          </a:p>
        </p:txBody>
      </p:sp>
    </p:spTree>
    <p:extLst>
      <p:ext uri="{BB962C8B-B14F-4D97-AF65-F5344CB8AC3E}">
        <p14:creationId xmlns:p14="http://schemas.microsoft.com/office/powerpoint/2010/main" val="166210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The next Canadian to live and work on the ISS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Canadian Space Agency astronaut Joshua Kutryk will be the next Canadian to live and work on the International Space Station.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Hailing from Fort Saskatchewan, Alberta, Joshua Kutryk was fascinated with the sky and outer space from a young age. As a teenager he learned to fly in the Air Cadet program. </a:t>
            </a:r>
            <a:br>
              <a:rPr lang="en-C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He joined the Royal Canadian Air Force and was a fighter pilot and experimental pilot totalling over 4000 hours on over 40 types of aircraft.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Joshua was selected by the Canadian Space Agency in 2017, and completed basic training at NASA in early 2020, earning the title of astronaut.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He is now training for a six-month mission to the ISS, which will be Canada’s fourth long-duration mission on the orbiting laboratory.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20</a:t>
            </a:fld>
            <a:endParaRPr lang="en-CA"/>
          </a:p>
        </p:txBody>
      </p:sp>
    </p:spTree>
    <p:extLst>
      <p:ext uri="{BB962C8B-B14F-4D97-AF65-F5344CB8AC3E}">
        <p14:creationId xmlns:p14="http://schemas.microsoft.com/office/powerpoint/2010/main" val="271029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What’s next for the ISS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Canada has committed to the ISS program until 2030.</a:t>
            </a:r>
            <a:br>
              <a:rPr lang="en-C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Canadian Space Agency is working with NASA and international partners on plans to safely deorbit the ISS, marking the end of an unparalleled chapter in human space exploration – but not the end of the story.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Low Earth orbit is likely to remain a destination for science, discovery, and commercial development.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And missions to deep-space destinations, like the Moon and Mars, will undoubtedly benefit from decades of research and know-how acquired aboard the International Space Station.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(Credit: NASA)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21</a:t>
            </a:fld>
            <a:endParaRPr lang="en-CA"/>
          </a:p>
        </p:txBody>
      </p:sp>
    </p:spTree>
    <p:extLst>
      <p:ext uri="{BB962C8B-B14F-4D97-AF65-F5344CB8AC3E}">
        <p14:creationId xmlns:p14="http://schemas.microsoft.com/office/powerpoint/2010/main" val="401537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stay up to date on Canada’s role in the ISS and missions set to bring humanity back to the Moon, visit the Canadian Space Agency’s website and follow us on social media.</a:t>
            </a:r>
            <a:endParaRPr lang="en-US" sz="1200" kern="1200" dirty="0">
              <a:solidFill>
                <a:schemeClr val="tx1"/>
              </a:solidFill>
              <a:effectLst/>
              <a:latin typeface="+mn-lt"/>
              <a:ea typeface="+mn-ea"/>
              <a:cs typeface="+mn-cs"/>
            </a:endParaRP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Text version: Follow the Canadian Space Agency on social media. </a:t>
            </a:r>
            <a:r>
              <a:rPr lang="fr-CA" sz="1200" kern="1200" dirty="0">
                <a:solidFill>
                  <a:schemeClr val="tx1"/>
                </a:solidFill>
                <a:effectLst/>
                <a:latin typeface="+mn-lt"/>
                <a:ea typeface="+mn-ea"/>
                <a:cs typeface="+mn-cs"/>
              </a:rPr>
              <a:t>Suivez l’ASC sur les médias sociaux. asc-csa.gc.ca </a:t>
            </a:r>
            <a:endParaRPr lang="en-US" sz="1200" kern="1200" dirty="0">
              <a:solidFill>
                <a:schemeClr val="tx1"/>
              </a:solidFill>
              <a:effectLst/>
              <a:latin typeface="+mn-lt"/>
              <a:ea typeface="+mn-ea"/>
              <a:cs typeface="+mn-cs"/>
            </a:endParaRPr>
          </a:p>
          <a:p>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a:t>
            </a:r>
            <a:r>
              <a:rPr lang="fr-CA" sz="1200" kern="1200" dirty="0" err="1">
                <a:solidFill>
                  <a:schemeClr val="tx1"/>
                </a:solidFill>
                <a:effectLst/>
                <a:latin typeface="+mn-lt"/>
                <a:ea typeface="+mn-ea"/>
                <a:cs typeface="+mn-cs"/>
              </a:rPr>
              <a:t>Credit</a:t>
            </a:r>
            <a:r>
              <a:rPr lang="fr-CA" sz="1200" kern="1200" dirty="0">
                <a:solidFill>
                  <a:schemeClr val="tx1"/>
                </a:solidFill>
                <a:effectLst/>
                <a:latin typeface="+mn-lt"/>
                <a:ea typeface="+mn-ea"/>
                <a:cs typeface="+mn-cs"/>
              </a:rPr>
              <a:t>: CSA/NASA) </a:t>
            </a:r>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22</a:t>
            </a:fld>
            <a:endParaRPr lang="en-CA"/>
          </a:p>
        </p:txBody>
      </p:sp>
    </p:spTree>
    <p:extLst>
      <p:ext uri="{BB962C8B-B14F-4D97-AF65-F5344CB8AC3E}">
        <p14:creationId xmlns:p14="http://schemas.microsoft.com/office/powerpoint/2010/main" val="173115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3</a:t>
            </a:fld>
            <a:endParaRPr lang="en-CA"/>
          </a:p>
        </p:txBody>
      </p:sp>
    </p:spTree>
    <p:extLst>
      <p:ext uri="{BB962C8B-B14F-4D97-AF65-F5344CB8AC3E}">
        <p14:creationId xmlns:p14="http://schemas.microsoft.com/office/powerpoint/2010/main" val="10461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4</a:t>
            </a:fld>
            <a:endParaRPr lang="en-CA"/>
          </a:p>
        </p:txBody>
      </p:sp>
    </p:spTree>
    <p:extLst>
      <p:ext uri="{BB962C8B-B14F-4D97-AF65-F5344CB8AC3E}">
        <p14:creationId xmlns:p14="http://schemas.microsoft.com/office/powerpoint/2010/main" val="412740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Every day, the ISS circles Earth every 90 minutes, or 16 times per period of 24 hours. That’s a distance roughly equal to a round trip to the Moon!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5</a:t>
            </a:fld>
            <a:endParaRPr lang="en-CA"/>
          </a:p>
        </p:txBody>
      </p:sp>
    </p:spTree>
    <p:extLst>
      <p:ext uri="{BB962C8B-B14F-4D97-AF65-F5344CB8AC3E}">
        <p14:creationId xmlns:p14="http://schemas.microsoft.com/office/powerpoint/2010/main" val="220374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Every day, the ISS circles Earth every 90 minutes, or 16 times per period of 24 hours. That’s a distance roughly equal to a round trip to the Moon!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moves 90 times faster than an F1 car.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6</a:t>
            </a:fld>
            <a:endParaRPr lang="en-CA"/>
          </a:p>
        </p:txBody>
      </p:sp>
    </p:spTree>
    <p:extLst>
      <p:ext uri="{BB962C8B-B14F-4D97-AF65-F5344CB8AC3E}">
        <p14:creationId xmlns:p14="http://schemas.microsoft.com/office/powerpoint/2010/main" val="128202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Every day, the ISS circles Earth every 90 minutes, or 16 times per period of 24 hours. That’s a distance roughly equal to a round trip to the Moon!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moves 90 times faster than an F1 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ISS is made up of habitable sections (called modules) filled with breathable air.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7</a:t>
            </a:fld>
            <a:endParaRPr lang="en-CA"/>
          </a:p>
        </p:txBody>
      </p:sp>
    </p:spTree>
    <p:extLst>
      <p:ext uri="{BB962C8B-B14F-4D97-AF65-F5344CB8AC3E}">
        <p14:creationId xmlns:p14="http://schemas.microsoft.com/office/powerpoint/2010/main" val="138374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Every day, the ISS circles Earth every 90 minutes, or 16 times per period of 24 hours. That’s a distance roughly equal to a round trip to the Moon!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moves 90 times faster than an F1 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ISS is made up of habitable sections (called modules) filled with breathable 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Its living space is about the size of a five-bedroom home. The ISS is about as wide as five hockey rinks.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76A21-7DB6-4535-A211-8D7D52BEE2CC}" type="slidenum">
              <a:rPr lang="en-CA" smtClean="0"/>
              <a:t>8</a:t>
            </a:fld>
            <a:endParaRPr lang="en-CA"/>
          </a:p>
        </p:txBody>
      </p:sp>
    </p:spTree>
    <p:extLst>
      <p:ext uri="{BB962C8B-B14F-4D97-AF65-F5344CB8AC3E}">
        <p14:creationId xmlns:p14="http://schemas.microsoft.com/office/powerpoint/2010/main" val="394540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Fast facts about the ISS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orbits Earth at an average altitude of 400 km.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Every day, the ISS circles Earth every 90 minutes, or 16 times per period of 24 hours. That’s a distance roughly equal to a round trip to the Moon!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moves 90 times faster than an F1 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ISS is made up of habitable sections (called modules) filled with breathable 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Its living space is about the size of a five-bedroom home. The ISS is about as wide as five hockey rinks.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It has a permanent crew of 3 to 6 people.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E76A21-7DB6-4535-A211-8D7D52BEE2CC}" type="slidenum">
              <a:rPr lang="en-CA" smtClean="0"/>
              <a:t>9</a:t>
            </a:fld>
            <a:endParaRPr lang="en-CA"/>
          </a:p>
        </p:txBody>
      </p:sp>
    </p:spTree>
    <p:extLst>
      <p:ext uri="{BB962C8B-B14F-4D97-AF65-F5344CB8AC3E}">
        <p14:creationId xmlns:p14="http://schemas.microsoft.com/office/powerpoint/2010/main" val="207527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C85D-C2DA-3456-8E23-7AC33B4C7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A6A191D-12A0-9DDB-F0F4-81F630E7A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AA9C606-19E9-B015-2793-5E1FCAF00E61}"/>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3B37AC7C-6517-1979-CE8A-8A9FCED6E0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A2FD35-6698-BAAC-DF90-ABD7217B362A}"/>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396684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39A-E0DC-B1F3-A221-05D27D933F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D11E00-3BB5-5F7B-89DC-681BA10B1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A895F9-C862-52B2-E9E1-35B57940F712}"/>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F767F160-9D54-6CF2-B17D-BF0D5FD695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B09B69-2FEA-EEE4-EF54-B94FBAF26106}"/>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7946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F7F73-AFAA-F3D9-AEC1-40D2A87FF8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22CB6CE-313B-119B-15A2-8FD7352888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EB46FF-5096-FF2F-BDAB-9246463097BE}"/>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7F908460-9B60-FA5F-9DE0-CA8864B4C0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5E8E84-C119-5AC1-CE9F-B52B01F5AB30}"/>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45638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9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CCE8-F28A-E858-7D26-FA4EA58975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2396FC-6B64-F1B3-6530-2BAEDD32F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4C081C-9138-6991-0EDD-9998B2C8849C}"/>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2C43418D-CD95-1CF3-C3FF-CEED6DB46F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2FC3C7-E59F-48B9-CF65-6515F67336AE}"/>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24890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8917-83B1-2D07-E8A3-61C311FBE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108321-F7CE-BFD5-3C5E-9F304883C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33F6-A55B-CA38-24AF-FA5DC4F91781}"/>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775C5FC7-6C70-CA4C-ED38-303072A011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8F412A-0209-1BB9-5EFD-AEB450B3ED2A}"/>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41245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428E-850D-DAAA-8FAA-065C27439A6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0D9C3A9-E6C6-1567-BEC3-42D560D42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675DEE9-2D88-CCCB-07C6-948170F905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D0F0D35-A9F1-F368-9A06-0AD6F54923C5}"/>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5C73D116-4748-2223-8D77-B535477699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E3F477-F98D-8933-4358-C58E0629B9E9}"/>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423038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90BA-974E-3B42-429D-D5FF1CB40EB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F7B4E69-1CBF-3B5F-F70A-3119EA23E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F90776-E3AF-6D36-EBF5-5340622E80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DDD6196-DE9D-386E-D721-122489BF0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E5FCD-8768-74E5-0C31-5484A5EA3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3043B5A-01C8-D305-44FD-EB25726D008B}"/>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8" name="Footer Placeholder 7">
            <a:extLst>
              <a:ext uri="{FF2B5EF4-FFF2-40B4-BE49-F238E27FC236}">
                <a16:creationId xmlns:a16="http://schemas.microsoft.com/office/drawing/2014/main" id="{5D16924E-FAF6-7C92-B10C-B74615C95A2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9EB21D-379E-B0D0-9D05-017F561F1B58}"/>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36827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D478-63EF-3399-CC25-A320709175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B99F086-A333-FD89-DBF9-0E99D7B00D20}"/>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4" name="Footer Placeholder 3">
            <a:extLst>
              <a:ext uri="{FF2B5EF4-FFF2-40B4-BE49-F238E27FC236}">
                <a16:creationId xmlns:a16="http://schemas.microsoft.com/office/drawing/2014/main" id="{A0262B10-FBAD-41AD-7D09-8ECAEBEBCF2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3896D94-082E-F642-7043-1FF30854047C}"/>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02195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17D62-0650-474A-4FBE-388F2D23B19F}"/>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3" name="Footer Placeholder 2">
            <a:extLst>
              <a:ext uri="{FF2B5EF4-FFF2-40B4-BE49-F238E27FC236}">
                <a16:creationId xmlns:a16="http://schemas.microsoft.com/office/drawing/2014/main" id="{FEEFD41D-3275-74A5-F813-A2AFDADCBD8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AE55FE-4B63-3072-0D77-A97798F59B32}"/>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80114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4471-B4AF-99A7-3E20-B8C121736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63B9056-63A7-B505-5802-AA1147E7B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BCD9DB3-B295-D93C-2969-8FA5C0949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0E8CF-B992-C6FD-D6CF-D1C0DA640486}"/>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0371A6B2-95D8-2815-ADEF-F88F6234DD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4C6D14-976D-91E4-D906-F683B9A652C0}"/>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207291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24C9-1414-D9CE-6503-ED5992951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D2AC945-827F-80B3-311F-97DD9A25C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5045F78-F663-E802-559D-05A1AD26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695CD-497B-68DA-8471-E676400A1490}"/>
              </a:ext>
            </a:extLst>
          </p:cNvPr>
          <p:cNvSpPr>
            <a:spLocks noGrp="1"/>
          </p:cNvSpPr>
          <p:nvPr>
            <p:ph type="dt" sz="half" idx="10"/>
          </p:nvPr>
        </p:nvSpPr>
        <p:spPr/>
        <p:txBody>
          <a:bodyPr/>
          <a:lstStyle/>
          <a:p>
            <a:fld id="{9DD6A876-8ED8-415E-A418-88B00563E783}" type="datetimeFigureOut">
              <a:rPr lang="en-CA" smtClean="0"/>
              <a:t>2025-12-03</a:t>
            </a:fld>
            <a:endParaRPr lang="en-CA"/>
          </a:p>
        </p:txBody>
      </p:sp>
      <p:sp>
        <p:nvSpPr>
          <p:cNvPr id="6" name="Footer Placeholder 5">
            <a:extLst>
              <a:ext uri="{FF2B5EF4-FFF2-40B4-BE49-F238E27FC236}">
                <a16:creationId xmlns:a16="http://schemas.microsoft.com/office/drawing/2014/main" id="{014A3D07-66BB-53E3-6573-270925B086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3F27D9-7F1D-FAF4-FFEE-D185F2CCB245}"/>
              </a:ext>
            </a:extLst>
          </p:cNvPr>
          <p:cNvSpPr>
            <a:spLocks noGrp="1"/>
          </p:cNvSpPr>
          <p:nvPr>
            <p:ph type="sldNum" sz="quarter" idx="12"/>
          </p:nvPr>
        </p:nvSpPr>
        <p:spPr/>
        <p:txBody>
          <a:bodyPr/>
          <a:lstStyle/>
          <a:p>
            <a:fld id="{73D45C96-9C54-4A49-A8E4-65B553CC7900}" type="slidenum">
              <a:rPr lang="en-CA" smtClean="0"/>
              <a:t>‹#›</a:t>
            </a:fld>
            <a:endParaRPr lang="en-CA"/>
          </a:p>
        </p:txBody>
      </p:sp>
    </p:spTree>
    <p:extLst>
      <p:ext uri="{BB962C8B-B14F-4D97-AF65-F5344CB8AC3E}">
        <p14:creationId xmlns:p14="http://schemas.microsoft.com/office/powerpoint/2010/main" val="114196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7129A-A134-D064-06D5-8DE4AC6C0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EF9F77-5BF6-5E5A-89D9-20645EBF0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8EF5D0-DDC8-0841-4B00-31BAA46FC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6A876-8ED8-415E-A418-88B00563E783}" type="datetimeFigureOut">
              <a:rPr lang="en-CA" smtClean="0"/>
              <a:t>2025-12-03</a:t>
            </a:fld>
            <a:endParaRPr lang="en-CA"/>
          </a:p>
        </p:txBody>
      </p:sp>
      <p:sp>
        <p:nvSpPr>
          <p:cNvPr id="5" name="Footer Placeholder 4">
            <a:extLst>
              <a:ext uri="{FF2B5EF4-FFF2-40B4-BE49-F238E27FC236}">
                <a16:creationId xmlns:a16="http://schemas.microsoft.com/office/drawing/2014/main" id="{CC3066B5-3F0B-74D4-D808-3555A948D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A013C33-781B-3447-1C1E-BFB916D5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45C96-9C54-4A49-A8E4-65B553CC7900}" type="slidenum">
              <a:rPr lang="en-CA" smtClean="0"/>
              <a:t>‹#›</a:t>
            </a:fld>
            <a:endParaRPr lang="en-CA"/>
          </a:p>
        </p:txBody>
      </p:sp>
    </p:spTree>
    <p:extLst>
      <p:ext uri="{BB962C8B-B14F-4D97-AF65-F5344CB8AC3E}">
        <p14:creationId xmlns:p14="http://schemas.microsoft.com/office/powerpoint/2010/main" val="1599945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atellite in space above the earth&#10;&#10;Description automatically generated">
            <a:extLst>
              <a:ext uri="{FF2B5EF4-FFF2-40B4-BE49-F238E27FC236}">
                <a16:creationId xmlns:a16="http://schemas.microsoft.com/office/drawing/2014/main" id="{59D011CB-F511-5ACB-B1F6-72B6CB0710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2197" y="0"/>
            <a:ext cx="12192000" cy="6858000"/>
          </a:xfrm>
          <a:prstGeom prst="rect">
            <a:avLst/>
          </a:prstGeom>
        </p:spPr>
      </p:pic>
      <p:pic>
        <p:nvPicPr>
          <p:cNvPr id="14" name="Picture 13">
            <a:extLst>
              <a:ext uri="{FF2B5EF4-FFF2-40B4-BE49-F238E27FC236}">
                <a16:creationId xmlns:a16="http://schemas.microsoft.com/office/drawing/2014/main" id="{A2CBFCC6-488D-F5E2-A543-AF785327122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 y="211902"/>
            <a:ext cx="12191998" cy="1276350"/>
          </a:xfrm>
          <a:prstGeom prst="rect">
            <a:avLst/>
          </a:prstGeom>
        </p:spPr>
      </p:pic>
      <p:sp>
        <p:nvSpPr>
          <p:cNvPr id="8" name="Rectangle 7">
            <a:extLst>
              <a:ext uri="{FF2B5EF4-FFF2-40B4-BE49-F238E27FC236}">
                <a16:creationId xmlns:a16="http://schemas.microsoft.com/office/drawing/2014/main" id="{2FC1D19A-58A8-0728-6D39-B9DD8D7E4B8D}"/>
              </a:ext>
            </a:extLst>
          </p:cNvPr>
          <p:cNvSpPr/>
          <p:nvPr/>
        </p:nvSpPr>
        <p:spPr>
          <a:xfrm>
            <a:off x="3049" y="6298667"/>
            <a:ext cx="12195050" cy="559333"/>
          </a:xfrm>
          <a:prstGeom prst="rect">
            <a:avLst/>
          </a:prstGeom>
          <a:solidFill>
            <a:srgbClr val="0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3B5389F-BA51-4826-4987-D98DB32C78A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Lst>
          </a:blip>
          <a:stretch>
            <a:fillRect/>
          </a:stretch>
        </p:blipFill>
        <p:spPr>
          <a:xfrm>
            <a:off x="12197" y="0"/>
            <a:ext cx="12192000" cy="6858000"/>
          </a:xfrm>
          <a:prstGeom prst="rect">
            <a:avLst/>
          </a:prstGeom>
        </p:spPr>
      </p:pic>
    </p:spTree>
    <p:extLst>
      <p:ext uri="{BB962C8B-B14F-4D97-AF65-F5344CB8AC3E}">
        <p14:creationId xmlns:p14="http://schemas.microsoft.com/office/powerpoint/2010/main" val="166515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DB701-63E5-7942-54D5-9D355D7642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78012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stronaut in space with a satellite&#10;&#10;Description automatically generated">
            <a:extLst>
              <a:ext uri="{FF2B5EF4-FFF2-40B4-BE49-F238E27FC236}">
                <a16:creationId xmlns:a16="http://schemas.microsoft.com/office/drawing/2014/main" id="{1091B637-668D-AE03-848D-276CF7265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329" y="0"/>
            <a:ext cx="10327341" cy="6858000"/>
          </a:xfrm>
          <a:prstGeom prst="rect">
            <a:avLst/>
          </a:prstGeom>
        </p:spPr>
      </p:pic>
    </p:spTree>
    <p:extLst>
      <p:ext uri="{BB962C8B-B14F-4D97-AF65-F5344CB8AC3E}">
        <p14:creationId xmlns:p14="http://schemas.microsoft.com/office/powerpoint/2010/main" val="29647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pace station in space&#10;&#10;Description automatically generated">
            <a:extLst>
              <a:ext uri="{FF2B5EF4-FFF2-40B4-BE49-F238E27FC236}">
                <a16:creationId xmlns:a16="http://schemas.microsoft.com/office/drawing/2014/main" id="{D02A623F-1F91-5A7B-B353-F6E3798BF47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0946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A person and person in a room&#10;&#10;Description automatically generated">
            <a:extLst>
              <a:ext uri="{FF2B5EF4-FFF2-40B4-BE49-F238E27FC236}">
                <a16:creationId xmlns:a16="http://schemas.microsoft.com/office/drawing/2014/main" id="{97157B26-A827-7323-B40C-8C5DC0A49535}"/>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3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35"/>
          <a:stretch/>
        </p:blipFill>
        <p:spPr>
          <a:xfrm>
            <a:off x="0" y="87682"/>
            <a:ext cx="12192000" cy="6772672"/>
          </a:xfrm>
          <a:prstGeom prst="rect">
            <a:avLst/>
          </a:prstGeom>
        </p:spPr>
      </p:pic>
    </p:spTree>
    <p:extLst>
      <p:ext uri="{BB962C8B-B14F-4D97-AF65-F5344CB8AC3E}">
        <p14:creationId xmlns:p14="http://schemas.microsoft.com/office/powerpoint/2010/main" val="3191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device&#10;&#10;AI-generated content may be incorrect.">
            <a:extLst>
              <a:ext uri="{FF2B5EF4-FFF2-40B4-BE49-F238E27FC236}">
                <a16:creationId xmlns:a16="http://schemas.microsoft.com/office/drawing/2014/main" id="{DCBE587A-9227-DBBB-02BA-98FDA02EACB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6133" cy="6858000"/>
          </a:xfrm>
          <a:prstGeom prst="rect">
            <a:avLst/>
          </a:prstGeom>
        </p:spPr>
      </p:pic>
    </p:spTree>
    <p:extLst>
      <p:ext uri="{BB962C8B-B14F-4D97-AF65-F5344CB8AC3E}">
        <p14:creationId xmlns:p14="http://schemas.microsoft.com/office/powerpoint/2010/main" val="58184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space looking out of a window&#10;&#10;Description automatically generated">
            <a:extLst>
              <a:ext uri="{FF2B5EF4-FFF2-40B4-BE49-F238E27FC236}">
                <a16:creationId xmlns:a16="http://schemas.microsoft.com/office/drawing/2014/main" id="{69974914-9ED4-55A3-6DC6-2C9FB337941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6366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and person standing in a room with pizzas&#10;&#10;Description automatically generated">
            <a:extLst>
              <a:ext uri="{FF2B5EF4-FFF2-40B4-BE49-F238E27FC236}">
                <a16:creationId xmlns:a16="http://schemas.microsoft.com/office/drawing/2014/main" id="{D3ECF5D5-2574-C6B8-2BF5-683BFE1318B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01445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erson with a hair blow drying&#10;&#10;Description automatically generated with medium confidence">
            <a:extLst>
              <a:ext uri="{FF2B5EF4-FFF2-40B4-BE49-F238E27FC236}">
                <a16:creationId xmlns:a16="http://schemas.microsoft.com/office/drawing/2014/main" id="{519D2995-2743-7A36-0200-2D16631D129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056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orking on a computer&#10;&#10;Description automatically generated">
            <a:extLst>
              <a:ext uri="{FF2B5EF4-FFF2-40B4-BE49-F238E27FC236}">
                <a16:creationId xmlns:a16="http://schemas.microsoft.com/office/drawing/2014/main" id="{0A6064DC-68A1-25A9-BEAC-6BBED395B1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1"/>
            <a:ext cx="5415756" cy="6858000"/>
          </a:xfrm>
          <a:prstGeom prst="rect">
            <a:avLst/>
          </a:prstGeom>
        </p:spPr>
      </p:pic>
      <p:pic>
        <p:nvPicPr>
          <p:cNvPr id="2050" name="Picture 2" descr="NASA Astronaut Jasmin Moghbeli flashes a smile with a metal bar on her shoulders as she exercises aboard the International Space Station. She performs a squat exercise using a special machine that counteracts microgravity and keeps her feet firmly planted in one place while also allowing her muscles to feel a weight strain.">
            <a:extLst>
              <a:ext uri="{FF2B5EF4-FFF2-40B4-BE49-F238E27FC236}">
                <a16:creationId xmlns:a16="http://schemas.microsoft.com/office/drawing/2014/main" id="{BBCFFD0A-65F9-23FC-05D3-886B482934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0244" y="0"/>
            <a:ext cx="4735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4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BEDB-1477-55CF-3FD7-03EA89FB423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08B9486-F3F8-F6B5-FCBD-345FD236E1E4}"/>
              </a:ext>
            </a:extLst>
          </p:cNvPr>
          <p:cNvSpPr>
            <a:spLocks noGrp="1"/>
          </p:cNvSpPr>
          <p:nvPr>
            <p:ph idx="1"/>
          </p:nvPr>
        </p:nvSpPr>
        <p:spPr/>
        <p:txBody>
          <a:bodyPr/>
          <a:lstStyle/>
          <a:p>
            <a:endParaRPr lang="en-CA"/>
          </a:p>
        </p:txBody>
      </p:sp>
      <p:pic>
        <p:nvPicPr>
          <p:cNvPr id="4" name="Picture 2">
            <a:extLst>
              <a:ext uri="{FF2B5EF4-FFF2-40B4-BE49-F238E27FC236}">
                <a16:creationId xmlns:a16="http://schemas.microsoft.com/office/drawing/2014/main" id="{7A575ED3-5061-21CC-7047-62BC2AD3CA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99393" y="0"/>
            <a:ext cx="121919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7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in a blue uniform&#10;&#10;Description automatically generated">
            <a:extLst>
              <a:ext uri="{FF2B5EF4-FFF2-40B4-BE49-F238E27FC236}">
                <a16:creationId xmlns:a16="http://schemas.microsoft.com/office/drawing/2014/main" id="{526832EC-15B9-7F44-4CC6-7B5A932505F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r="-2"/>
          <a:stretch/>
        </p:blipFill>
        <p:spPr>
          <a:xfrm>
            <a:off x="-6588" y="10"/>
            <a:ext cx="12198588" cy="6857990"/>
          </a:xfrm>
          <a:prstGeom prst="rect">
            <a:avLst/>
          </a:prstGeom>
        </p:spPr>
      </p:pic>
    </p:spTree>
    <p:extLst>
      <p:ext uri="{BB962C8B-B14F-4D97-AF65-F5344CB8AC3E}">
        <p14:creationId xmlns:p14="http://schemas.microsoft.com/office/powerpoint/2010/main" val="115075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oon in the sky&#10;&#10;Description automatically generated">
            <a:extLst>
              <a:ext uri="{FF2B5EF4-FFF2-40B4-BE49-F238E27FC236}">
                <a16:creationId xmlns:a16="http://schemas.microsoft.com/office/drawing/2014/main" id="{87E364EA-EBEF-E127-EC99-A99302A2F91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99862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ocial media website&#10;&#10;AI-generated content may be incorrect.">
            <a:extLst>
              <a:ext uri="{FF2B5EF4-FFF2-40B4-BE49-F238E27FC236}">
                <a16:creationId xmlns:a16="http://schemas.microsoft.com/office/drawing/2014/main" id="{A1B20EB1-65EA-1FAD-7FA7-49A1312302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953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pace station with a satellite in the background&#10;&#10;Description automatically generated">
            <a:extLst>
              <a:ext uri="{FF2B5EF4-FFF2-40B4-BE49-F238E27FC236}">
                <a16:creationId xmlns:a16="http://schemas.microsoft.com/office/drawing/2014/main" id="{B386BEF4-EFA1-CADC-B64C-4F1C48639B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115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pace station with a satellite and earth&#10;&#10;Description automatically generated">
            <a:extLst>
              <a:ext uri="{FF2B5EF4-FFF2-40B4-BE49-F238E27FC236}">
                <a16:creationId xmlns:a16="http://schemas.microsoft.com/office/drawing/2014/main" id="{A5538815-0061-70EE-AA24-B422CA342D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798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pace station with a satellite and earth&#10;&#10;Description automatically generated with medium confidence">
            <a:extLst>
              <a:ext uri="{FF2B5EF4-FFF2-40B4-BE49-F238E27FC236}">
                <a16:creationId xmlns:a16="http://schemas.microsoft.com/office/drawing/2014/main" id="{D4CD471A-03F9-CAF7-AA45-4BC21A8CD1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436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D4FC5412-3644-92E7-8998-CD54F59CCC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08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D1D7C9EB-B871-6D2B-67B8-AE8A077DC2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78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A0126702-D077-6009-84A9-14AD69DE48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284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B4E4DB28-7D12-70CA-4CE8-4160362832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496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2259</Words>
  <Application>Microsoft Office PowerPoint</Application>
  <PresentationFormat>Widescreen</PresentationFormat>
  <Paragraphs>175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2025-12-03T14:57:58Z</dcterms:created>
  <dcterms:modified xsi:type="dcterms:W3CDTF">2025-12-03T14:58:19Z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2025-12-03T14:58:18Z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d72829f0-a85f-4316-8697-895e84c11173</vt:lpwstr>
  </property>
  <property fmtid="{D5CDD505-2E9C-101B-9397-08002B2CF9AE}" pid="8" name="MSIP_Label_658a8773-bcd3-476c-8adc-f986a36f2c00_ContentBits">
    <vt:lpwstr>0</vt:lpwstr>
  </property>
  <property fmtid="{D5CDD505-2E9C-101B-9397-08002B2CF9AE}" pid="9" name="MSIP_Label_658a8773-bcd3-476c-8adc-f986a36f2c00_Tag">
    <vt:lpwstr>10, 0, 1, 1</vt:lpwstr>
  </property>
</Properties>
</file>