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4_75C94C2F.xml" ContentType="application/vnd.ms-powerpoint.comments+xml"/>
  <Override PartName="/ppt/notesSlides/notesSlide4.xml" ContentType="application/vnd.openxmlformats-officedocument.presentationml.notesSlide+xml"/>
  <Override PartName="/ppt/comments/modernComment_105_657FBA3A.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7_37ED7D83.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9.jpg" ContentType="image/pn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257" r:id="rId2"/>
    <p:sldId id="258" r:id="rId3"/>
    <p:sldId id="260" r:id="rId4"/>
    <p:sldId id="261" r:id="rId5"/>
    <p:sldId id="269" r:id="rId6"/>
    <p:sldId id="266" r:id="rId7"/>
    <p:sldId id="259" r:id="rId8"/>
    <p:sldId id="267" r:id="rId9"/>
    <p:sldId id="263" r:id="rId10"/>
    <p:sldId id="26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83" autoAdjust="0"/>
    <p:restoredTop sz="77628" autoAdjust="0"/>
  </p:normalViewPr>
  <p:slideViewPr>
    <p:cSldViewPr snapToGrid="0">
      <p:cViewPr varScale="1">
        <p:scale>
          <a:sx n="86" d="100"/>
          <a:sy n="86" d="100"/>
        </p:scale>
        <p:origin x="17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modernComment_104_75C94C2F.xml><?xml version="1.0" encoding="utf-8"?>
<p188:cmLst xmlns:a="http://schemas.openxmlformats.org/drawingml/2006/main" xmlns:r="http://schemas.openxmlformats.org/officeDocument/2006/relationships" xmlns:p188="http://schemas.microsoft.com/office/powerpoint/2018/8/main">
  <p188:cm id="{EFEA952C-DD36-437C-926A-965AFCA7E8EF}" authorId="{00000000-0000-0000-0000-000000000000}" status="resolved" created="2024-04-16T13:20:48.847">
    <pc:sldMkLst xmlns:pc="http://schemas.microsoft.com/office/powerpoint/2013/main/command">
      <pc:docMk/>
      <pc:sldMk cId="1976126511" sldId="260"/>
    </pc:sldMkLst>
    <p188:replyLst>
      <p188:reply id="{077B77D2-B06E-47D0-9DBD-12C33AD39CE7}" authorId="{00000000-0000-0000-0000-000000000000}" created="2024-05-13T17:41:05.036">
        <p188:txBody>
          <a:bodyPr/>
          <a:lstStyle/>
          <a:p>
            <a:r>
              <a:rPr lang="en-CA"/>
              <a:t>FORMAT for Slide</a:t>
            </a:r>
          </a:p>
        </p188:txBody>
      </p188:reply>
    </p188:replyLst>
    <p188:txBody>
      <a:bodyPr/>
      <a:lstStyle/>
      <a:p>
        <a:r>
          <a:rPr lang="en-US"/>
          <a:t>[Mention was removed] [Mention was removed] Please add some short sentences about what the missions in the notes will do.</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05_657FBA3A.xml><?xml version="1.0" encoding="utf-8"?>
<p188:cmLst xmlns:a="http://schemas.openxmlformats.org/drawingml/2006/main" xmlns:r="http://schemas.openxmlformats.org/officeDocument/2006/relationships" xmlns:p188="http://schemas.microsoft.com/office/powerpoint/2018/8/main">
  <p188:cm id="{5E2631F0-FABF-4627-BDE8-E1D4B0AF967C}" authorId="{00000000-0000-0000-0000-000000000000}" created="2024-04-03T15:01:53.787">
    <ac:deMkLst xmlns:ac="http://schemas.microsoft.com/office/drawing/2013/main/command">
      <pc:docMk xmlns:pc="http://schemas.microsoft.com/office/powerpoint/2013/main/command"/>
      <pc:sldMk xmlns:pc="http://schemas.microsoft.com/office/powerpoint/2013/main/command" cId="1702869562" sldId="261"/>
      <ac:picMk id="7" creationId="{A70B690E-15B3-372B-7362-28201A9B9299}"/>
    </ac:deMkLst>
    <p188:txBody>
      <a:bodyPr/>
      <a:lstStyle/>
      <a:p>
        <a:r>
          <a:rPr lang="en-CA"/>
          <a:t>Could we add a column here about energy required to launch ? Is that information that we have available? </a:t>
        </a:r>
      </a:p>
    </p188:txBody>
    <p188:extLst>
      <p:ext xmlns:p="http://schemas.openxmlformats.org/presentationml/2006/main" uri="{5BB2D875-25FF-4072-B9AC-8F64D62656EB}">
        <p228:taskDetails xmlns:p228="http://schemas.microsoft.com/office/powerpoint/2022/08/main">
          <p228:history/>
        </p228:taskDetails>
      </p:ext>
    </p188:extLst>
  </p188:cm>
  <p188:cm id="{0873715A-B483-459D-8468-E5F506372AEB}" authorId="{00000000-0000-0000-0000-000000000000}" created="2024-08-15T17:50:10.606">
    <ac:deMkLst xmlns:ac="http://schemas.microsoft.com/office/drawing/2013/main/command">
      <pc:docMk xmlns:pc="http://schemas.microsoft.com/office/powerpoint/2013/main/command"/>
      <pc:sldMk xmlns:pc="http://schemas.microsoft.com/office/powerpoint/2013/main/command" cId="1702869562" sldId="261"/>
      <ac:picMk id="7" creationId="{A70B690E-15B3-372B-7362-28201A9B9299}"/>
    </ac:deMkLst>
    <p188:txBody>
      <a:bodyPr/>
      <a:lstStyle/>
      <a:p>
        <a:r>
          <a:rPr lang="en-CA"/>
          <a:t>This slide is in French. Please copy and paste the English graphic onto the slide.</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07_37ED7D83.xml><?xml version="1.0" encoding="utf-8"?>
<p188:cmLst xmlns:a="http://schemas.openxmlformats.org/drawingml/2006/main" xmlns:r="http://schemas.openxmlformats.org/officeDocument/2006/relationships" xmlns:p188="http://schemas.microsoft.com/office/powerpoint/2018/8/main">
  <p188:cm id="{7A532DA2-36CF-4C5C-B775-28797746FD93}" authorId="{00000000-0000-0000-0000-000000000000}" status="resolved" created="2024-04-16T13:47:56.645">
    <ac:deMkLst xmlns:ac="http://schemas.microsoft.com/office/drawing/2013/main/command">
      <pc:docMk xmlns:pc="http://schemas.microsoft.com/office/powerpoint/2013/main/command"/>
      <pc:sldMk xmlns:pc="http://schemas.microsoft.com/office/powerpoint/2013/main/command" cId="938311043" sldId="263"/>
      <ac:spMk id="3" creationId="{11A2833F-7963-A230-25C7-7251D24D6340}"/>
    </ac:deMkLst>
    <p188:txBody>
      <a:bodyPr/>
      <a:lstStyle/>
      <a:p>
        <a:r>
          <a:rPr lang="en-US"/>
          <a:t>[Mention was removed] [Mention was removed] can we find a spectacular image here of a ground station? Maybe the dishes at Inuvik? </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B8AEC-D381-48F1-AE25-18C709327AD2}" type="datetimeFigureOut">
              <a:rPr lang="en-CA" smtClean="0"/>
              <a:t>2025-07-31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34D43-A2FB-48DE-AAE8-FF2BF89A1495}" type="slidenum">
              <a:rPr lang="en-CA" smtClean="0"/>
              <a:t>‹#›</a:t>
            </a:fld>
            <a:endParaRPr lang="en-CA"/>
          </a:p>
        </p:txBody>
      </p:sp>
    </p:spTree>
    <p:extLst>
      <p:ext uri="{BB962C8B-B14F-4D97-AF65-F5344CB8AC3E}">
        <p14:creationId xmlns:p14="http://schemas.microsoft.com/office/powerpoint/2010/main" val="346570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sc-csa.gc.ca/eng/multimedia/search/video/1845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sc-csa.gc.ca/eng/satellites/radarsat/what-is-rcm.asp"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ghgsat.com/e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atural-resources.canada.ca/research-centres-and-labs/satellite-receiving-stations/satellite-facilities/inuvik-satellite-station-facility/1095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Welcome to Challenge #3</a:t>
            </a:r>
          </a:p>
          <a:p>
            <a:endParaRPr lang="en-CA" dirty="0"/>
          </a:p>
          <a:p>
            <a:r>
              <a:rPr lang="en-CA" dirty="0"/>
              <a:t>The Canadian Space Agency and the Department of Environment and Climate Change Canada are teaming up to challenge you to a very important HACK. You have the chance to contribute ideas that could revolutionize activities in space and make a positive impact on our climate change resilience. </a:t>
            </a:r>
          </a:p>
          <a:p>
            <a:endParaRPr lang="en-CA" dirty="0"/>
          </a:p>
          <a:p>
            <a:endParaRPr lang="en-CA" dirty="0"/>
          </a:p>
          <a:p>
            <a:r>
              <a:rPr lang="en-CA" b="1" dirty="0"/>
              <a:t>Here’s the Challenge: We are being invited to HACK the life cycle of a satellite mission to make sure these important instruments have the lowest environmental impact they possibly can. </a:t>
            </a:r>
            <a:endParaRPr lang="en-CA" b="1" dirty="0">
              <a:ea typeface="Calibri" panose="020F0502020204030204"/>
              <a:cs typeface="Calibri" panose="020F0502020204030204"/>
            </a:endParaRPr>
          </a:p>
          <a:p>
            <a:endParaRPr lang="en-CA" dirty="0"/>
          </a:p>
          <a:p>
            <a:r>
              <a:rPr lang="en-CA" dirty="0"/>
              <a:t>We are going to learn about Canada’s satellites and what they do. We will explore each phase in a mission and pick one to focus on for solutions for lowering the environmental footprint of activities.</a:t>
            </a:r>
          </a:p>
          <a:p>
            <a:endParaRPr lang="en-CA" dirty="0"/>
          </a:p>
          <a:p>
            <a:r>
              <a:rPr lang="en-CA" dirty="0"/>
              <a:t>We’ll generate ideas, check them against some real constraints, and propose them to the Canadian Space Agency for evaluation. </a:t>
            </a:r>
          </a:p>
          <a:p>
            <a:endParaRPr lang="en-CA" dirty="0"/>
          </a:p>
          <a:p>
            <a:r>
              <a:rPr lang="en-CA" dirty="0"/>
              <a:t>You never know what a concept or thought can inspire or where a great idea will come from. Let’s go!</a:t>
            </a:r>
            <a:endParaRPr lang="en-CA" dirty="0">
              <a:ea typeface="Calibri"/>
              <a:cs typeface="Calibri"/>
            </a:endParaRPr>
          </a:p>
          <a:p>
            <a:r>
              <a:rPr lang="en-CA" dirty="0"/>
              <a:t> </a:t>
            </a:r>
          </a:p>
        </p:txBody>
      </p:sp>
      <p:sp>
        <p:nvSpPr>
          <p:cNvPr id="4" name="Slide Number Placeholder 3"/>
          <p:cNvSpPr>
            <a:spLocks noGrp="1"/>
          </p:cNvSpPr>
          <p:nvPr>
            <p:ph type="sldNum" sz="quarter" idx="5"/>
          </p:nvPr>
        </p:nvSpPr>
        <p:spPr/>
        <p:txBody>
          <a:bodyPr/>
          <a:lstStyle/>
          <a:p>
            <a:fld id="{EB2EE98E-FA37-4390-BED5-9F144701C212}" type="slidenum">
              <a:rPr lang="en-CA" smtClean="0"/>
              <a:t>1</a:t>
            </a:fld>
            <a:endParaRPr lang="en-CA"/>
          </a:p>
        </p:txBody>
      </p:sp>
    </p:spTree>
    <p:extLst>
      <p:ext uri="{BB962C8B-B14F-4D97-AF65-F5344CB8AC3E}">
        <p14:creationId xmlns:p14="http://schemas.microsoft.com/office/powerpoint/2010/main" val="2900529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satellites are pulled into the atmosphere by Earth’s gravity, friction caused by their speed burns them up, creating tiny particles in the upper atmosphere. More research is needed to understand the effects of these particles. </a:t>
            </a:r>
          </a:p>
          <a:p>
            <a:endParaRPr lang="en-CA" dirty="0"/>
          </a:p>
          <a:p>
            <a:r>
              <a:rPr lang="en-CA" dirty="0"/>
              <a:t>So far this is the best solution for removing the satellite from space so that it does not become an obstacle or a hazard to other mission equipment. </a:t>
            </a:r>
          </a:p>
          <a:p>
            <a:endParaRPr lang="en-CA" dirty="0"/>
          </a:p>
          <a:p>
            <a:r>
              <a:rPr lang="en-CA" dirty="0"/>
              <a:t>Here is where we might be most creative, proposing how this material could be captured and repurposed.</a:t>
            </a:r>
          </a:p>
        </p:txBody>
      </p:sp>
      <p:sp>
        <p:nvSpPr>
          <p:cNvPr id="4" name="Slide Number Placeholder 3"/>
          <p:cNvSpPr>
            <a:spLocks noGrp="1"/>
          </p:cNvSpPr>
          <p:nvPr>
            <p:ph type="sldNum" sz="quarter" idx="5"/>
          </p:nvPr>
        </p:nvSpPr>
        <p:spPr/>
        <p:txBody>
          <a:bodyPr/>
          <a:lstStyle/>
          <a:p>
            <a:fld id="{EB2EE98E-FA37-4390-BED5-9F144701C212}" type="slidenum">
              <a:rPr lang="en-CA" smtClean="0"/>
              <a:t>10</a:t>
            </a:fld>
            <a:endParaRPr lang="en-CA"/>
          </a:p>
        </p:txBody>
      </p:sp>
    </p:spTree>
    <p:extLst>
      <p:ext uri="{BB962C8B-B14F-4D97-AF65-F5344CB8AC3E}">
        <p14:creationId xmlns:p14="http://schemas.microsoft.com/office/powerpoint/2010/main" val="67437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with most space endeavours, you need to break challenges down into smaller components in order to start. </a:t>
            </a:r>
          </a:p>
          <a:p>
            <a:endParaRPr lang="en-CA" dirty="0"/>
          </a:p>
          <a:p>
            <a:r>
              <a:rPr lang="en-CA" dirty="0"/>
              <a:t>For this Hack, pick a single phase. </a:t>
            </a:r>
          </a:p>
          <a:p>
            <a:endParaRPr lang="en-CA" dirty="0"/>
          </a:p>
          <a:p>
            <a:r>
              <a:rPr lang="en-CA" dirty="0"/>
              <a:t>You can start imagining ideas right away, but you will want to do a bit of research to learn more about what innovations are already happening in that area. Also think about whether your solution or idea could help in other contexts. </a:t>
            </a:r>
          </a:p>
          <a:p>
            <a:endParaRPr lang="en-CA" dirty="0"/>
          </a:p>
          <a:p>
            <a:r>
              <a:rPr lang="en-CA" dirty="0"/>
              <a:t>Good luck!</a:t>
            </a:r>
          </a:p>
          <a:p>
            <a:endParaRPr lang="en-CA" dirty="0"/>
          </a:p>
          <a:p>
            <a:r>
              <a:rPr lang="en-CA" dirty="0"/>
              <a:t>  </a:t>
            </a:r>
          </a:p>
        </p:txBody>
      </p:sp>
      <p:sp>
        <p:nvSpPr>
          <p:cNvPr id="4" name="Slide Number Placeholder 3"/>
          <p:cNvSpPr>
            <a:spLocks noGrp="1"/>
          </p:cNvSpPr>
          <p:nvPr>
            <p:ph type="sldNum" sz="quarter" idx="5"/>
          </p:nvPr>
        </p:nvSpPr>
        <p:spPr/>
        <p:txBody>
          <a:bodyPr/>
          <a:lstStyle/>
          <a:p>
            <a:fld id="{EB2EE98E-FA37-4390-BED5-9F144701C212}" type="slidenum">
              <a:rPr lang="en-CA" smtClean="0"/>
              <a:t>11</a:t>
            </a:fld>
            <a:endParaRPr lang="en-CA"/>
          </a:p>
        </p:txBody>
      </p:sp>
    </p:spTree>
    <p:extLst>
      <p:ext uri="{BB962C8B-B14F-4D97-AF65-F5344CB8AC3E}">
        <p14:creationId xmlns:p14="http://schemas.microsoft.com/office/powerpoint/2010/main" val="310149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Canada has been harnessing the power of space and Earth Observation using satellites to help improve our daily life in many ways. Watch this short video: </a:t>
            </a:r>
            <a:r>
              <a:rPr lang="en-CA" dirty="0">
                <a:hlinkClick r:id="rId3"/>
              </a:rPr>
              <a:t>Observing Earth to better protect it - Canadian Space Agency (asc-csa.gc.ca)</a:t>
            </a:r>
            <a:endParaRPr lang="en-CA" dirty="0">
              <a:ea typeface="Calibri"/>
              <a:cs typeface="Calibri"/>
            </a:endParaRPr>
          </a:p>
          <a:p>
            <a:endParaRPr lang="en-CA" dirty="0"/>
          </a:p>
          <a:p>
            <a:r>
              <a:rPr lang="en-CA" dirty="0"/>
              <a:t>We rely on them for weather forecasts, emergency services, telemedicine, electronic payments, getting from place to place using GPS, optimizing crop growth, monitoring icebergs. </a:t>
            </a:r>
            <a:endParaRPr lang="en-CA" dirty="0">
              <a:ea typeface="Calibri" panose="020F0502020204030204"/>
              <a:cs typeface="Calibri" panose="020F0502020204030204"/>
            </a:endParaRPr>
          </a:p>
          <a:p>
            <a:endParaRPr lang="en-CA" dirty="0"/>
          </a:p>
          <a:p>
            <a:r>
              <a:rPr lang="en-CA" dirty="0"/>
              <a:t>We also rely on them for essential data about the state of lands, ecosystems, waterways and the atmosphere. Data and images are needed to monitor change and inform decision making about how to keep communities safe, resilient and actively reducing the environmental impact of human activity on the planet. </a:t>
            </a:r>
            <a:endParaRPr lang="en-CA" dirty="0">
              <a:ea typeface="Calibri" panose="020F0502020204030204"/>
              <a:cs typeface="Calibri" panose="020F0502020204030204"/>
            </a:endParaRPr>
          </a:p>
          <a:p>
            <a:endParaRPr lang="en-CA" dirty="0"/>
          </a:p>
          <a:p>
            <a:r>
              <a:rPr lang="en-CA" dirty="0"/>
              <a:t>There is an impact in getting satellites into space. It requires materials that need energy to gather and process, the burning of fuels to launch and more electricity to operate during their mission. </a:t>
            </a:r>
          </a:p>
          <a:p>
            <a:endParaRPr lang="en-CA" dirty="0"/>
          </a:p>
          <a:p>
            <a:r>
              <a:rPr lang="en-CA" b="1" dirty="0"/>
              <a:t>BUT the impact of </a:t>
            </a:r>
            <a:r>
              <a:rPr lang="en-CA" b="1" i="1" dirty="0"/>
              <a:t>not</a:t>
            </a:r>
            <a:r>
              <a:rPr lang="en-CA" b="1" dirty="0"/>
              <a:t> having this essential information is GREATER than the impacts from emissions or resource costs of building and launching a satellite.</a:t>
            </a:r>
          </a:p>
          <a:p>
            <a:endParaRPr lang="en-CA" dirty="0"/>
          </a:p>
          <a:p>
            <a:r>
              <a:rPr lang="en-CA" dirty="0"/>
              <a:t>Understanding how the climate is changing and the impacts it is having on the seasonal patterns on the ground </a:t>
            </a:r>
            <a:r>
              <a:rPr lang="en-CA" b="1" dirty="0"/>
              <a:t>is key to climate resilience and adaptation for all communities.</a:t>
            </a:r>
            <a:r>
              <a:rPr lang="en-CA" dirty="0"/>
              <a:t> </a:t>
            </a:r>
          </a:p>
          <a:p>
            <a:r>
              <a:rPr lang="en-CA" dirty="0"/>
              <a:t>Images and data captured by satellites at regular intervals help us understand what’s happening and whether our strategies are working. </a:t>
            </a:r>
          </a:p>
          <a:p>
            <a:endParaRPr lang="en-CA" dirty="0">
              <a:ea typeface="Calibri" panose="020F0502020204030204"/>
              <a:cs typeface="Calibri" panose="020F0502020204030204"/>
            </a:endParaRPr>
          </a:p>
          <a:p>
            <a:r>
              <a:rPr lang="en-CA" dirty="0">
                <a:ea typeface="Calibri" panose="020F0502020204030204"/>
                <a:cs typeface="Calibri" panose="020F0502020204030204"/>
              </a:rPr>
              <a:t>It takes more than one satellite to get the kind of information you need – different types of instruments and sensors allow scientists to gather images and measurements to understand what particles are in the atmosphere, how much snow there is and where, or understand the state of forests and track wildfires. A single satellite can't do all these jobs, and sometimes we need a constellation of satellites to get the quality of data we need. So it’s worth thinking through how we can lessen the environmental costs for satellites so we can keep using them. </a:t>
            </a:r>
          </a:p>
          <a:p>
            <a:endParaRPr lang="en-CA" dirty="0">
              <a:ea typeface="Calibri" panose="020F0502020204030204"/>
              <a:cs typeface="Calibri" panose="020F0502020204030204"/>
            </a:endParaRPr>
          </a:p>
          <a:p>
            <a:r>
              <a:rPr lang="en-CA" dirty="0">
                <a:ea typeface="Calibri" panose="020F0502020204030204"/>
                <a:cs typeface="Calibri" panose="020F0502020204030204"/>
              </a:rPr>
              <a:t>Let's look closer at what satellites do. </a:t>
            </a:r>
          </a:p>
          <a:p>
            <a:endParaRPr lang="en-CA" dirty="0"/>
          </a:p>
        </p:txBody>
      </p:sp>
      <p:sp>
        <p:nvSpPr>
          <p:cNvPr id="4" name="Slide Number Placeholder 3"/>
          <p:cNvSpPr>
            <a:spLocks noGrp="1"/>
          </p:cNvSpPr>
          <p:nvPr>
            <p:ph type="sldNum" sz="quarter" idx="5"/>
          </p:nvPr>
        </p:nvSpPr>
        <p:spPr/>
        <p:txBody>
          <a:bodyPr/>
          <a:lstStyle/>
          <a:p>
            <a:fld id="{EB2EE98E-FA37-4390-BED5-9F144701C212}" type="slidenum">
              <a:rPr lang="en-CA" smtClean="0"/>
              <a:t>2</a:t>
            </a:fld>
            <a:endParaRPr lang="en-CA"/>
          </a:p>
        </p:txBody>
      </p:sp>
    </p:spTree>
    <p:extLst>
      <p:ext uri="{BB962C8B-B14F-4D97-AF65-F5344CB8AC3E}">
        <p14:creationId xmlns:p14="http://schemas.microsoft.com/office/powerpoint/2010/main" val="70821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Looking at all these contributions to our climate change response</a:t>
            </a:r>
            <a:r>
              <a:rPr lang="en-CA" b="0" dirty="0"/>
              <a:t>, </a:t>
            </a:r>
            <a:r>
              <a:rPr lang="en-CA" b="1" dirty="0"/>
              <a:t>it's clear that satellites are important and WE need them. </a:t>
            </a:r>
          </a:p>
          <a:p>
            <a:endParaRPr lang="en-CA" dirty="0"/>
          </a:p>
          <a:p>
            <a:r>
              <a:rPr lang="en-CA" dirty="0"/>
              <a:t>Using sensors and instruments and sometimes optical lenses, satellites capture and transmit data back to receiving stations on Earth as they make their orbits. </a:t>
            </a:r>
          </a:p>
          <a:p>
            <a:endParaRPr lang="en-CA" dirty="0"/>
          </a:p>
          <a:p>
            <a:r>
              <a:rPr lang="en-CA" dirty="0"/>
              <a:t>Missions are designed taking into consideration the properties of light wavelengths and how they are reflected and absorbed by different materials and surfaces.</a:t>
            </a:r>
          </a:p>
          <a:p>
            <a:endParaRPr lang="en-CA" dirty="0"/>
          </a:p>
          <a:p>
            <a:r>
              <a:rPr lang="en-CA" dirty="0"/>
              <a:t>Here are some satellite missions involving Canada.</a:t>
            </a:r>
          </a:p>
          <a:p>
            <a:endParaRPr lang="en-CA" dirty="0"/>
          </a:p>
          <a:p>
            <a:r>
              <a:rPr lang="en-CA" dirty="0" err="1"/>
              <a:t>RADARSAT</a:t>
            </a:r>
            <a:r>
              <a:rPr lang="en-CA" dirty="0"/>
              <a:t> and the RADARSAT Constellation Mission (RCM)  </a:t>
            </a:r>
            <a:r>
              <a:rPr lang="en-CA" sz="18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What is the RCM? | Canadian Space Agency (asc-csa.gc.ca)</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SWOT – Surface Water and Ocean Topography is an active mission led by NASA and France’s space agency. Canada contributed a key component that amplifies the power needed by this satellite to generate the microwave pulses that are used to measure water surface elevation. Being a contributing partner enables Canadian scientists to access software tools required to understand SWOT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SCISAT</a:t>
            </a:r>
            <a:r>
              <a:rPr lang="en-CA" dirty="0"/>
              <a:t> – is Canada’s mission to detect chemical processes in the atmosphere and the depletion of the ozone layer. The mission launched in 2003 and was originally planned for 2 years. Over 20 years later it is still operational and its mission has been extended to 2024. It traces more gases than any other space-based instrument in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ADDITIONAL NOTES: </a:t>
            </a:r>
          </a:p>
          <a:p>
            <a:endParaRPr lang="en-CA" dirty="0"/>
          </a:p>
          <a:p>
            <a:r>
              <a:rPr lang="en-CA" b="1" dirty="0"/>
              <a:t>Canada’s upcoming missions: </a:t>
            </a:r>
          </a:p>
          <a:p>
            <a:r>
              <a:rPr lang="en-CA" dirty="0" err="1"/>
              <a:t>WildFireSat</a:t>
            </a:r>
            <a:r>
              <a:rPr lang="en-CA" dirty="0"/>
              <a:t> – This satellite will be equipped with infrared sensors to measure the “radiative heat power” of wildfires. The mission will enhance Canada’s ability to manage wildfires by monitoring active fires daily. By increasing our capabilities to better anticipate which wildfires have the potential to burn out of control, they can be prioritized for suppression. It will also provide precise information on smoke and air quality conditions for communities. </a:t>
            </a:r>
          </a:p>
          <a:p>
            <a:endParaRPr lang="en-CA" dirty="0">
              <a:ea typeface="Calibri"/>
              <a:cs typeface="Calibri"/>
            </a:endParaRPr>
          </a:p>
          <a:p>
            <a:r>
              <a:rPr lang="en-CA" dirty="0"/>
              <a:t>HAWC – Stands for High-altitude Aerosols, Water vapour and Clouds. Canada will place some cutting-edge technologies on NASA’s four-satellite constellation - the Atmosphere Observing System. These will help observe mid-to high-altitude aerosol particles, measure water vapour and observe ice cloud properties. The data these instruments provide will help with predicting near-term weather events, long-term climatic conditions and air quality. </a:t>
            </a:r>
          </a:p>
          <a:p>
            <a:endParaRPr lang="en-CA" dirty="0"/>
          </a:p>
          <a:p>
            <a:r>
              <a:rPr lang="en-CA" dirty="0" err="1"/>
              <a:t>GHGSat</a:t>
            </a:r>
            <a:r>
              <a:rPr lang="en-CA" dirty="0"/>
              <a:t> – created by a private Canadian company with CSA support, this satellite monitors methane and CO</a:t>
            </a:r>
            <a:r>
              <a:rPr lang="en-CA" baseline="-25000" dirty="0"/>
              <a:t>2</a:t>
            </a:r>
            <a:r>
              <a:rPr lang="en-CA" dirty="0"/>
              <a:t> emissions from industry. </a:t>
            </a:r>
            <a:r>
              <a:rPr lang="en-US" dirty="0">
                <a:hlinkClick r:id="rId4"/>
              </a:rPr>
              <a:t>Greenhouse Gas Emissions Monitoring Service - </a:t>
            </a:r>
            <a:r>
              <a:rPr lang="en-US" dirty="0" err="1">
                <a:hlinkClick r:id="rId4"/>
              </a:rPr>
              <a:t>GHGSat</a:t>
            </a:r>
            <a:endParaRPr lang="en-CA" dirty="0"/>
          </a:p>
          <a:p>
            <a:endParaRPr lang="en-CA" dirty="0"/>
          </a:p>
          <a:p>
            <a:r>
              <a:rPr lang="en-CA" b="1" dirty="0"/>
              <a:t>Potential missions under study:</a:t>
            </a:r>
          </a:p>
          <a:p>
            <a:r>
              <a:rPr lang="en-CA" dirty="0"/>
              <a:t>AOM – Canada is leading the study for a potential Arctic Observing Mission that would provide a better understanding of climate change effects in the North. Environment and Climate Change Canada and the Canadian Space Agency would be bringing international collaborators together to give scientists a new view on weather and climate patterns. </a:t>
            </a:r>
          </a:p>
          <a:p>
            <a:r>
              <a:rPr lang="en-CA" dirty="0"/>
              <a:t> </a:t>
            </a:r>
          </a:p>
        </p:txBody>
      </p:sp>
      <p:sp>
        <p:nvSpPr>
          <p:cNvPr id="4" name="Slide Number Placeholder 3"/>
          <p:cNvSpPr>
            <a:spLocks noGrp="1"/>
          </p:cNvSpPr>
          <p:nvPr>
            <p:ph type="sldNum" sz="quarter" idx="5"/>
          </p:nvPr>
        </p:nvSpPr>
        <p:spPr/>
        <p:txBody>
          <a:bodyPr/>
          <a:lstStyle/>
          <a:p>
            <a:fld id="{EB2EE98E-FA37-4390-BED5-9F144701C212}" type="slidenum">
              <a:rPr lang="en-CA" smtClean="0"/>
              <a:t>3</a:t>
            </a:fld>
            <a:endParaRPr lang="en-CA"/>
          </a:p>
        </p:txBody>
      </p:sp>
    </p:spTree>
    <p:extLst>
      <p:ext uri="{BB962C8B-B14F-4D97-AF65-F5344CB8AC3E}">
        <p14:creationId xmlns:p14="http://schemas.microsoft.com/office/powerpoint/2010/main" val="111665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all satellites are the same! We can design them for different purposes, different life spans and different orbits. </a:t>
            </a:r>
          </a:p>
          <a:p>
            <a:endParaRPr lang="en-CA" dirty="0">
              <a:ea typeface="Calibri"/>
              <a:cs typeface="Calibri"/>
            </a:endParaRPr>
          </a:p>
          <a:p>
            <a:r>
              <a:rPr lang="en-CA" dirty="0"/>
              <a:t>Bigger missions are very valuable but take more time, energy and resources. </a:t>
            </a:r>
            <a:endParaRPr lang="en-CA" dirty="0">
              <a:ea typeface="Calibri"/>
              <a:cs typeface="Calibri"/>
            </a:endParaRPr>
          </a:p>
          <a:p>
            <a:pPr lvl="1"/>
            <a:r>
              <a:rPr lang="en-CA" dirty="0"/>
              <a:t>Smaller satellites are quicker to launch get us data and use less resources but often involve more than one (a constellation).</a:t>
            </a:r>
            <a:endParaRPr lang="en-CA" b="1" dirty="0"/>
          </a:p>
          <a:p>
            <a:pPr lvl="1"/>
            <a:r>
              <a:rPr lang="en-CA" b="1" dirty="0"/>
              <a:t>They all use similar materials to manufacture but in the case of the really small CubeSats, they are less expensive to make. Space agencies are more willing to accept some risks because of this lower cost, so some components maybe less rigorously tested for the space environment. This reduces the overall costs of multiple prototypes for testing purposes.  </a:t>
            </a:r>
          </a:p>
          <a:p>
            <a:pPr lvl="1"/>
            <a:endParaRPr lang="en-CA" dirty="0"/>
          </a:p>
          <a:p>
            <a:pPr lvl="1"/>
            <a:r>
              <a:rPr lang="en-CA" dirty="0"/>
              <a:t>Some satellites may be designed for a mission of a few years, but may continue to operate past their expected end date, like </a:t>
            </a:r>
            <a:r>
              <a:rPr lang="en-CA" dirty="0" err="1"/>
              <a:t>SCISAT</a:t>
            </a:r>
            <a:r>
              <a:rPr lang="en-CA" dirty="0"/>
              <a:t>. </a:t>
            </a:r>
            <a:endParaRPr lang="en-CA" dirty="0">
              <a:cs typeface="Calibri" panose="020F0502020204030204"/>
            </a:endParaRPr>
          </a:p>
          <a:p>
            <a:pPr lvl="1"/>
            <a:endParaRPr lang="en-CA" dirty="0">
              <a:cs typeface="Calibri" panose="020F0502020204030204"/>
            </a:endParaRPr>
          </a:p>
          <a:p>
            <a:pPr lvl="1"/>
            <a:r>
              <a:rPr lang="en-CA" dirty="0">
                <a:cs typeface="Calibri" panose="020F0502020204030204"/>
              </a:rPr>
              <a:t>The toolkit has links and information about CubeSats – these tiny satellites have been a game changer and may be an avenue to explore. </a:t>
            </a:r>
          </a:p>
        </p:txBody>
      </p:sp>
      <p:sp>
        <p:nvSpPr>
          <p:cNvPr id="4" name="Slide Number Placeholder 3"/>
          <p:cNvSpPr>
            <a:spLocks noGrp="1"/>
          </p:cNvSpPr>
          <p:nvPr>
            <p:ph type="sldNum" sz="quarter" idx="5"/>
          </p:nvPr>
        </p:nvSpPr>
        <p:spPr/>
        <p:txBody>
          <a:bodyPr/>
          <a:lstStyle/>
          <a:p>
            <a:fld id="{EB2EE98E-FA37-4390-BED5-9F144701C212}" type="slidenum">
              <a:rPr lang="en-CA" smtClean="0"/>
              <a:t>4</a:t>
            </a:fld>
            <a:endParaRPr lang="en-CA"/>
          </a:p>
        </p:txBody>
      </p:sp>
    </p:spTree>
    <p:extLst>
      <p:ext uri="{BB962C8B-B14F-4D97-AF65-F5344CB8AC3E}">
        <p14:creationId xmlns:p14="http://schemas.microsoft.com/office/powerpoint/2010/main" val="386674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A satellite mission starts well before a launch, which means there are many opportunities to propose solutions for reducing greenhouse gas emissions along the way. </a:t>
            </a:r>
            <a:endParaRPr lang="en-CA" dirty="0"/>
          </a:p>
          <a:p>
            <a:endParaRPr lang="en-CA" dirty="0"/>
          </a:p>
          <a:p>
            <a:r>
              <a:rPr lang="en-CA" dirty="0"/>
              <a:t>Each step has inputs and impacts and trade-offs to consider.</a:t>
            </a:r>
            <a:endParaRPr lang="en-CA" dirty="0">
              <a:ea typeface="Calibri"/>
              <a:cs typeface="Calibri"/>
            </a:endParaRPr>
          </a:p>
          <a:p>
            <a:endParaRPr lang="en-CA" dirty="0"/>
          </a:p>
          <a:p>
            <a:r>
              <a:rPr lang="en-CA" dirty="0"/>
              <a:t>There are constraints when creating an instrument that has to function in a space environment. For example, the materials used on the satellite construction are optimized for functionality and durability as well as weight and cost. But how they are gathered and transported and processed might be done in new ways. </a:t>
            </a:r>
            <a:endParaRPr lang="en-CA" dirty="0">
              <a:ea typeface="Calibri"/>
              <a:cs typeface="Calibri"/>
            </a:endParaRPr>
          </a:p>
          <a:p>
            <a:endParaRPr lang="en-CA" dirty="0"/>
          </a:p>
          <a:p>
            <a:r>
              <a:rPr lang="en-CA" dirty="0">
                <a:ea typeface="Calibri"/>
                <a:cs typeface="Calibri"/>
              </a:rPr>
              <a:t>Typical ways of lowering the environmental impact of a product or a process are looking at: </a:t>
            </a:r>
            <a:endParaRPr lang="en-CA" dirty="0"/>
          </a:p>
          <a:p>
            <a:pPr lvl="1"/>
            <a:r>
              <a:rPr lang="en-CA" dirty="0"/>
              <a:t>Water use</a:t>
            </a:r>
          </a:p>
          <a:p>
            <a:pPr lvl="1"/>
            <a:r>
              <a:rPr lang="en-CA" dirty="0"/>
              <a:t>Energy use and how it's generated (from start to finish), including the lights of the buildings where the mission team works! </a:t>
            </a:r>
            <a:endParaRPr lang="en-CA" dirty="0">
              <a:ea typeface="Calibri"/>
              <a:cs typeface="Calibri"/>
            </a:endParaRPr>
          </a:p>
          <a:p>
            <a:pPr lvl="1"/>
            <a:r>
              <a:rPr lang="en-CA" dirty="0"/>
              <a:t>GHG emissions from transportation</a:t>
            </a:r>
            <a:endParaRPr lang="en-CA" dirty="0">
              <a:ea typeface="Calibri"/>
              <a:cs typeface="Calibri"/>
            </a:endParaRPr>
          </a:p>
          <a:p>
            <a:pPr lvl="1"/>
            <a:r>
              <a:rPr lang="en-CA" dirty="0"/>
              <a:t>Pollution (noise, air, water, soil, light, heat)</a:t>
            </a:r>
          </a:p>
          <a:p>
            <a:pPr lvl="1"/>
            <a:r>
              <a:rPr lang="en-CA" dirty="0"/>
              <a:t>Waste </a:t>
            </a:r>
          </a:p>
          <a:p>
            <a:pPr lvl="1"/>
            <a:endParaRPr lang="en-CA" dirty="0"/>
          </a:p>
          <a:p>
            <a:r>
              <a:rPr lang="en-CA" dirty="0">
                <a:ea typeface="Calibri" panose="020F0502020204030204"/>
                <a:cs typeface="Calibri" panose="020F0502020204030204"/>
              </a:rPr>
              <a:t>FUN FACT – The Blanket Toss or </a:t>
            </a:r>
            <a:r>
              <a:rPr lang="en-CA" i="1" dirty="0" err="1">
                <a:ea typeface="Calibri" panose="020F0502020204030204"/>
                <a:cs typeface="Calibri" panose="020F0502020204030204"/>
              </a:rPr>
              <a:t>nalukataq</a:t>
            </a:r>
            <a:r>
              <a:rPr lang="en-CA" i="1" dirty="0">
                <a:ea typeface="Calibri" panose="020F0502020204030204"/>
                <a:cs typeface="Calibri" panose="020F0502020204030204"/>
              </a:rPr>
              <a:t> </a:t>
            </a:r>
            <a:r>
              <a:rPr lang="en-CA" dirty="0">
                <a:ea typeface="Calibri" panose="020F0502020204030204"/>
                <a:cs typeface="Calibri" panose="020F0502020204030204"/>
              </a:rPr>
              <a:t>depicted on the satellite dish in Inuvik is a kind of “remote sensing” – it was used to see farther and look for game while hunting. </a:t>
            </a:r>
          </a:p>
          <a:p>
            <a:r>
              <a:rPr lang="en-CA" dirty="0">
                <a:ea typeface="Calibri" panose="020F0502020204030204"/>
                <a:cs typeface="Calibri" panose="020F0502020204030204"/>
              </a:rPr>
              <a:t> </a:t>
            </a:r>
          </a:p>
          <a:p>
            <a:r>
              <a:rPr lang="en-CA" dirty="0">
                <a:ea typeface="Calibri" panose="020F0502020204030204"/>
                <a:cs typeface="Calibri" panose="020F0502020204030204"/>
              </a:rPr>
              <a:t>The next slides detail each step of the life cycle. As we explore, think about the step your team would like to “hack.”</a:t>
            </a:r>
          </a:p>
        </p:txBody>
      </p:sp>
      <p:sp>
        <p:nvSpPr>
          <p:cNvPr id="4" name="Slide Number Placeholder 3"/>
          <p:cNvSpPr>
            <a:spLocks noGrp="1"/>
          </p:cNvSpPr>
          <p:nvPr>
            <p:ph type="sldNum" sz="quarter" idx="5"/>
          </p:nvPr>
        </p:nvSpPr>
        <p:spPr/>
        <p:txBody>
          <a:bodyPr/>
          <a:lstStyle/>
          <a:p>
            <a:fld id="{EB2EE98E-FA37-4390-BED5-9F144701C212}" type="slidenum">
              <a:rPr lang="en-CA" smtClean="0"/>
              <a:t>5</a:t>
            </a:fld>
            <a:endParaRPr lang="en-CA"/>
          </a:p>
        </p:txBody>
      </p:sp>
    </p:spTree>
    <p:extLst>
      <p:ext uri="{BB962C8B-B14F-4D97-AF65-F5344CB8AC3E}">
        <p14:creationId xmlns:p14="http://schemas.microsoft.com/office/powerpoint/2010/main" val="406954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Think about energy needs and use of people working on this project. </a:t>
            </a:r>
          </a:p>
          <a:p>
            <a:r>
              <a:rPr lang="en-CA" dirty="0">
                <a:ea typeface="Calibri"/>
                <a:cs typeface="Calibri"/>
              </a:rPr>
              <a:t> they are researching, meeting with others, using computers, collaborating with other specialists in the world. </a:t>
            </a:r>
          </a:p>
          <a:p>
            <a:endParaRPr lang="en-CA" dirty="0">
              <a:cs typeface="Calibri"/>
            </a:endParaRPr>
          </a:p>
          <a:p>
            <a:r>
              <a:rPr lang="en-CA" dirty="0">
                <a:cs typeface="Calibri"/>
              </a:rPr>
              <a:t>Here we can explore energy reduction approaches for the buildings and equipment, the movement of people, and consideration of materials that can be used in creating models or prototypes.</a:t>
            </a:r>
          </a:p>
          <a:p>
            <a:endParaRPr lang="en-CA" dirty="0"/>
          </a:p>
          <a:p>
            <a:r>
              <a:rPr lang="en-CA" dirty="0"/>
              <a:t>We also work with the international community to ensure that missions have the maximum possible utilization of the data collected right from the start. </a:t>
            </a:r>
          </a:p>
          <a:p>
            <a:endParaRPr lang="en-CA" dirty="0"/>
          </a:p>
          <a:p>
            <a:r>
              <a:rPr lang="en-CA" dirty="0">
                <a:ea typeface="Calibri" panose="020F0502020204030204"/>
                <a:cs typeface="Calibri" panose="020F0502020204030204"/>
              </a:rPr>
              <a:t>The prototyping activities enable the team to test concepts and instruments before confirming the final design. </a:t>
            </a:r>
          </a:p>
          <a:p>
            <a:endParaRPr lang="en-CA" dirty="0">
              <a:ea typeface="Calibri" panose="020F0502020204030204"/>
              <a:cs typeface="Calibri" panose="020F0502020204030204"/>
            </a:endParaRPr>
          </a:p>
          <a:p>
            <a:r>
              <a:rPr lang="en-CA" dirty="0">
                <a:ea typeface="Calibri" panose="020F0502020204030204"/>
                <a:cs typeface="Calibri" panose="020F0502020204030204"/>
              </a:rPr>
              <a:t>Stratospheric balloons are used to test instruments destined for future satellite missions. They are much quicker and less costly to do than a rocket launch. Instruments need to withstand vibration, thermal changes and function in a vacuum. A number of tests take place to get to the “qualification” or “flight model.” </a:t>
            </a:r>
          </a:p>
          <a:p>
            <a:endParaRPr lang="en-CA" dirty="0">
              <a:ea typeface="Calibri" panose="020F0502020204030204"/>
              <a:cs typeface="Calibri" panose="020F0502020204030204"/>
            </a:endParaRPr>
          </a:p>
          <a:p>
            <a:r>
              <a:rPr lang="en-CA" dirty="0">
                <a:ea typeface="Calibri" panose="020F0502020204030204"/>
                <a:cs typeface="Calibri" panose="020F0502020204030204"/>
              </a:rPr>
              <a:t>There is usually a model: </a:t>
            </a:r>
          </a:p>
          <a:p>
            <a:r>
              <a:rPr lang="en-CA" dirty="0">
                <a:ea typeface="Calibri" panose="020F0502020204030204"/>
                <a:cs typeface="Calibri" panose="020F0502020204030204"/>
              </a:rPr>
              <a:t>	in the laboratory for the instrument</a:t>
            </a:r>
          </a:p>
          <a:p>
            <a:r>
              <a:rPr lang="en-CA" dirty="0">
                <a:ea typeface="Calibri" panose="020F0502020204030204"/>
                <a:cs typeface="Calibri" panose="020F0502020204030204"/>
              </a:rPr>
              <a:t>	a demonstration model – to be flown on an airplane or stratospheric balloon</a:t>
            </a:r>
          </a:p>
          <a:p>
            <a:r>
              <a:rPr lang="en-CA" dirty="0">
                <a:ea typeface="Calibri" panose="020F0502020204030204"/>
                <a:cs typeface="Calibri" panose="020F0502020204030204"/>
              </a:rPr>
              <a:t>	a structural and thermal model to withstand stresses and temperature changes in flight</a:t>
            </a:r>
          </a:p>
          <a:p>
            <a:r>
              <a:rPr lang="en-CA" dirty="0">
                <a:ea typeface="Calibri" panose="020F0502020204030204"/>
                <a:cs typeface="Calibri" panose="020F0502020204030204"/>
              </a:rPr>
              <a:t>	an engineering model to test functionality and performance!</a:t>
            </a:r>
          </a:p>
          <a:p>
            <a:endParaRPr lang="en-CA" dirty="0">
              <a:ea typeface="Calibri" panose="020F0502020204030204"/>
              <a:cs typeface="Calibri" panose="020F0502020204030204"/>
            </a:endParaRPr>
          </a:p>
          <a:p>
            <a:r>
              <a:rPr lang="en-CA" dirty="0">
                <a:ea typeface="Calibri" panose="020F0502020204030204"/>
                <a:cs typeface="Calibri" panose="020F0502020204030204"/>
              </a:rPr>
              <a:t>Missions can take a few months to design in the case of a CubeSat and or a few years to design in the case of a government mission. </a:t>
            </a:r>
          </a:p>
          <a:p>
            <a:endParaRPr lang="en-CA" dirty="0">
              <a:ea typeface="Calibri" panose="020F0502020204030204"/>
              <a:cs typeface="Calibri" panose="020F0502020204030204"/>
            </a:endParaRPr>
          </a:p>
          <a:p>
            <a:endParaRPr lang="en-CA" dirty="0"/>
          </a:p>
        </p:txBody>
      </p:sp>
      <p:sp>
        <p:nvSpPr>
          <p:cNvPr id="4" name="Slide Number Placeholder 3"/>
          <p:cNvSpPr>
            <a:spLocks noGrp="1"/>
          </p:cNvSpPr>
          <p:nvPr>
            <p:ph type="sldNum" sz="quarter" idx="5"/>
          </p:nvPr>
        </p:nvSpPr>
        <p:spPr/>
        <p:txBody>
          <a:bodyPr/>
          <a:lstStyle/>
          <a:p>
            <a:fld id="{EB2EE98E-FA37-4390-BED5-9F144701C212}" type="slidenum">
              <a:rPr lang="en-CA" smtClean="0"/>
              <a:t>6</a:t>
            </a:fld>
            <a:endParaRPr lang="en-CA"/>
          </a:p>
        </p:txBody>
      </p:sp>
    </p:spTree>
    <p:extLst>
      <p:ext uri="{BB962C8B-B14F-4D97-AF65-F5344CB8AC3E}">
        <p14:creationId xmlns:p14="http://schemas.microsoft.com/office/powerpoint/2010/main" val="402393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When we calculate the environmental impact of a material, we think about where it comes from and what we need to do to be able to use it. </a:t>
            </a:r>
          </a:p>
          <a:p>
            <a:endParaRPr lang="en-CA" noProof="0" dirty="0"/>
          </a:p>
          <a:p>
            <a:r>
              <a:rPr lang="en-CA" noProof="0" dirty="0"/>
              <a:t>Materials for space-bound technology are carefully selected to perform well over their mission in the extreme conditions of space. Their weight, reaction to radiation from the Sun, and functionality in a vacuum all factor into the design.</a:t>
            </a:r>
          </a:p>
          <a:p>
            <a:endParaRPr lang="en-CA" noProof="0" dirty="0"/>
          </a:p>
          <a:p>
            <a:r>
              <a:rPr lang="en-CA" noProof="0" dirty="0"/>
              <a:t>Before the final satellite is built, several models are created to enable as much testing pre-launch as possible. Components include: </a:t>
            </a:r>
          </a:p>
          <a:p>
            <a:endParaRPr lang="en-CA" noProof="0" dirty="0"/>
          </a:p>
          <a:p>
            <a:pPr algn="l"/>
            <a:r>
              <a:rPr lang="en-CA" b="1" i="0" noProof="0" dirty="0">
                <a:solidFill>
                  <a:srgbClr val="333333"/>
                </a:solidFill>
                <a:effectLst/>
                <a:latin typeface="Noto Sans" panose="020B0502040504020204" pitchFamily="34" charset="0"/>
              </a:rPr>
              <a:t>Satellite bus:</a:t>
            </a:r>
            <a:r>
              <a:rPr lang="en-CA" b="0" i="0" noProof="0" dirty="0">
                <a:solidFill>
                  <a:srgbClr val="333333"/>
                </a:solidFill>
                <a:effectLst/>
                <a:latin typeface="Noto Sans" panose="020B0502040504020204" pitchFamily="34" charset="0"/>
              </a:rPr>
              <a:t> Structural body that contains the command and control centre – the brain of the satellite</a:t>
            </a:r>
          </a:p>
          <a:p>
            <a:pPr algn="l"/>
            <a:r>
              <a:rPr lang="en-CA" b="1" i="0" noProof="0" dirty="0">
                <a:solidFill>
                  <a:srgbClr val="333333"/>
                </a:solidFill>
                <a:effectLst/>
                <a:latin typeface="Noto Sans" panose="020B0502040504020204" pitchFamily="34" charset="0"/>
              </a:rPr>
              <a:t>Satellite payload:</a:t>
            </a:r>
            <a:r>
              <a:rPr lang="en-CA" b="0" i="0" noProof="0" dirty="0">
                <a:solidFill>
                  <a:srgbClr val="333333"/>
                </a:solidFill>
                <a:effectLst/>
                <a:latin typeface="Noto Sans" panose="020B0502040504020204" pitchFamily="34" charset="0"/>
              </a:rPr>
              <a:t> Instruments receiving and managing all raw data collected</a:t>
            </a:r>
          </a:p>
          <a:p>
            <a:pPr algn="l"/>
            <a:r>
              <a:rPr lang="en-CA" b="1" i="0" noProof="0" dirty="0">
                <a:solidFill>
                  <a:srgbClr val="333333"/>
                </a:solidFill>
                <a:effectLst/>
                <a:latin typeface="Noto Sans" panose="020B0502040504020204" pitchFamily="34" charset="0"/>
              </a:rPr>
              <a:t>Thermal blankets:</a:t>
            </a:r>
            <a:r>
              <a:rPr lang="en-CA" b="0" i="0" noProof="0" dirty="0">
                <a:solidFill>
                  <a:srgbClr val="333333"/>
                </a:solidFill>
                <a:effectLst/>
                <a:latin typeface="Noto Sans" panose="020B0502040504020204" pitchFamily="34" charset="0"/>
              </a:rPr>
              <a:t> Thin insulation materials protecting the satellite from extreme temperature and ultraviolet radiation</a:t>
            </a:r>
          </a:p>
          <a:p>
            <a:pPr algn="l"/>
            <a:r>
              <a:rPr lang="en-CA" b="1" i="0" noProof="0" dirty="0">
                <a:solidFill>
                  <a:srgbClr val="333333"/>
                </a:solidFill>
                <a:effectLst/>
                <a:latin typeface="Noto Sans" panose="020B0502040504020204" pitchFamily="34" charset="0"/>
              </a:rPr>
              <a:t>Solar panels:</a:t>
            </a:r>
            <a:r>
              <a:rPr lang="en-CA" b="0" i="0" noProof="0" dirty="0">
                <a:solidFill>
                  <a:srgbClr val="333333"/>
                </a:solidFill>
                <a:effectLst/>
                <a:latin typeface="Noto Sans" panose="020B0502040504020204" pitchFamily="34" charset="0"/>
              </a:rPr>
              <a:t> Capturing solar energy, they provide power to the satellite</a:t>
            </a:r>
          </a:p>
          <a:p>
            <a:pPr algn="l"/>
            <a:r>
              <a:rPr lang="en-CA" b="1" i="0" noProof="0" dirty="0">
                <a:solidFill>
                  <a:srgbClr val="333333"/>
                </a:solidFill>
                <a:effectLst/>
                <a:latin typeface="Noto Sans" panose="020B0502040504020204" pitchFamily="34" charset="0"/>
              </a:rPr>
              <a:t>Synthetic aperture radar panels:</a:t>
            </a:r>
            <a:r>
              <a:rPr lang="en-CA" b="0" i="0" noProof="0" dirty="0">
                <a:solidFill>
                  <a:srgbClr val="333333"/>
                </a:solidFill>
                <a:effectLst/>
                <a:latin typeface="Noto Sans" panose="020B0502040504020204" pitchFamily="34" charset="0"/>
              </a:rPr>
              <a:t> Main instrument that emits a radar signal to Earth’s surface and receives back its echo to generate data</a:t>
            </a:r>
          </a:p>
          <a:p>
            <a:pPr algn="l"/>
            <a:r>
              <a:rPr lang="en-CA" b="1" i="0" noProof="0" dirty="0">
                <a:solidFill>
                  <a:srgbClr val="333333"/>
                </a:solidFill>
                <a:effectLst/>
                <a:latin typeface="Noto Sans" panose="020B0502040504020204" pitchFamily="34" charset="0"/>
              </a:rPr>
              <a:t>Automatic identification system antenna:</a:t>
            </a:r>
            <a:r>
              <a:rPr lang="en-CA" b="0" i="0" noProof="0" dirty="0">
                <a:solidFill>
                  <a:srgbClr val="333333"/>
                </a:solidFill>
                <a:effectLst/>
                <a:latin typeface="Noto Sans" panose="020B0502040504020204" pitchFamily="34" charset="0"/>
              </a:rPr>
              <a:t> Receives information signals emitted by vessels at sea</a:t>
            </a:r>
          </a:p>
          <a:p>
            <a:pPr algn="l"/>
            <a:endParaRPr lang="en-CA" b="0" i="0" noProof="0" dirty="0">
              <a:solidFill>
                <a:srgbClr val="333333"/>
              </a:solidFill>
              <a:effectLst/>
              <a:latin typeface="Noto Sans" panose="020B0502040504020204" pitchFamily="34" charset="0"/>
            </a:endParaRPr>
          </a:p>
          <a:p>
            <a:pPr algn="l"/>
            <a:r>
              <a:rPr lang="en-CA" b="0" i="0" noProof="0" dirty="0">
                <a:solidFill>
                  <a:srgbClr val="333333"/>
                </a:solidFill>
                <a:effectLst/>
                <a:latin typeface="Noto Sans" panose="020B0502040504020204" pitchFamily="34" charset="0"/>
              </a:rPr>
              <a:t>SOME SATELLITES HAVE PROPULSION SYSTEMS! This helps them modify their orbits as needed or to move off orbit when their mission is complete.  </a:t>
            </a:r>
          </a:p>
          <a:p>
            <a:endParaRPr lang="en-CA" noProof="0" dirty="0"/>
          </a:p>
          <a:p>
            <a:r>
              <a:rPr lang="en-CA" noProof="0" dirty="0"/>
              <a:t>We can explore where the materials to make these components come from and is there a way to reduce the transportation-related emissions, where and how it is processed, the opportunity to reduce or reuse, etc. There may even be an alternative material to explore. </a:t>
            </a:r>
          </a:p>
        </p:txBody>
      </p:sp>
      <p:sp>
        <p:nvSpPr>
          <p:cNvPr id="4" name="Slide Number Placeholder 3"/>
          <p:cNvSpPr>
            <a:spLocks noGrp="1"/>
          </p:cNvSpPr>
          <p:nvPr>
            <p:ph type="sldNum" sz="quarter" idx="5"/>
          </p:nvPr>
        </p:nvSpPr>
        <p:spPr/>
        <p:txBody>
          <a:bodyPr/>
          <a:lstStyle/>
          <a:p>
            <a:fld id="{EB2EE98E-FA37-4390-BED5-9F144701C212}" type="slidenum">
              <a:rPr lang="en-CA" smtClean="0"/>
              <a:t>7</a:t>
            </a:fld>
            <a:endParaRPr lang="en-CA"/>
          </a:p>
        </p:txBody>
      </p:sp>
    </p:spTree>
    <p:extLst>
      <p:ext uri="{BB962C8B-B14F-4D97-AF65-F5344CB8AC3E}">
        <p14:creationId xmlns:p14="http://schemas.microsoft.com/office/powerpoint/2010/main" val="182887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Launches are the most visible/obvious moment of “emissions” to get a satellite into its orbit. There are different approaches to a rocket launch to get the thrust needed. </a:t>
            </a:r>
          </a:p>
          <a:p>
            <a:endParaRPr lang="en-CA" dirty="0">
              <a:ea typeface="Calibri"/>
              <a:cs typeface="Calibri"/>
            </a:endParaRPr>
          </a:p>
          <a:p>
            <a:r>
              <a:rPr lang="en-CA" dirty="0">
                <a:ea typeface="Calibri"/>
                <a:cs typeface="Calibri"/>
              </a:rPr>
              <a:t>We can also explore all the activities around the launch such as transporting the rocket to the launch pad, running the control room, post-launch activities.  </a:t>
            </a:r>
          </a:p>
          <a:p>
            <a:endParaRPr lang="en-CA" dirty="0"/>
          </a:p>
          <a:p>
            <a:r>
              <a:rPr lang="en-CA" dirty="0"/>
              <a:t>Is there an opportunity here to find cleaner fuel sources? Ways to mitigate any pollution from the stages that separate as the rocket advances on its path? </a:t>
            </a:r>
            <a:endParaRPr lang="en-CA" dirty="0">
              <a:ea typeface="Calibri" panose="020F0502020204030204"/>
              <a:cs typeface="Calibri" panose="020F0502020204030204"/>
            </a:endParaRPr>
          </a:p>
          <a:p>
            <a:endParaRPr lang="en-CA" dirty="0">
              <a:cs typeface="Calibri" panose="020F0502020204030204"/>
            </a:endParaRPr>
          </a:p>
          <a:p>
            <a:r>
              <a:rPr lang="en-CA" dirty="0">
                <a:cs typeface="Calibri" panose="020F0502020204030204"/>
              </a:rPr>
              <a:t>Much progress has been made: </a:t>
            </a:r>
            <a:endParaRPr lang="en-CA" dirty="0"/>
          </a:p>
          <a:p>
            <a:r>
              <a:rPr lang="en-CA" dirty="0"/>
              <a:t>	Recycling of launch systems – think SpaceX and Blue Origin</a:t>
            </a:r>
          </a:p>
          <a:p>
            <a:r>
              <a:rPr lang="en-CA" dirty="0"/>
              <a:t>	Rideshare – carrying CubeSats along on other rocket missions to launch from orbit</a:t>
            </a:r>
          </a:p>
          <a:p>
            <a:r>
              <a:rPr lang="en-CA" dirty="0"/>
              <a:t>	Alternative energy or non-fuel methods of getting to orbit – The European Space Agency is using hydrogen for launch. </a:t>
            </a:r>
          </a:p>
          <a:p>
            <a:endParaRPr lang="en-CA" dirty="0"/>
          </a:p>
        </p:txBody>
      </p:sp>
      <p:sp>
        <p:nvSpPr>
          <p:cNvPr id="4" name="Slide Number Placeholder 3"/>
          <p:cNvSpPr>
            <a:spLocks noGrp="1"/>
          </p:cNvSpPr>
          <p:nvPr>
            <p:ph type="sldNum" sz="quarter" idx="5"/>
          </p:nvPr>
        </p:nvSpPr>
        <p:spPr/>
        <p:txBody>
          <a:bodyPr/>
          <a:lstStyle/>
          <a:p>
            <a:fld id="{EB2EE98E-FA37-4390-BED5-9F144701C212}" type="slidenum">
              <a:rPr lang="en-CA" smtClean="0"/>
              <a:t>8</a:t>
            </a:fld>
            <a:endParaRPr lang="en-CA"/>
          </a:p>
        </p:txBody>
      </p:sp>
    </p:spTree>
    <p:extLst>
      <p:ext uri="{BB962C8B-B14F-4D97-AF65-F5344CB8AC3E}">
        <p14:creationId xmlns:p14="http://schemas.microsoft.com/office/powerpoint/2010/main" val="11225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space, a satellite has batteries and solar panels to get the energy it requires to function throughout its lifespan. On Earth, there is also a “ground segment,” a physical location with receiving systems like this dish from Inuvik, Northwest Territories. </a:t>
            </a:r>
          </a:p>
          <a:p>
            <a:endParaRPr lang="en-CA" dirty="0"/>
          </a:p>
          <a:p>
            <a:r>
              <a:rPr lang="en-CA" dirty="0"/>
              <a:t>The station where this dish is operated gets some of its power from a solar array to offset greenhouse gases. </a:t>
            </a:r>
          </a:p>
          <a:p>
            <a:endParaRPr lang="en-CA" dirty="0"/>
          </a:p>
          <a:p>
            <a:r>
              <a:rPr lang="en-CA" dirty="0">
                <a:hlinkClick r:id="rId3"/>
              </a:rPr>
              <a:t>Inuvik Satellite Station Facility (canada.ca)</a:t>
            </a:r>
            <a:endParaRPr lang="en-CA" dirty="0"/>
          </a:p>
          <a:p>
            <a:endParaRPr lang="en-CA" dirty="0"/>
          </a:p>
          <a:p>
            <a:r>
              <a:rPr lang="en-CA" dirty="0"/>
              <a:t>The solar array installed in 2021 by local industry provides clean power to offset greenhouse gases and reduce electrical utility costs. </a:t>
            </a:r>
          </a:p>
          <a:p>
            <a:endParaRPr lang="en-CA" dirty="0"/>
          </a:p>
          <a:p>
            <a:r>
              <a:rPr lang="en-CA" dirty="0"/>
              <a:t>Here we could explore more about energy consumption in computing, because once the data is collected, it needs to be stored, processed, analyzed and shared.  </a:t>
            </a:r>
          </a:p>
        </p:txBody>
      </p:sp>
      <p:sp>
        <p:nvSpPr>
          <p:cNvPr id="4" name="Slide Number Placeholder 3"/>
          <p:cNvSpPr>
            <a:spLocks noGrp="1"/>
          </p:cNvSpPr>
          <p:nvPr>
            <p:ph type="sldNum" sz="quarter" idx="5"/>
          </p:nvPr>
        </p:nvSpPr>
        <p:spPr/>
        <p:txBody>
          <a:bodyPr/>
          <a:lstStyle/>
          <a:p>
            <a:fld id="{EB2EE98E-FA37-4390-BED5-9F144701C212}" type="slidenum">
              <a:rPr lang="en-CA" smtClean="0"/>
              <a:t>9</a:t>
            </a:fld>
            <a:endParaRPr lang="en-CA"/>
          </a:p>
        </p:txBody>
      </p:sp>
    </p:spTree>
    <p:extLst>
      <p:ext uri="{BB962C8B-B14F-4D97-AF65-F5344CB8AC3E}">
        <p14:creationId xmlns:p14="http://schemas.microsoft.com/office/powerpoint/2010/main" val="288269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07D-CA7C-7390-77C3-DBDA4F022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8F2F426-54CB-5D89-DC28-518FFF893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3B628A3-A7C9-09B9-652B-76C049D71561}"/>
              </a:ext>
            </a:extLst>
          </p:cNvPr>
          <p:cNvSpPr>
            <a:spLocks noGrp="1"/>
          </p:cNvSpPr>
          <p:nvPr>
            <p:ph type="dt" sz="half" idx="10"/>
          </p:nvPr>
        </p:nvSpPr>
        <p:spPr/>
        <p:txBody>
          <a:bodyPr/>
          <a:lstStyle/>
          <a:p>
            <a:fld id="{8AAECC96-9C41-4A1B-B8BB-A04EDDB0F028}" type="datetimeFigureOut">
              <a:rPr lang="en-CA" smtClean="0"/>
              <a:t>2025-07-31</a:t>
            </a:fld>
            <a:endParaRPr lang="en-CA"/>
          </a:p>
        </p:txBody>
      </p:sp>
      <p:sp>
        <p:nvSpPr>
          <p:cNvPr id="5" name="Footer Placeholder 4">
            <a:extLst>
              <a:ext uri="{FF2B5EF4-FFF2-40B4-BE49-F238E27FC236}">
                <a16:creationId xmlns:a16="http://schemas.microsoft.com/office/drawing/2014/main" id="{D9E4A785-D185-B9DE-2585-C60A6B7AD2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B1E2AD-7571-3699-E5B6-41E042B0A1B4}"/>
              </a:ext>
            </a:extLst>
          </p:cNvPr>
          <p:cNvSpPr>
            <a:spLocks noGrp="1"/>
          </p:cNvSpPr>
          <p:nvPr>
            <p:ph type="sldNum" sz="quarter" idx="12"/>
          </p:nvPr>
        </p:nvSpPr>
        <p:spPr/>
        <p:txBody>
          <a:bodyPr/>
          <a:lstStyle/>
          <a:p>
            <a:fld id="{21ACD3A2-63C0-4E1F-8E91-BEE5934CB5D2}" type="slidenum">
              <a:rPr lang="en-CA" smtClean="0"/>
              <a:t>‹#›</a:t>
            </a:fld>
            <a:endParaRPr lang="en-CA"/>
          </a:p>
        </p:txBody>
      </p:sp>
    </p:spTree>
    <p:extLst>
      <p:ext uri="{BB962C8B-B14F-4D97-AF65-F5344CB8AC3E}">
        <p14:creationId xmlns:p14="http://schemas.microsoft.com/office/powerpoint/2010/main" val="182111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6550-4881-0675-D5E3-5A87BCC1A9A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9254A95-814D-AED9-8548-820EB08836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F28752D-411E-84D7-29E6-BED99C966252}"/>
              </a:ext>
            </a:extLst>
          </p:cNvPr>
          <p:cNvSpPr>
            <a:spLocks noGrp="1"/>
          </p:cNvSpPr>
          <p:nvPr>
            <p:ph type="dt" sz="half" idx="10"/>
          </p:nvPr>
        </p:nvSpPr>
        <p:spPr/>
        <p:txBody>
          <a:bodyPr/>
          <a:lstStyle/>
          <a:p>
            <a:fld id="{8AAECC96-9C41-4A1B-B8BB-A04EDDB0F028}" type="datetimeFigureOut">
              <a:rPr lang="en-CA" smtClean="0"/>
              <a:t>2025-07-31</a:t>
            </a:fld>
            <a:endParaRPr lang="en-CA"/>
          </a:p>
        </p:txBody>
      </p:sp>
      <p:sp>
        <p:nvSpPr>
          <p:cNvPr id="5" name="Footer Placeholder 4">
            <a:extLst>
              <a:ext uri="{FF2B5EF4-FFF2-40B4-BE49-F238E27FC236}">
                <a16:creationId xmlns:a16="http://schemas.microsoft.com/office/drawing/2014/main" id="{54FDDD46-C886-D395-939E-BEEABB0FB71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E9EDE16-71A1-9325-18D7-7085E691E5A1}"/>
              </a:ext>
            </a:extLst>
          </p:cNvPr>
          <p:cNvSpPr>
            <a:spLocks noGrp="1"/>
          </p:cNvSpPr>
          <p:nvPr>
            <p:ph type="sldNum" sz="quarter" idx="12"/>
          </p:nvPr>
        </p:nvSpPr>
        <p:spPr/>
        <p:txBody>
          <a:bodyPr/>
          <a:lstStyle/>
          <a:p>
            <a:fld id="{21ACD3A2-63C0-4E1F-8E91-BEE5934CB5D2}" type="slidenum">
              <a:rPr lang="en-CA" smtClean="0"/>
              <a:t>‹#›</a:t>
            </a:fld>
            <a:endParaRPr lang="en-CA"/>
          </a:p>
        </p:txBody>
      </p:sp>
    </p:spTree>
    <p:extLst>
      <p:ext uri="{BB962C8B-B14F-4D97-AF65-F5344CB8AC3E}">
        <p14:creationId xmlns:p14="http://schemas.microsoft.com/office/powerpoint/2010/main" val="139490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39A56A-5478-1A40-105D-E63E2109C0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3111C4F-03B3-3E2B-19C3-6E5AB6F6FE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E5247D2-E5CD-D111-2975-7E74AD7603EA}"/>
              </a:ext>
            </a:extLst>
          </p:cNvPr>
          <p:cNvSpPr>
            <a:spLocks noGrp="1"/>
          </p:cNvSpPr>
          <p:nvPr>
            <p:ph type="dt" sz="half" idx="10"/>
          </p:nvPr>
        </p:nvSpPr>
        <p:spPr/>
        <p:txBody>
          <a:bodyPr/>
          <a:lstStyle/>
          <a:p>
            <a:fld id="{8AAECC96-9C41-4A1B-B8BB-A04EDDB0F028}" type="datetimeFigureOut">
              <a:rPr lang="en-CA" smtClean="0"/>
              <a:t>2025-07-31</a:t>
            </a:fld>
            <a:endParaRPr lang="en-CA"/>
          </a:p>
        </p:txBody>
      </p:sp>
      <p:sp>
        <p:nvSpPr>
          <p:cNvPr id="5" name="Footer Placeholder 4">
            <a:extLst>
              <a:ext uri="{FF2B5EF4-FFF2-40B4-BE49-F238E27FC236}">
                <a16:creationId xmlns:a16="http://schemas.microsoft.com/office/drawing/2014/main" id="{A9D82B81-9EF3-DEB3-E57E-E6E1FE0917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4A69195-26FA-C0D2-5535-E633439FC6FF}"/>
              </a:ext>
            </a:extLst>
          </p:cNvPr>
          <p:cNvSpPr>
            <a:spLocks noGrp="1"/>
          </p:cNvSpPr>
          <p:nvPr>
            <p:ph type="sldNum" sz="quarter" idx="12"/>
          </p:nvPr>
        </p:nvSpPr>
        <p:spPr/>
        <p:txBody>
          <a:bodyPr/>
          <a:lstStyle/>
          <a:p>
            <a:fld id="{21ACD3A2-63C0-4E1F-8E91-BEE5934CB5D2}" type="slidenum">
              <a:rPr lang="en-CA" smtClean="0"/>
              <a:t>‹#›</a:t>
            </a:fld>
            <a:endParaRPr lang="en-CA"/>
          </a:p>
        </p:txBody>
      </p:sp>
    </p:spTree>
    <p:extLst>
      <p:ext uri="{BB962C8B-B14F-4D97-AF65-F5344CB8AC3E}">
        <p14:creationId xmlns:p14="http://schemas.microsoft.com/office/powerpoint/2010/main" val="167896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100C-CB27-59D4-C1D2-A855DD000C0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22C2CCA-762F-7FEE-8C1A-CBDED4F00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0C4EE72-25C7-90BE-1657-04098022C7C4}"/>
              </a:ext>
            </a:extLst>
          </p:cNvPr>
          <p:cNvSpPr>
            <a:spLocks noGrp="1"/>
          </p:cNvSpPr>
          <p:nvPr>
            <p:ph type="dt" sz="half" idx="10"/>
          </p:nvPr>
        </p:nvSpPr>
        <p:spPr/>
        <p:txBody>
          <a:bodyPr/>
          <a:lstStyle/>
          <a:p>
            <a:fld id="{8AAECC96-9C41-4A1B-B8BB-A04EDDB0F028}" type="datetimeFigureOut">
              <a:rPr lang="en-CA" smtClean="0"/>
              <a:t>2025-07-31</a:t>
            </a:fld>
            <a:endParaRPr lang="en-CA"/>
          </a:p>
        </p:txBody>
      </p:sp>
      <p:sp>
        <p:nvSpPr>
          <p:cNvPr id="5" name="Footer Placeholder 4">
            <a:extLst>
              <a:ext uri="{FF2B5EF4-FFF2-40B4-BE49-F238E27FC236}">
                <a16:creationId xmlns:a16="http://schemas.microsoft.com/office/drawing/2014/main" id="{9EA4015E-C297-D41C-3A0A-E6B9CE58F99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B780A5D-127A-A03A-F27D-74CBEF9D6B86}"/>
              </a:ext>
            </a:extLst>
          </p:cNvPr>
          <p:cNvSpPr>
            <a:spLocks noGrp="1"/>
          </p:cNvSpPr>
          <p:nvPr>
            <p:ph type="sldNum" sz="quarter" idx="12"/>
          </p:nvPr>
        </p:nvSpPr>
        <p:spPr/>
        <p:txBody>
          <a:bodyPr/>
          <a:lstStyle/>
          <a:p>
            <a:fld id="{21ACD3A2-63C0-4E1F-8E91-BEE5934CB5D2}" type="slidenum">
              <a:rPr lang="en-CA" smtClean="0"/>
              <a:t>‹#›</a:t>
            </a:fld>
            <a:endParaRPr lang="en-CA"/>
          </a:p>
        </p:txBody>
      </p:sp>
    </p:spTree>
    <p:extLst>
      <p:ext uri="{BB962C8B-B14F-4D97-AF65-F5344CB8AC3E}">
        <p14:creationId xmlns:p14="http://schemas.microsoft.com/office/powerpoint/2010/main" val="285509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442F-54FF-654C-6AF1-2F75D1CAEC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BCD7D39-1544-50AC-2054-86290B8325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8F67FC-789F-8ED6-9EDD-65BBFA4F80D0}"/>
              </a:ext>
            </a:extLst>
          </p:cNvPr>
          <p:cNvSpPr>
            <a:spLocks noGrp="1"/>
          </p:cNvSpPr>
          <p:nvPr>
            <p:ph type="dt" sz="half" idx="10"/>
          </p:nvPr>
        </p:nvSpPr>
        <p:spPr/>
        <p:txBody>
          <a:bodyPr/>
          <a:lstStyle/>
          <a:p>
            <a:fld id="{8AAECC96-9C41-4A1B-B8BB-A04EDDB0F028}" type="datetimeFigureOut">
              <a:rPr lang="en-CA" smtClean="0"/>
              <a:t>2025-07-31</a:t>
            </a:fld>
            <a:endParaRPr lang="en-CA"/>
          </a:p>
        </p:txBody>
      </p:sp>
      <p:sp>
        <p:nvSpPr>
          <p:cNvPr id="5" name="Footer Placeholder 4">
            <a:extLst>
              <a:ext uri="{FF2B5EF4-FFF2-40B4-BE49-F238E27FC236}">
                <a16:creationId xmlns:a16="http://schemas.microsoft.com/office/drawing/2014/main" id="{D9387F86-1049-D305-A478-6B554F3C8AE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8BFC396-8FE6-363F-7E8E-F63A9FA6173F}"/>
              </a:ext>
            </a:extLst>
          </p:cNvPr>
          <p:cNvSpPr>
            <a:spLocks noGrp="1"/>
          </p:cNvSpPr>
          <p:nvPr>
            <p:ph type="sldNum" sz="quarter" idx="12"/>
          </p:nvPr>
        </p:nvSpPr>
        <p:spPr/>
        <p:txBody>
          <a:bodyPr/>
          <a:lstStyle/>
          <a:p>
            <a:fld id="{21ACD3A2-63C0-4E1F-8E91-BEE5934CB5D2}" type="slidenum">
              <a:rPr lang="en-CA" smtClean="0"/>
              <a:t>‹#›</a:t>
            </a:fld>
            <a:endParaRPr lang="en-CA"/>
          </a:p>
        </p:txBody>
      </p:sp>
    </p:spTree>
    <p:extLst>
      <p:ext uri="{BB962C8B-B14F-4D97-AF65-F5344CB8AC3E}">
        <p14:creationId xmlns:p14="http://schemas.microsoft.com/office/powerpoint/2010/main" val="175974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E27F-7FEB-058A-D83B-9492FA9B5CD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671884B-8822-CF79-12FB-F368732A9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00D6B5B-DA3D-CF0A-88A4-B0520ACFE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E21B8B2-9E5E-9D2B-1443-C3E00986DB96}"/>
              </a:ext>
            </a:extLst>
          </p:cNvPr>
          <p:cNvSpPr>
            <a:spLocks noGrp="1"/>
          </p:cNvSpPr>
          <p:nvPr>
            <p:ph type="dt" sz="half" idx="10"/>
          </p:nvPr>
        </p:nvSpPr>
        <p:spPr/>
        <p:txBody>
          <a:bodyPr/>
          <a:lstStyle/>
          <a:p>
            <a:fld id="{8AAECC96-9C41-4A1B-B8BB-A04EDDB0F028}" type="datetimeFigureOut">
              <a:rPr lang="en-CA" smtClean="0"/>
              <a:t>2025-07-31</a:t>
            </a:fld>
            <a:endParaRPr lang="en-CA"/>
          </a:p>
        </p:txBody>
      </p:sp>
      <p:sp>
        <p:nvSpPr>
          <p:cNvPr id="6" name="Footer Placeholder 5">
            <a:extLst>
              <a:ext uri="{FF2B5EF4-FFF2-40B4-BE49-F238E27FC236}">
                <a16:creationId xmlns:a16="http://schemas.microsoft.com/office/drawing/2014/main" id="{5F328839-DD01-1003-FBBA-5A8AC9B4C14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A2B09C8-D106-8767-D1D2-3DAFBBC7D0C3}"/>
              </a:ext>
            </a:extLst>
          </p:cNvPr>
          <p:cNvSpPr>
            <a:spLocks noGrp="1"/>
          </p:cNvSpPr>
          <p:nvPr>
            <p:ph type="sldNum" sz="quarter" idx="12"/>
          </p:nvPr>
        </p:nvSpPr>
        <p:spPr/>
        <p:txBody>
          <a:bodyPr/>
          <a:lstStyle/>
          <a:p>
            <a:fld id="{21ACD3A2-63C0-4E1F-8E91-BEE5934CB5D2}" type="slidenum">
              <a:rPr lang="en-CA" smtClean="0"/>
              <a:t>‹#›</a:t>
            </a:fld>
            <a:endParaRPr lang="en-CA"/>
          </a:p>
        </p:txBody>
      </p:sp>
    </p:spTree>
    <p:extLst>
      <p:ext uri="{BB962C8B-B14F-4D97-AF65-F5344CB8AC3E}">
        <p14:creationId xmlns:p14="http://schemas.microsoft.com/office/powerpoint/2010/main" val="135830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C16-6DF5-9C78-4AF6-E411741960A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0286F6A-7FB8-BD89-7B01-09ADCAC87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3B9B72-E1FD-1039-9F31-963A8AB8B1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E940C60-FE9D-DA27-1335-D7D491FF27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3367FD-7B74-8267-4D4C-009D698D77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71DEE14-BCA3-38E1-B551-BE00E87D0494}"/>
              </a:ext>
            </a:extLst>
          </p:cNvPr>
          <p:cNvSpPr>
            <a:spLocks noGrp="1"/>
          </p:cNvSpPr>
          <p:nvPr>
            <p:ph type="dt" sz="half" idx="10"/>
          </p:nvPr>
        </p:nvSpPr>
        <p:spPr/>
        <p:txBody>
          <a:bodyPr/>
          <a:lstStyle/>
          <a:p>
            <a:fld id="{8AAECC96-9C41-4A1B-B8BB-A04EDDB0F028}" type="datetimeFigureOut">
              <a:rPr lang="en-CA" smtClean="0"/>
              <a:t>2025-07-31</a:t>
            </a:fld>
            <a:endParaRPr lang="en-CA"/>
          </a:p>
        </p:txBody>
      </p:sp>
      <p:sp>
        <p:nvSpPr>
          <p:cNvPr id="8" name="Footer Placeholder 7">
            <a:extLst>
              <a:ext uri="{FF2B5EF4-FFF2-40B4-BE49-F238E27FC236}">
                <a16:creationId xmlns:a16="http://schemas.microsoft.com/office/drawing/2014/main" id="{204F7BA6-958B-4DC7-D14B-CB00CC9ED84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DC1DB0D-941E-6620-4E1F-CD8AA8095E5A}"/>
              </a:ext>
            </a:extLst>
          </p:cNvPr>
          <p:cNvSpPr>
            <a:spLocks noGrp="1"/>
          </p:cNvSpPr>
          <p:nvPr>
            <p:ph type="sldNum" sz="quarter" idx="12"/>
          </p:nvPr>
        </p:nvSpPr>
        <p:spPr/>
        <p:txBody>
          <a:bodyPr/>
          <a:lstStyle/>
          <a:p>
            <a:fld id="{21ACD3A2-63C0-4E1F-8E91-BEE5934CB5D2}" type="slidenum">
              <a:rPr lang="en-CA" smtClean="0"/>
              <a:t>‹#›</a:t>
            </a:fld>
            <a:endParaRPr lang="en-CA"/>
          </a:p>
        </p:txBody>
      </p:sp>
    </p:spTree>
    <p:extLst>
      <p:ext uri="{BB962C8B-B14F-4D97-AF65-F5344CB8AC3E}">
        <p14:creationId xmlns:p14="http://schemas.microsoft.com/office/powerpoint/2010/main" val="77963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8C99-2787-3B99-F0F7-73397C11E26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C214315-B1C9-ACFD-D01E-BC45B8A7FFE3}"/>
              </a:ext>
            </a:extLst>
          </p:cNvPr>
          <p:cNvSpPr>
            <a:spLocks noGrp="1"/>
          </p:cNvSpPr>
          <p:nvPr>
            <p:ph type="dt" sz="half" idx="10"/>
          </p:nvPr>
        </p:nvSpPr>
        <p:spPr/>
        <p:txBody>
          <a:bodyPr/>
          <a:lstStyle/>
          <a:p>
            <a:fld id="{8AAECC96-9C41-4A1B-B8BB-A04EDDB0F028}" type="datetimeFigureOut">
              <a:rPr lang="en-CA" smtClean="0"/>
              <a:t>2025-07-31</a:t>
            </a:fld>
            <a:endParaRPr lang="en-CA"/>
          </a:p>
        </p:txBody>
      </p:sp>
      <p:sp>
        <p:nvSpPr>
          <p:cNvPr id="4" name="Footer Placeholder 3">
            <a:extLst>
              <a:ext uri="{FF2B5EF4-FFF2-40B4-BE49-F238E27FC236}">
                <a16:creationId xmlns:a16="http://schemas.microsoft.com/office/drawing/2014/main" id="{D4EC5CE5-839B-3A4A-5CCC-5094DCA0A35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51B0490-52FE-5ED2-BB9A-639F60591E5D}"/>
              </a:ext>
            </a:extLst>
          </p:cNvPr>
          <p:cNvSpPr>
            <a:spLocks noGrp="1"/>
          </p:cNvSpPr>
          <p:nvPr>
            <p:ph type="sldNum" sz="quarter" idx="12"/>
          </p:nvPr>
        </p:nvSpPr>
        <p:spPr/>
        <p:txBody>
          <a:bodyPr/>
          <a:lstStyle/>
          <a:p>
            <a:fld id="{21ACD3A2-63C0-4E1F-8E91-BEE5934CB5D2}" type="slidenum">
              <a:rPr lang="en-CA" smtClean="0"/>
              <a:t>‹#›</a:t>
            </a:fld>
            <a:endParaRPr lang="en-CA"/>
          </a:p>
        </p:txBody>
      </p:sp>
    </p:spTree>
    <p:extLst>
      <p:ext uri="{BB962C8B-B14F-4D97-AF65-F5344CB8AC3E}">
        <p14:creationId xmlns:p14="http://schemas.microsoft.com/office/powerpoint/2010/main" val="331806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DA9AB-6644-3CF7-E444-328650D71554}"/>
              </a:ext>
            </a:extLst>
          </p:cNvPr>
          <p:cNvSpPr>
            <a:spLocks noGrp="1"/>
          </p:cNvSpPr>
          <p:nvPr>
            <p:ph type="dt" sz="half" idx="10"/>
          </p:nvPr>
        </p:nvSpPr>
        <p:spPr/>
        <p:txBody>
          <a:bodyPr/>
          <a:lstStyle/>
          <a:p>
            <a:fld id="{8AAECC96-9C41-4A1B-B8BB-A04EDDB0F028}" type="datetimeFigureOut">
              <a:rPr lang="en-CA" smtClean="0"/>
              <a:t>2025-07-31</a:t>
            </a:fld>
            <a:endParaRPr lang="en-CA"/>
          </a:p>
        </p:txBody>
      </p:sp>
      <p:sp>
        <p:nvSpPr>
          <p:cNvPr id="3" name="Footer Placeholder 2">
            <a:extLst>
              <a:ext uri="{FF2B5EF4-FFF2-40B4-BE49-F238E27FC236}">
                <a16:creationId xmlns:a16="http://schemas.microsoft.com/office/drawing/2014/main" id="{D89BA132-1390-49CF-D243-58DFB7D63C9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02FAC2F-22CF-0550-43FC-5A567CB089A6}"/>
              </a:ext>
            </a:extLst>
          </p:cNvPr>
          <p:cNvSpPr>
            <a:spLocks noGrp="1"/>
          </p:cNvSpPr>
          <p:nvPr>
            <p:ph type="sldNum" sz="quarter" idx="12"/>
          </p:nvPr>
        </p:nvSpPr>
        <p:spPr/>
        <p:txBody>
          <a:bodyPr/>
          <a:lstStyle/>
          <a:p>
            <a:fld id="{21ACD3A2-63C0-4E1F-8E91-BEE5934CB5D2}" type="slidenum">
              <a:rPr lang="en-CA" smtClean="0"/>
              <a:t>‹#›</a:t>
            </a:fld>
            <a:endParaRPr lang="en-CA"/>
          </a:p>
        </p:txBody>
      </p:sp>
    </p:spTree>
    <p:extLst>
      <p:ext uri="{BB962C8B-B14F-4D97-AF65-F5344CB8AC3E}">
        <p14:creationId xmlns:p14="http://schemas.microsoft.com/office/powerpoint/2010/main" val="185505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DF36-9E64-79CF-726A-CE40525826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3EE9B66-7520-C38F-1979-F0A9C650B9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F7B77C5-655D-DE60-E989-AA6668564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D0AB4-4F57-5B69-6D57-33CE7CF84D4C}"/>
              </a:ext>
            </a:extLst>
          </p:cNvPr>
          <p:cNvSpPr>
            <a:spLocks noGrp="1"/>
          </p:cNvSpPr>
          <p:nvPr>
            <p:ph type="dt" sz="half" idx="10"/>
          </p:nvPr>
        </p:nvSpPr>
        <p:spPr/>
        <p:txBody>
          <a:bodyPr/>
          <a:lstStyle/>
          <a:p>
            <a:fld id="{8AAECC96-9C41-4A1B-B8BB-A04EDDB0F028}" type="datetimeFigureOut">
              <a:rPr lang="en-CA" smtClean="0"/>
              <a:t>2025-07-31</a:t>
            </a:fld>
            <a:endParaRPr lang="en-CA"/>
          </a:p>
        </p:txBody>
      </p:sp>
      <p:sp>
        <p:nvSpPr>
          <p:cNvPr id="6" name="Footer Placeholder 5">
            <a:extLst>
              <a:ext uri="{FF2B5EF4-FFF2-40B4-BE49-F238E27FC236}">
                <a16:creationId xmlns:a16="http://schemas.microsoft.com/office/drawing/2014/main" id="{C55298C0-B9F5-C323-CA67-BD85513F4C2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B743BE6-BB88-FAA3-D361-C3858A6AE107}"/>
              </a:ext>
            </a:extLst>
          </p:cNvPr>
          <p:cNvSpPr>
            <a:spLocks noGrp="1"/>
          </p:cNvSpPr>
          <p:nvPr>
            <p:ph type="sldNum" sz="quarter" idx="12"/>
          </p:nvPr>
        </p:nvSpPr>
        <p:spPr/>
        <p:txBody>
          <a:bodyPr/>
          <a:lstStyle/>
          <a:p>
            <a:fld id="{21ACD3A2-63C0-4E1F-8E91-BEE5934CB5D2}" type="slidenum">
              <a:rPr lang="en-CA" smtClean="0"/>
              <a:t>‹#›</a:t>
            </a:fld>
            <a:endParaRPr lang="en-CA"/>
          </a:p>
        </p:txBody>
      </p:sp>
    </p:spTree>
    <p:extLst>
      <p:ext uri="{BB962C8B-B14F-4D97-AF65-F5344CB8AC3E}">
        <p14:creationId xmlns:p14="http://schemas.microsoft.com/office/powerpoint/2010/main" val="173075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AD83-6A1C-1045-184F-C240850DF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86BA877-1E17-2DF5-AECE-786143E61F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3075C17-87F3-4486-F649-68D032EC1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8CD456-1F01-ADE5-78E6-23BB9AF5B897}"/>
              </a:ext>
            </a:extLst>
          </p:cNvPr>
          <p:cNvSpPr>
            <a:spLocks noGrp="1"/>
          </p:cNvSpPr>
          <p:nvPr>
            <p:ph type="dt" sz="half" idx="10"/>
          </p:nvPr>
        </p:nvSpPr>
        <p:spPr/>
        <p:txBody>
          <a:bodyPr/>
          <a:lstStyle/>
          <a:p>
            <a:fld id="{8AAECC96-9C41-4A1B-B8BB-A04EDDB0F028}" type="datetimeFigureOut">
              <a:rPr lang="en-CA" smtClean="0"/>
              <a:t>2025-07-31</a:t>
            </a:fld>
            <a:endParaRPr lang="en-CA"/>
          </a:p>
        </p:txBody>
      </p:sp>
      <p:sp>
        <p:nvSpPr>
          <p:cNvPr id="6" name="Footer Placeholder 5">
            <a:extLst>
              <a:ext uri="{FF2B5EF4-FFF2-40B4-BE49-F238E27FC236}">
                <a16:creationId xmlns:a16="http://schemas.microsoft.com/office/drawing/2014/main" id="{8EA4A23F-D1C0-0BAF-AAD5-4DC3121906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60DC2EE-4E70-E013-223A-930A3E4945B7}"/>
              </a:ext>
            </a:extLst>
          </p:cNvPr>
          <p:cNvSpPr>
            <a:spLocks noGrp="1"/>
          </p:cNvSpPr>
          <p:nvPr>
            <p:ph type="sldNum" sz="quarter" idx="12"/>
          </p:nvPr>
        </p:nvSpPr>
        <p:spPr/>
        <p:txBody>
          <a:bodyPr/>
          <a:lstStyle/>
          <a:p>
            <a:fld id="{21ACD3A2-63C0-4E1F-8E91-BEE5934CB5D2}" type="slidenum">
              <a:rPr lang="en-CA" smtClean="0"/>
              <a:t>‹#›</a:t>
            </a:fld>
            <a:endParaRPr lang="en-CA"/>
          </a:p>
        </p:txBody>
      </p:sp>
    </p:spTree>
    <p:extLst>
      <p:ext uri="{BB962C8B-B14F-4D97-AF65-F5344CB8AC3E}">
        <p14:creationId xmlns:p14="http://schemas.microsoft.com/office/powerpoint/2010/main" val="1858730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B74A2-FA66-A494-BDAB-1DF13927FA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FFD726B-ECF9-68EB-6E9A-1F90A373B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75A588-929F-D305-6710-D49356B062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ECC96-9C41-4A1B-B8BB-A04EDDB0F028}" type="datetimeFigureOut">
              <a:rPr lang="en-CA" smtClean="0"/>
              <a:t>2025-07-31</a:t>
            </a:fld>
            <a:endParaRPr lang="en-CA"/>
          </a:p>
        </p:txBody>
      </p:sp>
      <p:sp>
        <p:nvSpPr>
          <p:cNvPr id="5" name="Footer Placeholder 4">
            <a:extLst>
              <a:ext uri="{FF2B5EF4-FFF2-40B4-BE49-F238E27FC236}">
                <a16:creationId xmlns:a16="http://schemas.microsoft.com/office/drawing/2014/main" id="{F2C9AE32-A387-2A59-4A7A-E472265CA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D958F8A-0BA4-214B-3730-681CF9D950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CD3A2-63C0-4E1F-8E91-BEE5934CB5D2}" type="slidenum">
              <a:rPr lang="en-CA" smtClean="0"/>
              <a:t>‹#›</a:t>
            </a:fld>
            <a:endParaRPr lang="en-CA"/>
          </a:p>
        </p:txBody>
      </p:sp>
    </p:spTree>
    <p:extLst>
      <p:ext uri="{BB962C8B-B14F-4D97-AF65-F5344CB8AC3E}">
        <p14:creationId xmlns:p14="http://schemas.microsoft.com/office/powerpoint/2010/main" val="2120848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www.ghgsat.com/e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sc-csa.gc.ca/videos/recherche/1_9vqadho7/1_99rb8nse.web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microsoft.com/office/2018/10/relationships/comments" Target="../comments/modernComment_104_75C94C2F.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microsoft.com/office/2018/10/relationships/comments" Target="../comments/modernComment_105_657FBA3A.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7_37ED7D83.xm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7718-1378-DDDD-8852-F7D9FCAAF3C4}"/>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71CDB57-AC26-9768-39B7-6C3308972C46}"/>
              </a:ext>
            </a:extLst>
          </p:cNvPr>
          <p:cNvSpPr>
            <a:spLocks noGrp="1"/>
          </p:cNvSpPr>
          <p:nvPr>
            <p:ph type="subTitle" idx="1"/>
          </p:nvPr>
        </p:nvSpPr>
        <p:spPr/>
        <p:txBody>
          <a:bodyPr/>
          <a:lstStyle/>
          <a:p>
            <a:endParaRPr lang="en-CA"/>
          </a:p>
        </p:txBody>
      </p:sp>
      <p:pic>
        <p:nvPicPr>
          <p:cNvPr id="4" name="Picture 3" descr="A person with purple hair and yellow shirt&#10;&#10;Description automatically generated">
            <a:extLst>
              <a:ext uri="{FF2B5EF4-FFF2-40B4-BE49-F238E27FC236}">
                <a16:creationId xmlns:a16="http://schemas.microsoft.com/office/drawing/2014/main" id="{8BF8F84B-CF78-A382-16C0-4D5075137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731"/>
            <a:ext cx="12192000" cy="6858000"/>
          </a:xfrm>
          <a:prstGeom prst="rect">
            <a:avLst/>
          </a:prstGeom>
        </p:spPr>
      </p:pic>
      <p:sp>
        <p:nvSpPr>
          <p:cNvPr id="5" name="TextBox 4">
            <a:extLst>
              <a:ext uri="{FF2B5EF4-FFF2-40B4-BE49-F238E27FC236}">
                <a16:creationId xmlns:a16="http://schemas.microsoft.com/office/drawing/2014/main" id="{2ED666EA-D887-C776-5978-FE9363A4B527}"/>
              </a:ext>
            </a:extLst>
          </p:cNvPr>
          <p:cNvSpPr txBox="1"/>
          <p:nvPr/>
        </p:nvSpPr>
        <p:spPr>
          <a:xfrm>
            <a:off x="0" y="228600"/>
            <a:ext cx="12192000" cy="1246495"/>
          </a:xfrm>
          <a:prstGeom prst="rect">
            <a:avLst/>
          </a:prstGeom>
          <a:noFill/>
        </p:spPr>
        <p:txBody>
          <a:bodyPr wrap="square" rtlCol="0">
            <a:spAutoFit/>
          </a:bodyPr>
          <a:lstStyle/>
          <a:p>
            <a:pPr algn="ctr" defTabSz="609630"/>
            <a:r>
              <a:rPr lang="en-CA" sz="7500" b="1" dirty="0">
                <a:solidFill>
                  <a:srgbClr val="FFEB00"/>
                </a:solidFill>
                <a:latin typeface="Britannic Bold" panose="020B0903060703020204" pitchFamily="34" charset="0"/>
                <a:cs typeface="Arial" panose="020B0604020202020204" pitchFamily="34" charset="0"/>
              </a:rPr>
              <a:t>SPACE BRAIN HACK</a:t>
            </a:r>
          </a:p>
        </p:txBody>
      </p:sp>
      <p:pic>
        <p:nvPicPr>
          <p:cNvPr id="6" name="Picture 5" descr="A white maple leaf and stars&#10;&#10;Description automatically generated">
            <a:extLst>
              <a:ext uri="{FF2B5EF4-FFF2-40B4-BE49-F238E27FC236}">
                <a16:creationId xmlns:a16="http://schemas.microsoft.com/office/drawing/2014/main" id="{6BAED01B-B4EA-4EEC-2B10-AF31E19727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74" y="152400"/>
            <a:ext cx="506649" cy="635000"/>
          </a:xfrm>
          <a:prstGeom prst="rect">
            <a:avLst/>
          </a:prstGeom>
        </p:spPr>
      </p:pic>
      <p:pic>
        <p:nvPicPr>
          <p:cNvPr id="7" name="Picture 6">
            <a:extLst>
              <a:ext uri="{FF2B5EF4-FFF2-40B4-BE49-F238E27FC236}">
                <a16:creationId xmlns:a16="http://schemas.microsoft.com/office/drawing/2014/main" id="{35E1EBCC-6839-8CB9-230D-8D161C38D0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007600" y="6424006"/>
            <a:ext cx="2134757" cy="338744"/>
          </a:xfrm>
          <a:prstGeom prst="rect">
            <a:avLst/>
          </a:prstGeom>
        </p:spPr>
      </p:pic>
      <p:pic>
        <p:nvPicPr>
          <p:cNvPr id="11" name="Graphic 10">
            <a:extLst>
              <a:ext uri="{FF2B5EF4-FFF2-40B4-BE49-F238E27FC236}">
                <a16:creationId xmlns:a16="http://schemas.microsoft.com/office/drawing/2014/main" id="{5DB44EC1-958C-29A0-4099-5621488A0D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074" y="6535151"/>
            <a:ext cx="2032494" cy="188497"/>
          </a:xfrm>
          <a:prstGeom prst="rect">
            <a:avLst/>
          </a:prstGeom>
        </p:spPr>
      </p:pic>
    </p:spTree>
    <p:extLst>
      <p:ext uri="{BB962C8B-B14F-4D97-AF65-F5344CB8AC3E}">
        <p14:creationId xmlns:p14="http://schemas.microsoft.com/office/powerpoint/2010/main" val="108496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E086-39E9-B6B0-A8CE-08C7EEF6F151}"/>
              </a:ext>
            </a:extLst>
          </p:cNvPr>
          <p:cNvSpPr>
            <a:spLocks noGrp="1"/>
          </p:cNvSpPr>
          <p:nvPr>
            <p:ph type="title"/>
          </p:nvPr>
        </p:nvSpPr>
        <p:spPr>
          <a:xfrm>
            <a:off x="503992" y="620973"/>
            <a:ext cx="4613919" cy="716507"/>
          </a:xfrm>
        </p:spPr>
        <p:txBody>
          <a:bodyPr>
            <a:noAutofit/>
          </a:bodyPr>
          <a:lstStyle/>
          <a:p>
            <a:r>
              <a:rPr lang="en-CA" sz="4400" b="1" dirty="0">
                <a:solidFill>
                  <a:schemeClr val="bg1"/>
                </a:solidFill>
                <a:latin typeface="Britannic Bold" panose="020B0903060703020204" pitchFamily="34" charset="0"/>
              </a:rPr>
              <a:t>Decommissioning</a:t>
            </a:r>
          </a:p>
        </p:txBody>
      </p:sp>
      <p:sp>
        <p:nvSpPr>
          <p:cNvPr id="4" name="Text Placeholder 3">
            <a:extLst>
              <a:ext uri="{FF2B5EF4-FFF2-40B4-BE49-F238E27FC236}">
                <a16:creationId xmlns:a16="http://schemas.microsoft.com/office/drawing/2014/main" id="{D1E5BA17-D0A4-F5FD-8B3D-0D87CD719376}"/>
              </a:ext>
            </a:extLst>
          </p:cNvPr>
          <p:cNvSpPr>
            <a:spLocks noGrp="1"/>
          </p:cNvSpPr>
          <p:nvPr>
            <p:ph type="body" sz="half" idx="2"/>
          </p:nvPr>
        </p:nvSpPr>
        <p:spPr>
          <a:xfrm>
            <a:off x="503993" y="1511489"/>
            <a:ext cx="4247260" cy="4479878"/>
          </a:xfrm>
        </p:spPr>
        <p:txBody>
          <a:bodyPr vert="horz" lIns="91440" tIns="45720" rIns="91440" bIns="45720" rtlCol="0" anchor="t">
            <a:noAutofit/>
          </a:bodyPr>
          <a:lstStyle/>
          <a:p>
            <a:pPr>
              <a:lnSpc>
                <a:spcPct val="100000"/>
              </a:lnSpc>
            </a:pPr>
            <a:r>
              <a:rPr lang="en-CA" sz="2200" dirty="0">
                <a:solidFill>
                  <a:schemeClr val="bg1"/>
                </a:solidFill>
                <a:latin typeface="Arial" panose="020B0604020202020204" pitchFamily="34" charset="0"/>
                <a:ea typeface="Calibri"/>
                <a:cs typeface="Arial" panose="020B0604020202020204" pitchFamily="34" charset="0"/>
              </a:rPr>
              <a:t>Once a satellite has completed its mission, it may remain in orbit or use its last bit of fuel to pull it closer to Earth, where it will burn up in the atmosphere. </a:t>
            </a:r>
          </a:p>
          <a:p>
            <a:pPr>
              <a:lnSpc>
                <a:spcPct val="100000"/>
              </a:lnSpc>
            </a:pPr>
            <a:r>
              <a:rPr lang="en-CA" sz="2200" dirty="0">
                <a:solidFill>
                  <a:schemeClr val="bg1"/>
                </a:solidFill>
                <a:latin typeface="Arial" panose="020B0604020202020204" pitchFamily="34" charset="0"/>
                <a:ea typeface="Calibri"/>
                <a:cs typeface="Arial" panose="020B0604020202020204" pitchFamily="34" charset="0"/>
              </a:rPr>
              <a:t>Some satellites at higher orbits are shifted further out and remain in space. </a:t>
            </a:r>
          </a:p>
          <a:p>
            <a:pPr>
              <a:lnSpc>
                <a:spcPct val="100000"/>
              </a:lnSpc>
            </a:pPr>
            <a:r>
              <a:rPr lang="en-CA" sz="2200" dirty="0">
                <a:solidFill>
                  <a:schemeClr val="bg1"/>
                </a:solidFill>
                <a:latin typeface="Arial" panose="020B0604020202020204" pitchFamily="34" charset="0"/>
                <a:ea typeface="Calibri"/>
                <a:cs typeface="Arial" panose="020B0604020202020204" pitchFamily="34" charset="0"/>
              </a:rPr>
              <a:t>We don’t currently have a way to recapture the satellite and bring it back to recycle the materials.    </a:t>
            </a:r>
            <a:endParaRPr lang="en-CA" sz="2200" dirty="0">
              <a:solidFill>
                <a:schemeClr val="bg1"/>
              </a:solidFill>
              <a:latin typeface="Arial" panose="020B0604020202020204" pitchFamily="34" charset="0"/>
              <a:cs typeface="Arial" panose="020B0604020202020204" pitchFamily="34" charset="0"/>
            </a:endParaRPr>
          </a:p>
        </p:txBody>
      </p:sp>
      <p:pic>
        <p:nvPicPr>
          <p:cNvPr id="5" name="Picture Placeholder 4" descr="A satellite in space above the earth&#10;&#10;Description automatically generated">
            <a:extLst>
              <a:ext uri="{FF2B5EF4-FFF2-40B4-BE49-F238E27FC236}">
                <a16:creationId xmlns:a16="http://schemas.microsoft.com/office/drawing/2014/main" id="{FEF528E7-6A0B-A117-6452-98F4472A472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5473742" y="992188"/>
            <a:ext cx="6172200" cy="4873625"/>
          </a:xfrm>
          <a:prstGeom prst="rect">
            <a:avLst/>
          </a:prstGeom>
          <a:ln w="15875">
            <a:solidFill>
              <a:schemeClr val="bg1"/>
            </a:solidFill>
          </a:ln>
        </p:spPr>
      </p:pic>
    </p:spTree>
    <p:extLst>
      <p:ext uri="{BB962C8B-B14F-4D97-AF65-F5344CB8AC3E}">
        <p14:creationId xmlns:p14="http://schemas.microsoft.com/office/powerpoint/2010/main" val="123330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0E6D37-502D-0276-B3DD-5350CB5835F3}"/>
              </a:ext>
            </a:extLst>
          </p:cNvPr>
          <p:cNvSpPr txBox="1"/>
          <p:nvPr/>
        </p:nvSpPr>
        <p:spPr>
          <a:xfrm>
            <a:off x="611123" y="314853"/>
            <a:ext cx="4378122" cy="769441"/>
          </a:xfrm>
          <a:prstGeom prst="rect">
            <a:avLst/>
          </a:prstGeom>
          <a:noFill/>
        </p:spPr>
        <p:txBody>
          <a:bodyPr wrap="none" rtlCol="0">
            <a:spAutoFit/>
          </a:bodyPr>
          <a:lstStyle/>
          <a:p>
            <a:r>
              <a:rPr lang="en-CA" sz="4400" dirty="0">
                <a:solidFill>
                  <a:schemeClr val="bg1"/>
                </a:solidFill>
                <a:latin typeface="Britannic Bold" panose="020B0903060703020204" pitchFamily="34" charset="0"/>
              </a:rPr>
              <a:t>Prepare to HACK</a:t>
            </a:r>
          </a:p>
        </p:txBody>
      </p:sp>
      <p:sp>
        <p:nvSpPr>
          <p:cNvPr id="6" name="TextBox 5">
            <a:extLst>
              <a:ext uri="{FF2B5EF4-FFF2-40B4-BE49-F238E27FC236}">
                <a16:creationId xmlns:a16="http://schemas.microsoft.com/office/drawing/2014/main" id="{0CB64EBF-3D5D-9BDF-F776-672CED03127C}"/>
              </a:ext>
            </a:extLst>
          </p:cNvPr>
          <p:cNvSpPr txBox="1"/>
          <p:nvPr/>
        </p:nvSpPr>
        <p:spPr>
          <a:xfrm>
            <a:off x="611123" y="1139068"/>
            <a:ext cx="5945738" cy="5355312"/>
          </a:xfrm>
          <a:prstGeom prst="rect">
            <a:avLst/>
          </a:prstGeom>
          <a:noFill/>
        </p:spPr>
        <p:txBody>
          <a:bodyPr wrap="square" rtlCol="0">
            <a:spAutoFit/>
          </a:bodyPr>
          <a:lstStyle/>
          <a:p>
            <a:pPr marL="342900" indent="-342900">
              <a:buFont typeface="+mj-lt"/>
              <a:buAutoNum type="arabicPeriod"/>
            </a:pPr>
            <a:r>
              <a:rPr lang="en-CA" dirty="0">
                <a:solidFill>
                  <a:schemeClr val="bg1"/>
                </a:solidFill>
                <a:latin typeface="Arial" panose="020B0604020202020204" pitchFamily="34" charset="0"/>
                <a:cs typeface="Arial" panose="020B0604020202020204" pitchFamily="34" charset="0"/>
              </a:rPr>
              <a:t>Choose a mission phase of focus – what do you want to know more about? For example: </a:t>
            </a:r>
          </a:p>
          <a:p>
            <a:pPr marL="800100" lvl="1" indent="-342900">
              <a:buFont typeface="Arial" panose="020B0604020202020204" pitchFamily="34" charset="0"/>
              <a:buChar char="•"/>
            </a:pPr>
            <a:r>
              <a:rPr lang="en-CA" dirty="0">
                <a:solidFill>
                  <a:schemeClr val="bg1"/>
                </a:solidFill>
                <a:latin typeface="Arial" panose="020B0604020202020204" pitchFamily="34" charset="0"/>
                <a:cs typeface="Arial" panose="020B0604020202020204" pitchFamily="34" charset="0"/>
              </a:rPr>
              <a:t>Different ways of getting a satellite to orbit</a:t>
            </a:r>
          </a:p>
          <a:p>
            <a:pPr marL="800100" lvl="1" indent="-342900">
              <a:buFont typeface="Arial" panose="020B0604020202020204" pitchFamily="34" charset="0"/>
              <a:buChar char="•"/>
            </a:pPr>
            <a:r>
              <a:rPr lang="en-CA" dirty="0">
                <a:solidFill>
                  <a:schemeClr val="bg1"/>
                </a:solidFill>
                <a:latin typeface="Arial" panose="020B0604020202020204" pitchFamily="34" charset="0"/>
                <a:cs typeface="Arial" panose="020B0604020202020204" pitchFamily="34" charset="0"/>
              </a:rPr>
              <a:t>Optimizing materials for new satellites</a:t>
            </a:r>
          </a:p>
          <a:p>
            <a:pPr marL="800100" lvl="1" indent="-342900">
              <a:buFont typeface="+mj-lt"/>
              <a:buAutoNum type="arabicPeriod"/>
            </a:pPr>
            <a:endParaRPr lang="en-CA"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CA" dirty="0">
                <a:solidFill>
                  <a:schemeClr val="bg1"/>
                </a:solidFill>
                <a:latin typeface="Arial" panose="020B0604020202020204" pitchFamily="34" charset="0"/>
                <a:cs typeface="Arial" panose="020B0604020202020204" pitchFamily="34" charset="0"/>
              </a:rPr>
              <a:t>Pick a “problem” and investigate: (water, energy, GHG emissions, etc.)</a:t>
            </a:r>
          </a:p>
          <a:p>
            <a:pPr marL="800100" lvl="1" indent="-342900">
              <a:buFont typeface="Arial" panose="020B0604020202020204" pitchFamily="34" charset="0"/>
              <a:buChar char="•"/>
            </a:pPr>
            <a:r>
              <a:rPr lang="en-CA" dirty="0">
                <a:solidFill>
                  <a:schemeClr val="bg1"/>
                </a:solidFill>
                <a:latin typeface="Arial" panose="020B0604020202020204" pitchFamily="34" charset="0"/>
                <a:cs typeface="Arial" panose="020B0604020202020204" pitchFamily="34" charset="0"/>
              </a:rPr>
              <a:t>How might you find a way to achieve the same outcome with a new approach?</a:t>
            </a:r>
          </a:p>
          <a:p>
            <a:pPr marL="342900" indent="-342900">
              <a:buFont typeface="+mj-lt"/>
              <a:buAutoNum type="arabicPeriod"/>
            </a:pPr>
            <a:endParaRPr lang="en-CA"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CA" dirty="0">
                <a:solidFill>
                  <a:schemeClr val="bg1"/>
                </a:solidFill>
                <a:latin typeface="Arial" panose="020B0604020202020204" pitchFamily="34" charset="0"/>
                <a:cs typeface="Arial" panose="020B0604020202020204" pitchFamily="34" charset="0"/>
              </a:rPr>
              <a:t>Design a solution.</a:t>
            </a:r>
          </a:p>
          <a:p>
            <a:pPr marL="342900" indent="-342900">
              <a:buFont typeface="+mj-lt"/>
              <a:buAutoNum type="arabicPeriod"/>
            </a:pPr>
            <a:endParaRPr lang="en-CA"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CA" dirty="0">
                <a:solidFill>
                  <a:schemeClr val="bg1"/>
                </a:solidFill>
                <a:latin typeface="Arial" panose="020B0604020202020204" pitchFamily="34" charset="0"/>
                <a:cs typeface="Arial" panose="020B0604020202020204" pitchFamily="34" charset="0"/>
              </a:rPr>
              <a:t>Test your concept with space in mind and refine. Share it with others for feedback.</a:t>
            </a:r>
          </a:p>
          <a:p>
            <a:pPr marL="342900" indent="-342900">
              <a:buFont typeface="+mj-lt"/>
              <a:buAutoNum type="arabicPeriod"/>
            </a:pPr>
            <a:endParaRPr lang="en-CA"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CA" dirty="0">
                <a:solidFill>
                  <a:schemeClr val="bg1"/>
                </a:solidFill>
                <a:latin typeface="Arial" panose="020B0604020202020204" pitchFamily="34" charset="0"/>
                <a:cs typeface="Arial" panose="020B0604020202020204" pitchFamily="34" charset="0"/>
              </a:rPr>
              <a:t>Think about how your solution could also solve issues on Earth; what adaptations are needed?</a:t>
            </a:r>
          </a:p>
          <a:p>
            <a:endParaRPr lang="en-CA" dirty="0">
              <a:solidFill>
                <a:schemeClr val="bg1"/>
              </a:solidFill>
              <a:latin typeface="Arial" panose="020B0604020202020204" pitchFamily="34" charset="0"/>
              <a:cs typeface="Arial" panose="020B0604020202020204" pitchFamily="34" charset="0"/>
            </a:endParaRPr>
          </a:p>
          <a:p>
            <a:r>
              <a:rPr lang="en-CA" dirty="0">
                <a:solidFill>
                  <a:schemeClr val="bg1"/>
                </a:solidFill>
                <a:latin typeface="Arial" panose="020B0604020202020204" pitchFamily="34" charset="0"/>
                <a:cs typeface="Arial" panose="020B0604020202020204" pitchFamily="34" charset="0"/>
              </a:rPr>
              <a:t>Complete the form and submit. Good luck!</a:t>
            </a:r>
          </a:p>
        </p:txBody>
      </p:sp>
      <p:pic>
        <p:nvPicPr>
          <p:cNvPr id="3" name="Picture 2" descr="A group of computers floating in space&#10;&#10;Description automatically generated">
            <a:extLst>
              <a:ext uri="{FF2B5EF4-FFF2-40B4-BE49-F238E27FC236}">
                <a16:creationId xmlns:a16="http://schemas.microsoft.com/office/drawing/2014/main" id="{B5F2EE71-DCF4-EEAD-881B-F118EFC89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765" y="1269424"/>
            <a:ext cx="4325112" cy="2883408"/>
          </a:xfrm>
          <a:prstGeom prst="rect">
            <a:avLst/>
          </a:prstGeom>
          <a:ln w="15875">
            <a:solidFill>
              <a:schemeClr val="bg1"/>
            </a:solidFill>
          </a:ln>
        </p:spPr>
      </p:pic>
      <p:sp>
        <p:nvSpPr>
          <p:cNvPr id="4" name="TextBox 3">
            <a:extLst>
              <a:ext uri="{FF2B5EF4-FFF2-40B4-BE49-F238E27FC236}">
                <a16:creationId xmlns:a16="http://schemas.microsoft.com/office/drawing/2014/main" id="{41DE7379-9037-FDCD-4C37-7C75A93704B0}"/>
              </a:ext>
            </a:extLst>
          </p:cNvPr>
          <p:cNvSpPr txBox="1"/>
          <p:nvPr/>
        </p:nvSpPr>
        <p:spPr>
          <a:xfrm>
            <a:off x="7173879" y="4289310"/>
            <a:ext cx="4229099" cy="646331"/>
          </a:xfrm>
          <a:prstGeom prst="rect">
            <a:avLst/>
          </a:prstGeom>
          <a:noFill/>
        </p:spPr>
        <p:txBody>
          <a:bodyPr wrap="square" rtlCol="0">
            <a:spAutoFit/>
          </a:bodyPr>
          <a:lstStyle/>
          <a:p>
            <a:r>
              <a:rPr lang="en-US" sz="1200" b="0" i="0" dirty="0">
                <a:solidFill>
                  <a:schemeClr val="bg1"/>
                </a:solidFill>
                <a:effectLst/>
                <a:latin typeface="Arial" panose="020B0604020202020204" pitchFamily="34" charset="0"/>
                <a:cs typeface="Arial" panose="020B0604020202020204" pitchFamily="34" charset="0"/>
              </a:rPr>
              <a:t>2022-10-07 </a:t>
            </a:r>
            <a:r>
              <a:rPr lang="en-US" sz="1200" dirty="0">
                <a:solidFill>
                  <a:schemeClr val="bg1"/>
                </a:solidFill>
                <a:latin typeface="Arial" panose="020B0604020202020204" pitchFamily="34" charset="0"/>
                <a:cs typeface="Arial" panose="020B0604020202020204" pitchFamily="34" charset="0"/>
              </a:rPr>
              <a:t>–</a:t>
            </a:r>
            <a:r>
              <a:rPr lang="en-US" sz="1200" b="0" i="0" dirty="0">
                <a:solidFill>
                  <a:schemeClr val="bg1"/>
                </a:solidFill>
                <a:effectLst/>
                <a:latin typeface="Arial" panose="020B0604020202020204" pitchFamily="34" charset="0"/>
                <a:cs typeface="Arial" panose="020B0604020202020204" pitchFamily="34" charset="0"/>
              </a:rPr>
              <a:t> Artistic rendering of the three satellites (Luca, Penny and </a:t>
            </a:r>
            <a:r>
              <a:rPr lang="en-US" sz="1200" b="0" i="0" dirty="0" err="1">
                <a:solidFill>
                  <a:schemeClr val="bg1"/>
                </a:solidFill>
                <a:effectLst/>
                <a:latin typeface="Arial" panose="020B0604020202020204" pitchFamily="34" charset="0"/>
                <a:cs typeface="Arial" panose="020B0604020202020204" pitchFamily="34" charset="0"/>
              </a:rPr>
              <a:t>Diako</a:t>
            </a:r>
            <a:r>
              <a:rPr lang="en-US" sz="1200" b="0" i="0" dirty="0">
                <a:solidFill>
                  <a:schemeClr val="bg1"/>
                </a:solidFill>
                <a:effectLst/>
                <a:latin typeface="Arial" panose="020B0604020202020204" pitchFamily="34" charset="0"/>
                <a:cs typeface="Arial" panose="020B0604020202020204" pitchFamily="34" charset="0"/>
              </a:rPr>
              <a:t>) from the </a:t>
            </a:r>
            <a:r>
              <a:rPr lang="en-US" sz="1200" b="0" i="0" dirty="0" err="1">
                <a:solidFill>
                  <a:schemeClr val="bg1"/>
                </a:solidFill>
                <a:effectLst/>
                <a:latin typeface="Arial" panose="020B0604020202020204" pitchFamily="34" charset="0"/>
                <a:cs typeface="Arial" panose="020B0604020202020204" pitchFamily="34" charset="0"/>
              </a:rPr>
              <a:t>GHGSat</a:t>
            </a:r>
            <a:r>
              <a:rPr lang="en-US" sz="1200" b="0" i="0" dirty="0">
                <a:solidFill>
                  <a:schemeClr val="bg1"/>
                </a:solidFill>
                <a:effectLst/>
                <a:latin typeface="Arial" panose="020B0604020202020204" pitchFamily="34" charset="0"/>
                <a:cs typeface="Arial" panose="020B0604020202020204" pitchFamily="34" charset="0"/>
              </a:rPr>
              <a:t> fleet orbiting Earth. (Credit: </a:t>
            </a:r>
            <a:r>
              <a:rPr lang="en-US" sz="1200" b="0" i="0" u="sng" dirty="0" err="1">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GHGSat</a:t>
            </a:r>
            <a:r>
              <a:rPr lang="en-US" sz="1200" b="0" i="0" dirty="0">
                <a:solidFill>
                  <a:schemeClr val="bg1"/>
                </a:solidFill>
                <a:effectLst/>
                <a:latin typeface="Arial" panose="020B0604020202020204" pitchFamily="34" charset="0"/>
                <a:cs typeface="Arial" panose="020B0604020202020204" pitchFamily="34" charset="0"/>
              </a:rPr>
              <a:t>)</a:t>
            </a:r>
            <a:endParaRPr lang="en-CA"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78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61D46-A500-6F5E-4795-A83E1EB3C1FB}"/>
              </a:ext>
            </a:extLst>
          </p:cNvPr>
          <p:cNvSpPr>
            <a:spLocks noGrp="1"/>
          </p:cNvSpPr>
          <p:nvPr>
            <p:ph type="title"/>
          </p:nvPr>
        </p:nvSpPr>
        <p:spPr>
          <a:xfrm>
            <a:off x="838200" y="365125"/>
            <a:ext cx="8787064" cy="1325563"/>
          </a:xfrm>
        </p:spPr>
        <p:txBody>
          <a:bodyPr/>
          <a:lstStyle/>
          <a:p>
            <a:r>
              <a:rPr lang="en-CA" dirty="0">
                <a:solidFill>
                  <a:schemeClr val="bg1"/>
                </a:solidFill>
                <a:latin typeface="Britannic Bold" panose="020B0903060703020204" pitchFamily="34" charset="0"/>
              </a:rPr>
              <a:t>Earth Observation advantage for climate change</a:t>
            </a:r>
          </a:p>
        </p:txBody>
      </p:sp>
      <p:pic>
        <p:nvPicPr>
          <p:cNvPr id="5" name="Content Placeholder 4" descr="A collage of a map of the earth&#10;&#10;Description automatically generated">
            <a:hlinkClick r:id="rId3"/>
            <a:extLst>
              <a:ext uri="{FF2B5EF4-FFF2-40B4-BE49-F238E27FC236}">
                <a16:creationId xmlns:a16="http://schemas.microsoft.com/office/drawing/2014/main" id="{B95F46BC-6F26-E50D-A6F8-6FF0600C9F5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2528414"/>
            <a:ext cx="10515600" cy="2945760"/>
          </a:xfrm>
        </p:spPr>
      </p:pic>
    </p:spTree>
    <p:extLst>
      <p:ext uri="{BB962C8B-B14F-4D97-AF65-F5344CB8AC3E}">
        <p14:creationId xmlns:p14="http://schemas.microsoft.com/office/powerpoint/2010/main" val="209196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oster of earth with text and a rocket on top&#10;&#10;Description automatically generated">
            <a:extLst>
              <a:ext uri="{FF2B5EF4-FFF2-40B4-BE49-F238E27FC236}">
                <a16:creationId xmlns:a16="http://schemas.microsoft.com/office/drawing/2014/main" id="{CDA9D5AC-AF4E-39AA-F860-F94FC508665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effectLst>
            <a:softEdge rad="0"/>
          </a:effectLst>
        </p:spPr>
      </p:pic>
    </p:spTree>
    <p:extLst>
      <p:ext uri="{BB962C8B-B14F-4D97-AF65-F5344CB8AC3E}">
        <p14:creationId xmlns:p14="http://schemas.microsoft.com/office/powerpoint/2010/main" val="1976126511"/>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268D-E9A9-D244-9355-EAE5F4E7B9DD}"/>
              </a:ext>
            </a:extLst>
          </p:cNvPr>
          <p:cNvSpPr>
            <a:spLocks noGrp="1"/>
          </p:cNvSpPr>
          <p:nvPr>
            <p:ph type="title"/>
          </p:nvPr>
        </p:nvSpPr>
        <p:spPr/>
        <p:txBody>
          <a:bodyPr/>
          <a:lstStyle/>
          <a:p>
            <a:r>
              <a:rPr lang="en-CA"/>
              <a:t>Satellites </a:t>
            </a:r>
          </a:p>
        </p:txBody>
      </p:sp>
      <p:pic>
        <p:nvPicPr>
          <p:cNvPr id="4" name="Picture 3" descr="A poster of a satellite&#10;&#10;Description automatically generated">
            <a:extLst>
              <a:ext uri="{FF2B5EF4-FFF2-40B4-BE49-F238E27FC236}">
                <a16:creationId xmlns:a16="http://schemas.microsoft.com/office/drawing/2014/main" id="{1DA28DFB-2017-8387-E7D1-981BFE842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70286956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D6F32FB-6A61-EA00-9A77-A6344229C328}"/>
              </a:ext>
            </a:extLst>
          </p:cNvPr>
          <p:cNvSpPr/>
          <p:nvPr/>
        </p:nvSpPr>
        <p:spPr>
          <a:xfrm>
            <a:off x="718323" y="3952347"/>
            <a:ext cx="1305463" cy="1792244"/>
          </a:xfrm>
          <a:custGeom>
            <a:avLst/>
            <a:gdLst>
              <a:gd name="connsiteX0" fmla="*/ 0 w 1305463"/>
              <a:gd name="connsiteY0" fmla="*/ 130546 h 1305463"/>
              <a:gd name="connsiteX1" fmla="*/ 130546 w 1305463"/>
              <a:gd name="connsiteY1" fmla="*/ 0 h 1305463"/>
              <a:gd name="connsiteX2" fmla="*/ 1174917 w 1305463"/>
              <a:gd name="connsiteY2" fmla="*/ 0 h 1305463"/>
              <a:gd name="connsiteX3" fmla="*/ 1305463 w 1305463"/>
              <a:gd name="connsiteY3" fmla="*/ 130546 h 1305463"/>
              <a:gd name="connsiteX4" fmla="*/ 1305463 w 1305463"/>
              <a:gd name="connsiteY4" fmla="*/ 1174917 h 1305463"/>
              <a:gd name="connsiteX5" fmla="*/ 1174917 w 1305463"/>
              <a:gd name="connsiteY5" fmla="*/ 1305463 h 1305463"/>
              <a:gd name="connsiteX6" fmla="*/ 130546 w 1305463"/>
              <a:gd name="connsiteY6" fmla="*/ 1305463 h 1305463"/>
              <a:gd name="connsiteX7" fmla="*/ 0 w 1305463"/>
              <a:gd name="connsiteY7" fmla="*/ 1174917 h 1305463"/>
              <a:gd name="connsiteX8" fmla="*/ 0 w 1305463"/>
              <a:gd name="connsiteY8" fmla="*/ 130546 h 130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463" h="1305463">
                <a:moveTo>
                  <a:pt x="0" y="130546"/>
                </a:moveTo>
                <a:cubicBezTo>
                  <a:pt x="0" y="58447"/>
                  <a:pt x="58447" y="0"/>
                  <a:pt x="130546" y="0"/>
                </a:cubicBezTo>
                <a:lnTo>
                  <a:pt x="1174917" y="0"/>
                </a:lnTo>
                <a:cubicBezTo>
                  <a:pt x="1247016" y="0"/>
                  <a:pt x="1305463" y="58447"/>
                  <a:pt x="1305463" y="130546"/>
                </a:cubicBezTo>
                <a:lnTo>
                  <a:pt x="1305463" y="1174917"/>
                </a:lnTo>
                <a:cubicBezTo>
                  <a:pt x="1305463" y="1247016"/>
                  <a:pt x="1247016" y="1305463"/>
                  <a:pt x="1174917" y="1305463"/>
                </a:cubicBezTo>
                <a:lnTo>
                  <a:pt x="130546" y="1305463"/>
                </a:lnTo>
                <a:cubicBezTo>
                  <a:pt x="58447" y="1305463"/>
                  <a:pt x="0" y="1247016"/>
                  <a:pt x="0" y="1174917"/>
                </a:cubicBezTo>
                <a:lnTo>
                  <a:pt x="0" y="130546"/>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676" tIns="129676" rIns="129676" bIns="129676" numCol="1" spcCol="1270" anchor="t" anchorCtr="0">
            <a:noAutofit/>
          </a:bodyPr>
          <a:lstStyle/>
          <a:p>
            <a:pPr marL="0" lvl="0" indent="0" algn="l" defTabSz="1066800">
              <a:lnSpc>
                <a:spcPct val="90000"/>
              </a:lnSpc>
              <a:spcBef>
                <a:spcPct val="0"/>
              </a:spcBef>
              <a:spcAft>
                <a:spcPct val="35000"/>
              </a:spcAft>
              <a:buNone/>
            </a:pPr>
            <a:r>
              <a:rPr lang="en-CA" sz="2000" b="1" kern="1200" dirty="0">
                <a:latin typeface="Arial" panose="020B0604020202020204" pitchFamily="34" charset="0"/>
                <a:cs typeface="Arial" panose="020B0604020202020204" pitchFamily="34" charset="0"/>
              </a:rPr>
              <a:t>Design</a:t>
            </a: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Purpose</a:t>
            </a: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Size</a:t>
            </a: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Materials</a:t>
            </a: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Costing</a:t>
            </a: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Duration</a:t>
            </a:r>
          </a:p>
          <a:p>
            <a:pPr marL="57150" lvl="1" indent="-57150" algn="l" defTabSz="400050">
              <a:lnSpc>
                <a:spcPct val="90000"/>
              </a:lnSpc>
              <a:spcBef>
                <a:spcPct val="0"/>
              </a:spcBef>
              <a:spcAft>
                <a:spcPct val="15000"/>
              </a:spcAft>
              <a:buChar char="•"/>
            </a:pPr>
            <a:endParaRPr lang="en-CA" sz="900" kern="1200" dirty="0"/>
          </a:p>
        </p:txBody>
      </p:sp>
      <p:sp>
        <p:nvSpPr>
          <p:cNvPr id="10" name="Freeform: Shape 9">
            <a:extLst>
              <a:ext uri="{FF2B5EF4-FFF2-40B4-BE49-F238E27FC236}">
                <a16:creationId xmlns:a16="http://schemas.microsoft.com/office/drawing/2014/main" id="{DD7BFBC5-7EA9-DE6E-D30A-091929450182}"/>
              </a:ext>
            </a:extLst>
          </p:cNvPr>
          <p:cNvSpPr/>
          <p:nvPr/>
        </p:nvSpPr>
        <p:spPr>
          <a:xfrm>
            <a:off x="3015755" y="3948275"/>
            <a:ext cx="1948453" cy="1325563"/>
          </a:xfrm>
          <a:custGeom>
            <a:avLst/>
            <a:gdLst>
              <a:gd name="connsiteX0" fmla="*/ 0 w 1305463"/>
              <a:gd name="connsiteY0" fmla="*/ 130546 h 1305463"/>
              <a:gd name="connsiteX1" fmla="*/ 130546 w 1305463"/>
              <a:gd name="connsiteY1" fmla="*/ 0 h 1305463"/>
              <a:gd name="connsiteX2" fmla="*/ 1174917 w 1305463"/>
              <a:gd name="connsiteY2" fmla="*/ 0 h 1305463"/>
              <a:gd name="connsiteX3" fmla="*/ 1305463 w 1305463"/>
              <a:gd name="connsiteY3" fmla="*/ 130546 h 1305463"/>
              <a:gd name="connsiteX4" fmla="*/ 1305463 w 1305463"/>
              <a:gd name="connsiteY4" fmla="*/ 1174917 h 1305463"/>
              <a:gd name="connsiteX5" fmla="*/ 1174917 w 1305463"/>
              <a:gd name="connsiteY5" fmla="*/ 1305463 h 1305463"/>
              <a:gd name="connsiteX6" fmla="*/ 130546 w 1305463"/>
              <a:gd name="connsiteY6" fmla="*/ 1305463 h 1305463"/>
              <a:gd name="connsiteX7" fmla="*/ 0 w 1305463"/>
              <a:gd name="connsiteY7" fmla="*/ 1174917 h 1305463"/>
              <a:gd name="connsiteX8" fmla="*/ 0 w 1305463"/>
              <a:gd name="connsiteY8" fmla="*/ 130546 h 130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463" h="1305463">
                <a:moveTo>
                  <a:pt x="0" y="130546"/>
                </a:moveTo>
                <a:cubicBezTo>
                  <a:pt x="0" y="58447"/>
                  <a:pt x="58447" y="0"/>
                  <a:pt x="130546" y="0"/>
                </a:cubicBezTo>
                <a:lnTo>
                  <a:pt x="1174917" y="0"/>
                </a:lnTo>
                <a:cubicBezTo>
                  <a:pt x="1247016" y="0"/>
                  <a:pt x="1305463" y="58447"/>
                  <a:pt x="1305463" y="130546"/>
                </a:cubicBezTo>
                <a:lnTo>
                  <a:pt x="1305463" y="1174917"/>
                </a:lnTo>
                <a:cubicBezTo>
                  <a:pt x="1305463" y="1247016"/>
                  <a:pt x="1247016" y="1305463"/>
                  <a:pt x="1174917" y="1305463"/>
                </a:cubicBezTo>
                <a:lnTo>
                  <a:pt x="130546" y="1305463"/>
                </a:lnTo>
                <a:cubicBezTo>
                  <a:pt x="58447" y="1305463"/>
                  <a:pt x="0" y="1247016"/>
                  <a:pt x="0" y="1174917"/>
                </a:cubicBezTo>
                <a:lnTo>
                  <a:pt x="0" y="130546"/>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196" tIns="99196" rIns="99196" bIns="99196" numCol="1" spcCol="1270" anchor="t" anchorCtr="0">
            <a:noAutofit/>
          </a:bodyPr>
          <a:lstStyle/>
          <a:p>
            <a:pPr marL="0" lvl="0" indent="0" algn="l" defTabSz="711200">
              <a:lnSpc>
                <a:spcPct val="90000"/>
              </a:lnSpc>
              <a:spcBef>
                <a:spcPct val="0"/>
              </a:spcBef>
              <a:spcAft>
                <a:spcPct val="35000"/>
              </a:spcAft>
              <a:buNone/>
            </a:pPr>
            <a:r>
              <a:rPr lang="en-CA" sz="2000" b="1" kern="1200" dirty="0">
                <a:latin typeface="Arial" panose="020B0604020202020204" pitchFamily="34" charset="0"/>
                <a:cs typeface="Arial" panose="020B0604020202020204" pitchFamily="34" charset="0"/>
              </a:rPr>
              <a:t>Build</a:t>
            </a: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Sourcing materials</a:t>
            </a: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Prototyping</a:t>
            </a: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Manufacturing</a:t>
            </a:r>
          </a:p>
        </p:txBody>
      </p:sp>
      <p:sp>
        <p:nvSpPr>
          <p:cNvPr id="7" name="Title 1">
            <a:extLst>
              <a:ext uri="{FF2B5EF4-FFF2-40B4-BE49-F238E27FC236}">
                <a16:creationId xmlns:a16="http://schemas.microsoft.com/office/drawing/2014/main" id="{DDC183D5-F812-07CA-08B7-42EFD020EB5B}"/>
              </a:ext>
            </a:extLst>
          </p:cNvPr>
          <p:cNvSpPr>
            <a:spLocks noGrp="1"/>
          </p:cNvSpPr>
          <p:nvPr>
            <p:ph type="title"/>
          </p:nvPr>
        </p:nvSpPr>
        <p:spPr>
          <a:xfrm>
            <a:off x="613063" y="365125"/>
            <a:ext cx="10515600" cy="1325563"/>
          </a:xfrm>
        </p:spPr>
        <p:txBody>
          <a:bodyPr/>
          <a:lstStyle/>
          <a:p>
            <a:r>
              <a:rPr lang="en-CA" dirty="0">
                <a:solidFill>
                  <a:schemeClr val="bg1"/>
                </a:solidFill>
                <a:latin typeface="Britannic Bold" panose="020B0903060703020204" pitchFamily="34" charset="0"/>
              </a:rPr>
              <a:t>Life cycle of a mission</a:t>
            </a:r>
          </a:p>
        </p:txBody>
      </p:sp>
      <p:sp>
        <p:nvSpPr>
          <p:cNvPr id="20" name="Freeform: Shape 19">
            <a:extLst>
              <a:ext uri="{FF2B5EF4-FFF2-40B4-BE49-F238E27FC236}">
                <a16:creationId xmlns:a16="http://schemas.microsoft.com/office/drawing/2014/main" id="{8846B3B9-663B-2DF5-C500-79FA2DA3EF09}"/>
              </a:ext>
            </a:extLst>
          </p:cNvPr>
          <p:cNvSpPr/>
          <p:nvPr/>
        </p:nvSpPr>
        <p:spPr>
          <a:xfrm>
            <a:off x="5314150" y="3948275"/>
            <a:ext cx="1948453" cy="1325563"/>
          </a:xfrm>
          <a:custGeom>
            <a:avLst/>
            <a:gdLst>
              <a:gd name="connsiteX0" fmla="*/ 0 w 1305463"/>
              <a:gd name="connsiteY0" fmla="*/ 130546 h 1305463"/>
              <a:gd name="connsiteX1" fmla="*/ 130546 w 1305463"/>
              <a:gd name="connsiteY1" fmla="*/ 0 h 1305463"/>
              <a:gd name="connsiteX2" fmla="*/ 1174917 w 1305463"/>
              <a:gd name="connsiteY2" fmla="*/ 0 h 1305463"/>
              <a:gd name="connsiteX3" fmla="*/ 1305463 w 1305463"/>
              <a:gd name="connsiteY3" fmla="*/ 130546 h 1305463"/>
              <a:gd name="connsiteX4" fmla="*/ 1305463 w 1305463"/>
              <a:gd name="connsiteY4" fmla="*/ 1174917 h 1305463"/>
              <a:gd name="connsiteX5" fmla="*/ 1174917 w 1305463"/>
              <a:gd name="connsiteY5" fmla="*/ 1305463 h 1305463"/>
              <a:gd name="connsiteX6" fmla="*/ 130546 w 1305463"/>
              <a:gd name="connsiteY6" fmla="*/ 1305463 h 1305463"/>
              <a:gd name="connsiteX7" fmla="*/ 0 w 1305463"/>
              <a:gd name="connsiteY7" fmla="*/ 1174917 h 1305463"/>
              <a:gd name="connsiteX8" fmla="*/ 0 w 1305463"/>
              <a:gd name="connsiteY8" fmla="*/ 130546 h 130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463" h="1305463">
                <a:moveTo>
                  <a:pt x="0" y="130546"/>
                </a:moveTo>
                <a:cubicBezTo>
                  <a:pt x="0" y="58447"/>
                  <a:pt x="58447" y="0"/>
                  <a:pt x="130546" y="0"/>
                </a:cubicBezTo>
                <a:lnTo>
                  <a:pt x="1174917" y="0"/>
                </a:lnTo>
                <a:cubicBezTo>
                  <a:pt x="1247016" y="0"/>
                  <a:pt x="1305463" y="58447"/>
                  <a:pt x="1305463" y="130546"/>
                </a:cubicBezTo>
                <a:lnTo>
                  <a:pt x="1305463" y="1174917"/>
                </a:lnTo>
                <a:cubicBezTo>
                  <a:pt x="1305463" y="1247016"/>
                  <a:pt x="1247016" y="1305463"/>
                  <a:pt x="1174917" y="1305463"/>
                </a:cubicBezTo>
                <a:lnTo>
                  <a:pt x="130546" y="1305463"/>
                </a:lnTo>
                <a:cubicBezTo>
                  <a:pt x="58447" y="1305463"/>
                  <a:pt x="0" y="1247016"/>
                  <a:pt x="0" y="1174917"/>
                </a:cubicBezTo>
                <a:lnTo>
                  <a:pt x="0" y="130546"/>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196" tIns="99196" rIns="99196" bIns="99196" numCol="1" spcCol="1270" anchor="t" anchorCtr="0">
            <a:noAutofit/>
          </a:bodyPr>
          <a:lstStyle/>
          <a:p>
            <a:pPr marL="0" lvl="0" indent="0" algn="l" defTabSz="711200">
              <a:lnSpc>
                <a:spcPct val="90000"/>
              </a:lnSpc>
              <a:spcBef>
                <a:spcPct val="0"/>
              </a:spcBef>
              <a:spcAft>
                <a:spcPct val="35000"/>
              </a:spcAft>
              <a:buNone/>
            </a:pPr>
            <a:r>
              <a:rPr lang="en-CA" sz="2000" b="1" kern="1200" dirty="0">
                <a:latin typeface="Arial" panose="020B0604020202020204" pitchFamily="34" charset="0"/>
                <a:cs typeface="Arial" panose="020B0604020202020204" pitchFamily="34" charset="0"/>
              </a:rPr>
              <a:t>Launch</a:t>
            </a: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Fuel types</a:t>
            </a: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Location</a:t>
            </a:r>
          </a:p>
        </p:txBody>
      </p:sp>
      <p:sp>
        <p:nvSpPr>
          <p:cNvPr id="24" name="Freeform: Shape 23">
            <a:extLst>
              <a:ext uri="{FF2B5EF4-FFF2-40B4-BE49-F238E27FC236}">
                <a16:creationId xmlns:a16="http://schemas.microsoft.com/office/drawing/2014/main" id="{6DD5A65B-5C8D-942C-D972-18643EEEBE94}"/>
              </a:ext>
            </a:extLst>
          </p:cNvPr>
          <p:cNvSpPr/>
          <p:nvPr/>
        </p:nvSpPr>
        <p:spPr>
          <a:xfrm>
            <a:off x="7574629" y="3948275"/>
            <a:ext cx="1948453" cy="1325563"/>
          </a:xfrm>
          <a:custGeom>
            <a:avLst/>
            <a:gdLst>
              <a:gd name="connsiteX0" fmla="*/ 0 w 1305463"/>
              <a:gd name="connsiteY0" fmla="*/ 130546 h 1305463"/>
              <a:gd name="connsiteX1" fmla="*/ 130546 w 1305463"/>
              <a:gd name="connsiteY1" fmla="*/ 0 h 1305463"/>
              <a:gd name="connsiteX2" fmla="*/ 1174917 w 1305463"/>
              <a:gd name="connsiteY2" fmla="*/ 0 h 1305463"/>
              <a:gd name="connsiteX3" fmla="*/ 1305463 w 1305463"/>
              <a:gd name="connsiteY3" fmla="*/ 130546 h 1305463"/>
              <a:gd name="connsiteX4" fmla="*/ 1305463 w 1305463"/>
              <a:gd name="connsiteY4" fmla="*/ 1174917 h 1305463"/>
              <a:gd name="connsiteX5" fmla="*/ 1174917 w 1305463"/>
              <a:gd name="connsiteY5" fmla="*/ 1305463 h 1305463"/>
              <a:gd name="connsiteX6" fmla="*/ 130546 w 1305463"/>
              <a:gd name="connsiteY6" fmla="*/ 1305463 h 1305463"/>
              <a:gd name="connsiteX7" fmla="*/ 0 w 1305463"/>
              <a:gd name="connsiteY7" fmla="*/ 1174917 h 1305463"/>
              <a:gd name="connsiteX8" fmla="*/ 0 w 1305463"/>
              <a:gd name="connsiteY8" fmla="*/ 130546 h 130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463" h="1305463">
                <a:moveTo>
                  <a:pt x="0" y="130546"/>
                </a:moveTo>
                <a:cubicBezTo>
                  <a:pt x="0" y="58447"/>
                  <a:pt x="58447" y="0"/>
                  <a:pt x="130546" y="0"/>
                </a:cubicBezTo>
                <a:lnTo>
                  <a:pt x="1174917" y="0"/>
                </a:lnTo>
                <a:cubicBezTo>
                  <a:pt x="1247016" y="0"/>
                  <a:pt x="1305463" y="58447"/>
                  <a:pt x="1305463" y="130546"/>
                </a:cubicBezTo>
                <a:lnTo>
                  <a:pt x="1305463" y="1174917"/>
                </a:lnTo>
                <a:cubicBezTo>
                  <a:pt x="1305463" y="1247016"/>
                  <a:pt x="1247016" y="1305463"/>
                  <a:pt x="1174917" y="1305463"/>
                </a:cubicBezTo>
                <a:lnTo>
                  <a:pt x="130546" y="1305463"/>
                </a:lnTo>
                <a:cubicBezTo>
                  <a:pt x="58447" y="1305463"/>
                  <a:pt x="0" y="1247016"/>
                  <a:pt x="0" y="1174917"/>
                </a:cubicBezTo>
                <a:lnTo>
                  <a:pt x="0" y="130546"/>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196" tIns="99196" rIns="99196" bIns="99196" numCol="1" spcCol="1270" anchor="t" anchorCtr="0">
            <a:noAutofit/>
          </a:bodyPr>
          <a:lstStyle/>
          <a:p>
            <a:pPr marL="0" lvl="0" indent="0" algn="l" defTabSz="711200">
              <a:lnSpc>
                <a:spcPct val="90000"/>
              </a:lnSpc>
              <a:spcBef>
                <a:spcPct val="0"/>
              </a:spcBef>
              <a:spcAft>
                <a:spcPct val="35000"/>
              </a:spcAft>
              <a:buNone/>
            </a:pPr>
            <a:r>
              <a:rPr lang="en-CA" sz="2000" b="1" kern="1200" dirty="0">
                <a:latin typeface="Arial" panose="020B0604020202020204" pitchFamily="34" charset="0"/>
                <a:cs typeface="Arial" panose="020B0604020202020204" pitchFamily="34" charset="0"/>
              </a:rPr>
              <a:t>Operate</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Ground stations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Data storage</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Life span</a:t>
            </a:r>
          </a:p>
        </p:txBody>
      </p:sp>
      <p:sp>
        <p:nvSpPr>
          <p:cNvPr id="25" name="Freeform: Shape 24">
            <a:extLst>
              <a:ext uri="{FF2B5EF4-FFF2-40B4-BE49-F238E27FC236}">
                <a16:creationId xmlns:a16="http://schemas.microsoft.com/office/drawing/2014/main" id="{5838B08F-FADC-458F-7936-5C4383AC1FAC}"/>
              </a:ext>
            </a:extLst>
          </p:cNvPr>
          <p:cNvSpPr/>
          <p:nvPr/>
        </p:nvSpPr>
        <p:spPr>
          <a:xfrm>
            <a:off x="9873024" y="3948275"/>
            <a:ext cx="2023701" cy="1325563"/>
          </a:xfrm>
          <a:custGeom>
            <a:avLst/>
            <a:gdLst>
              <a:gd name="connsiteX0" fmla="*/ 0 w 1305463"/>
              <a:gd name="connsiteY0" fmla="*/ 130546 h 1305463"/>
              <a:gd name="connsiteX1" fmla="*/ 130546 w 1305463"/>
              <a:gd name="connsiteY1" fmla="*/ 0 h 1305463"/>
              <a:gd name="connsiteX2" fmla="*/ 1174917 w 1305463"/>
              <a:gd name="connsiteY2" fmla="*/ 0 h 1305463"/>
              <a:gd name="connsiteX3" fmla="*/ 1305463 w 1305463"/>
              <a:gd name="connsiteY3" fmla="*/ 130546 h 1305463"/>
              <a:gd name="connsiteX4" fmla="*/ 1305463 w 1305463"/>
              <a:gd name="connsiteY4" fmla="*/ 1174917 h 1305463"/>
              <a:gd name="connsiteX5" fmla="*/ 1174917 w 1305463"/>
              <a:gd name="connsiteY5" fmla="*/ 1305463 h 1305463"/>
              <a:gd name="connsiteX6" fmla="*/ 130546 w 1305463"/>
              <a:gd name="connsiteY6" fmla="*/ 1305463 h 1305463"/>
              <a:gd name="connsiteX7" fmla="*/ 0 w 1305463"/>
              <a:gd name="connsiteY7" fmla="*/ 1174917 h 1305463"/>
              <a:gd name="connsiteX8" fmla="*/ 0 w 1305463"/>
              <a:gd name="connsiteY8" fmla="*/ 130546 h 130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463" h="1305463">
                <a:moveTo>
                  <a:pt x="0" y="130546"/>
                </a:moveTo>
                <a:cubicBezTo>
                  <a:pt x="0" y="58447"/>
                  <a:pt x="58447" y="0"/>
                  <a:pt x="130546" y="0"/>
                </a:cubicBezTo>
                <a:lnTo>
                  <a:pt x="1174917" y="0"/>
                </a:lnTo>
                <a:cubicBezTo>
                  <a:pt x="1247016" y="0"/>
                  <a:pt x="1305463" y="58447"/>
                  <a:pt x="1305463" y="130546"/>
                </a:cubicBezTo>
                <a:lnTo>
                  <a:pt x="1305463" y="1174917"/>
                </a:lnTo>
                <a:cubicBezTo>
                  <a:pt x="1305463" y="1247016"/>
                  <a:pt x="1247016" y="1305463"/>
                  <a:pt x="1174917" y="1305463"/>
                </a:cubicBezTo>
                <a:lnTo>
                  <a:pt x="130546" y="1305463"/>
                </a:lnTo>
                <a:cubicBezTo>
                  <a:pt x="58447" y="1305463"/>
                  <a:pt x="0" y="1247016"/>
                  <a:pt x="0" y="1174917"/>
                </a:cubicBezTo>
                <a:lnTo>
                  <a:pt x="0" y="130546"/>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196" tIns="99196" rIns="99196" bIns="99196" numCol="1" spcCol="1270" anchor="t" anchorCtr="0">
            <a:noAutofit/>
          </a:bodyPr>
          <a:lstStyle/>
          <a:p>
            <a:pPr marL="0" lvl="0" indent="0" algn="l" defTabSz="711200">
              <a:lnSpc>
                <a:spcPct val="90000"/>
              </a:lnSpc>
              <a:spcBef>
                <a:spcPct val="0"/>
              </a:spcBef>
              <a:spcAft>
                <a:spcPct val="35000"/>
              </a:spcAft>
              <a:buNone/>
            </a:pPr>
            <a:r>
              <a:rPr lang="en-CA" sz="2000" b="1" kern="1200" dirty="0">
                <a:latin typeface="Arial" panose="020B0604020202020204" pitchFamily="34" charset="0"/>
                <a:cs typeface="Arial" panose="020B0604020202020204" pitchFamily="34" charset="0"/>
              </a:rPr>
              <a:t>Decommission</a:t>
            </a: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Deorbiting</a:t>
            </a: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Debris</a:t>
            </a:r>
          </a:p>
        </p:txBody>
      </p:sp>
      <p:sp>
        <p:nvSpPr>
          <p:cNvPr id="8" name="Freeform: Shape 7">
            <a:extLst>
              <a:ext uri="{FF2B5EF4-FFF2-40B4-BE49-F238E27FC236}">
                <a16:creationId xmlns:a16="http://schemas.microsoft.com/office/drawing/2014/main" id="{EA35A921-8305-4886-884D-8577C3A834EA}"/>
              </a:ext>
            </a:extLst>
          </p:cNvPr>
          <p:cNvSpPr/>
          <p:nvPr/>
        </p:nvSpPr>
        <p:spPr>
          <a:xfrm rot="55485">
            <a:off x="2692216" y="2537713"/>
            <a:ext cx="178446" cy="313684"/>
          </a:xfrm>
          <a:custGeom>
            <a:avLst/>
            <a:gdLst>
              <a:gd name="connsiteX0" fmla="*/ 0 w 178446"/>
              <a:gd name="connsiteY0" fmla="*/ 62737 h 313684"/>
              <a:gd name="connsiteX1" fmla="*/ 89223 w 178446"/>
              <a:gd name="connsiteY1" fmla="*/ 62737 h 313684"/>
              <a:gd name="connsiteX2" fmla="*/ 89223 w 178446"/>
              <a:gd name="connsiteY2" fmla="*/ 0 h 313684"/>
              <a:gd name="connsiteX3" fmla="*/ 178446 w 178446"/>
              <a:gd name="connsiteY3" fmla="*/ 156842 h 313684"/>
              <a:gd name="connsiteX4" fmla="*/ 89223 w 178446"/>
              <a:gd name="connsiteY4" fmla="*/ 313684 h 313684"/>
              <a:gd name="connsiteX5" fmla="*/ 89223 w 178446"/>
              <a:gd name="connsiteY5" fmla="*/ 250947 h 313684"/>
              <a:gd name="connsiteX6" fmla="*/ 0 w 178446"/>
              <a:gd name="connsiteY6" fmla="*/ 250947 h 313684"/>
              <a:gd name="connsiteX7" fmla="*/ 0 w 178446"/>
              <a:gd name="connsiteY7" fmla="*/ 62737 h 31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46" h="313684">
                <a:moveTo>
                  <a:pt x="0" y="62737"/>
                </a:moveTo>
                <a:lnTo>
                  <a:pt x="89223" y="62737"/>
                </a:lnTo>
                <a:lnTo>
                  <a:pt x="89223" y="0"/>
                </a:lnTo>
                <a:lnTo>
                  <a:pt x="178446" y="156842"/>
                </a:lnTo>
                <a:lnTo>
                  <a:pt x="89223" y="313684"/>
                </a:lnTo>
                <a:lnTo>
                  <a:pt x="89223" y="250947"/>
                </a:lnTo>
                <a:lnTo>
                  <a:pt x="0" y="250947"/>
                </a:lnTo>
                <a:lnTo>
                  <a:pt x="0" y="627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2737" rIns="53534" bIns="62736" numCol="1" spcCol="1270" anchor="ctr" anchorCtr="0">
            <a:noAutofit/>
          </a:bodyPr>
          <a:lstStyle/>
          <a:p>
            <a:pPr marL="0" lvl="0" indent="0" algn="ctr" defTabSz="577850">
              <a:lnSpc>
                <a:spcPct val="90000"/>
              </a:lnSpc>
              <a:spcBef>
                <a:spcPct val="0"/>
              </a:spcBef>
              <a:spcAft>
                <a:spcPct val="35000"/>
              </a:spcAft>
              <a:buNone/>
            </a:pPr>
            <a:endParaRPr lang="en-CA" sz="1300" kern="1200"/>
          </a:p>
        </p:txBody>
      </p:sp>
      <p:sp>
        <p:nvSpPr>
          <p:cNvPr id="11" name="Freeform: Shape 10">
            <a:extLst>
              <a:ext uri="{FF2B5EF4-FFF2-40B4-BE49-F238E27FC236}">
                <a16:creationId xmlns:a16="http://schemas.microsoft.com/office/drawing/2014/main" id="{1909D124-40C2-08E0-5EE9-49A766934A36}"/>
              </a:ext>
            </a:extLst>
          </p:cNvPr>
          <p:cNvSpPr/>
          <p:nvPr/>
        </p:nvSpPr>
        <p:spPr>
          <a:xfrm rot="21579343">
            <a:off x="4989648" y="2537713"/>
            <a:ext cx="177083" cy="313684"/>
          </a:xfrm>
          <a:custGeom>
            <a:avLst/>
            <a:gdLst>
              <a:gd name="connsiteX0" fmla="*/ 0 w 177083"/>
              <a:gd name="connsiteY0" fmla="*/ 62737 h 313684"/>
              <a:gd name="connsiteX1" fmla="*/ 88542 w 177083"/>
              <a:gd name="connsiteY1" fmla="*/ 62737 h 313684"/>
              <a:gd name="connsiteX2" fmla="*/ 88542 w 177083"/>
              <a:gd name="connsiteY2" fmla="*/ 0 h 313684"/>
              <a:gd name="connsiteX3" fmla="*/ 177083 w 177083"/>
              <a:gd name="connsiteY3" fmla="*/ 156842 h 313684"/>
              <a:gd name="connsiteX4" fmla="*/ 88542 w 177083"/>
              <a:gd name="connsiteY4" fmla="*/ 313684 h 313684"/>
              <a:gd name="connsiteX5" fmla="*/ 88542 w 177083"/>
              <a:gd name="connsiteY5" fmla="*/ 250947 h 313684"/>
              <a:gd name="connsiteX6" fmla="*/ 0 w 177083"/>
              <a:gd name="connsiteY6" fmla="*/ 250947 h 313684"/>
              <a:gd name="connsiteX7" fmla="*/ 0 w 177083"/>
              <a:gd name="connsiteY7" fmla="*/ 62737 h 31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83" h="313684">
                <a:moveTo>
                  <a:pt x="0" y="62737"/>
                </a:moveTo>
                <a:lnTo>
                  <a:pt x="88542" y="62737"/>
                </a:lnTo>
                <a:lnTo>
                  <a:pt x="88542" y="0"/>
                </a:lnTo>
                <a:lnTo>
                  <a:pt x="177083" y="156842"/>
                </a:lnTo>
                <a:lnTo>
                  <a:pt x="88542" y="313684"/>
                </a:lnTo>
                <a:lnTo>
                  <a:pt x="88542" y="250947"/>
                </a:lnTo>
                <a:lnTo>
                  <a:pt x="0" y="250947"/>
                </a:lnTo>
                <a:lnTo>
                  <a:pt x="0" y="627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2737" rIns="53125" bIns="62736" numCol="1" spcCol="1270" anchor="ctr" anchorCtr="0">
            <a:noAutofit/>
          </a:bodyPr>
          <a:lstStyle/>
          <a:p>
            <a:pPr marL="0" lvl="0" indent="0" algn="ctr" defTabSz="577850">
              <a:lnSpc>
                <a:spcPct val="90000"/>
              </a:lnSpc>
              <a:spcBef>
                <a:spcPct val="0"/>
              </a:spcBef>
              <a:spcAft>
                <a:spcPct val="35000"/>
              </a:spcAft>
              <a:buNone/>
            </a:pPr>
            <a:endParaRPr lang="en-CA" sz="1300" kern="1200"/>
          </a:p>
        </p:txBody>
      </p:sp>
      <p:sp>
        <p:nvSpPr>
          <p:cNvPr id="14" name="Freeform: Shape 13">
            <a:extLst>
              <a:ext uri="{FF2B5EF4-FFF2-40B4-BE49-F238E27FC236}">
                <a16:creationId xmlns:a16="http://schemas.microsoft.com/office/drawing/2014/main" id="{5BAB41CE-0CB9-DA21-F94F-5EE5EE2190CB}"/>
              </a:ext>
            </a:extLst>
          </p:cNvPr>
          <p:cNvSpPr/>
          <p:nvPr/>
        </p:nvSpPr>
        <p:spPr>
          <a:xfrm rot="1008">
            <a:off x="7285717" y="2537713"/>
            <a:ext cx="177080" cy="313684"/>
          </a:xfrm>
          <a:custGeom>
            <a:avLst/>
            <a:gdLst>
              <a:gd name="connsiteX0" fmla="*/ 0 w 177080"/>
              <a:gd name="connsiteY0" fmla="*/ 62737 h 313684"/>
              <a:gd name="connsiteX1" fmla="*/ 88540 w 177080"/>
              <a:gd name="connsiteY1" fmla="*/ 62737 h 313684"/>
              <a:gd name="connsiteX2" fmla="*/ 88540 w 177080"/>
              <a:gd name="connsiteY2" fmla="*/ 0 h 313684"/>
              <a:gd name="connsiteX3" fmla="*/ 177080 w 177080"/>
              <a:gd name="connsiteY3" fmla="*/ 156842 h 313684"/>
              <a:gd name="connsiteX4" fmla="*/ 88540 w 177080"/>
              <a:gd name="connsiteY4" fmla="*/ 313684 h 313684"/>
              <a:gd name="connsiteX5" fmla="*/ 88540 w 177080"/>
              <a:gd name="connsiteY5" fmla="*/ 250947 h 313684"/>
              <a:gd name="connsiteX6" fmla="*/ 0 w 177080"/>
              <a:gd name="connsiteY6" fmla="*/ 250947 h 313684"/>
              <a:gd name="connsiteX7" fmla="*/ 0 w 177080"/>
              <a:gd name="connsiteY7" fmla="*/ 62737 h 31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80" h="313684">
                <a:moveTo>
                  <a:pt x="0" y="62737"/>
                </a:moveTo>
                <a:lnTo>
                  <a:pt x="88540" y="62737"/>
                </a:lnTo>
                <a:lnTo>
                  <a:pt x="88540" y="0"/>
                </a:lnTo>
                <a:lnTo>
                  <a:pt x="177080" y="156842"/>
                </a:lnTo>
                <a:lnTo>
                  <a:pt x="88540" y="313684"/>
                </a:lnTo>
                <a:lnTo>
                  <a:pt x="88540" y="250947"/>
                </a:lnTo>
                <a:lnTo>
                  <a:pt x="0" y="250947"/>
                </a:lnTo>
                <a:lnTo>
                  <a:pt x="0" y="627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2736" rIns="53124" bIns="62737" numCol="1" spcCol="1270" anchor="ctr" anchorCtr="0">
            <a:noAutofit/>
          </a:bodyPr>
          <a:lstStyle/>
          <a:p>
            <a:pPr marL="0" lvl="0" indent="0" algn="ctr" defTabSz="577850">
              <a:lnSpc>
                <a:spcPct val="90000"/>
              </a:lnSpc>
              <a:spcBef>
                <a:spcPct val="0"/>
              </a:spcBef>
              <a:spcAft>
                <a:spcPct val="35000"/>
              </a:spcAft>
              <a:buNone/>
            </a:pPr>
            <a:endParaRPr lang="en-CA" sz="1300" kern="1200"/>
          </a:p>
        </p:txBody>
      </p:sp>
      <p:sp>
        <p:nvSpPr>
          <p:cNvPr id="17" name="Freeform: Shape 16">
            <a:extLst>
              <a:ext uri="{FF2B5EF4-FFF2-40B4-BE49-F238E27FC236}">
                <a16:creationId xmlns:a16="http://schemas.microsoft.com/office/drawing/2014/main" id="{9B7895E8-4974-3C6F-6046-A6AD14257905}"/>
              </a:ext>
            </a:extLst>
          </p:cNvPr>
          <p:cNvSpPr/>
          <p:nvPr/>
        </p:nvSpPr>
        <p:spPr>
          <a:xfrm rot="21563278">
            <a:off x="9581783" y="2537713"/>
            <a:ext cx="177090" cy="313684"/>
          </a:xfrm>
          <a:custGeom>
            <a:avLst/>
            <a:gdLst>
              <a:gd name="connsiteX0" fmla="*/ 0 w 177090"/>
              <a:gd name="connsiteY0" fmla="*/ 62737 h 313684"/>
              <a:gd name="connsiteX1" fmla="*/ 88545 w 177090"/>
              <a:gd name="connsiteY1" fmla="*/ 62737 h 313684"/>
              <a:gd name="connsiteX2" fmla="*/ 88545 w 177090"/>
              <a:gd name="connsiteY2" fmla="*/ 0 h 313684"/>
              <a:gd name="connsiteX3" fmla="*/ 177090 w 177090"/>
              <a:gd name="connsiteY3" fmla="*/ 156842 h 313684"/>
              <a:gd name="connsiteX4" fmla="*/ 88545 w 177090"/>
              <a:gd name="connsiteY4" fmla="*/ 313684 h 313684"/>
              <a:gd name="connsiteX5" fmla="*/ 88545 w 177090"/>
              <a:gd name="connsiteY5" fmla="*/ 250947 h 313684"/>
              <a:gd name="connsiteX6" fmla="*/ 0 w 177090"/>
              <a:gd name="connsiteY6" fmla="*/ 250947 h 313684"/>
              <a:gd name="connsiteX7" fmla="*/ 0 w 177090"/>
              <a:gd name="connsiteY7" fmla="*/ 62737 h 31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0" h="313684">
                <a:moveTo>
                  <a:pt x="0" y="62737"/>
                </a:moveTo>
                <a:lnTo>
                  <a:pt x="88545" y="62737"/>
                </a:lnTo>
                <a:lnTo>
                  <a:pt x="88545" y="0"/>
                </a:lnTo>
                <a:lnTo>
                  <a:pt x="177090" y="156842"/>
                </a:lnTo>
                <a:lnTo>
                  <a:pt x="88545" y="313684"/>
                </a:lnTo>
                <a:lnTo>
                  <a:pt x="88545" y="250947"/>
                </a:lnTo>
                <a:lnTo>
                  <a:pt x="0" y="250947"/>
                </a:lnTo>
                <a:lnTo>
                  <a:pt x="0" y="627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2737" rIns="53126" bIns="62736" numCol="1" spcCol="1270" anchor="ctr" anchorCtr="0">
            <a:noAutofit/>
          </a:bodyPr>
          <a:lstStyle/>
          <a:p>
            <a:pPr marL="0" lvl="0" indent="0" algn="ctr" defTabSz="577850">
              <a:lnSpc>
                <a:spcPct val="90000"/>
              </a:lnSpc>
              <a:spcBef>
                <a:spcPct val="0"/>
              </a:spcBef>
              <a:spcAft>
                <a:spcPct val="35000"/>
              </a:spcAft>
              <a:buNone/>
            </a:pPr>
            <a:endParaRPr lang="en-CA" sz="1300" kern="1200"/>
          </a:p>
        </p:txBody>
      </p:sp>
      <p:pic>
        <p:nvPicPr>
          <p:cNvPr id="41" name="Picture 40" descr="A satellite flying over the earth&#10;&#10;Description automatically generated">
            <a:extLst>
              <a:ext uri="{FF2B5EF4-FFF2-40B4-BE49-F238E27FC236}">
                <a16:creationId xmlns:a16="http://schemas.microsoft.com/office/drawing/2014/main" id="{F1BF7B18-07E4-1DFE-D3AC-AE69407EC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23" y="1806532"/>
            <a:ext cx="1828800" cy="1776047"/>
          </a:xfrm>
          <a:prstGeom prst="roundRect">
            <a:avLst>
              <a:gd name="adj" fmla="val 7014"/>
            </a:avLst>
          </a:prstGeom>
          <a:ln w="15875">
            <a:solidFill>
              <a:schemeClr val="bg1"/>
            </a:solidFill>
          </a:ln>
        </p:spPr>
      </p:pic>
      <p:pic>
        <p:nvPicPr>
          <p:cNvPr id="44" name="Picture 43" descr="A group of men in white coats and masks working on a machine&#10;&#10;Description automatically generated">
            <a:extLst>
              <a:ext uri="{FF2B5EF4-FFF2-40B4-BE49-F238E27FC236}">
                <a16:creationId xmlns:a16="http://schemas.microsoft.com/office/drawing/2014/main" id="{FB9580CD-53A9-6A9E-9C69-00104C2E5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5755" y="1806532"/>
            <a:ext cx="1828800" cy="1776046"/>
          </a:xfrm>
          <a:prstGeom prst="roundRect">
            <a:avLst>
              <a:gd name="adj" fmla="val 7013"/>
            </a:avLst>
          </a:prstGeom>
          <a:ln w="15875">
            <a:solidFill>
              <a:schemeClr val="bg1"/>
            </a:solidFill>
          </a:ln>
        </p:spPr>
      </p:pic>
      <p:pic>
        <p:nvPicPr>
          <p:cNvPr id="46" name="Picture 45" descr="A close-up of a rocket&#10;&#10;Description automatically generated">
            <a:extLst>
              <a:ext uri="{FF2B5EF4-FFF2-40B4-BE49-F238E27FC236}">
                <a16:creationId xmlns:a16="http://schemas.microsoft.com/office/drawing/2014/main" id="{5C61665D-EFD9-4D67-943D-B6E3BB881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1824" y="1806532"/>
            <a:ext cx="1828800" cy="1776046"/>
          </a:xfrm>
          <a:prstGeom prst="roundRect">
            <a:avLst>
              <a:gd name="adj" fmla="val 8214"/>
            </a:avLst>
          </a:prstGeom>
          <a:ln w="15875">
            <a:solidFill>
              <a:schemeClr val="bg1"/>
            </a:solidFill>
          </a:ln>
        </p:spPr>
      </p:pic>
      <p:pic>
        <p:nvPicPr>
          <p:cNvPr id="48" name="Picture 47" descr="A satellite dish with cartoon characters on it&#10;&#10;Description automatically generated">
            <a:extLst>
              <a:ext uri="{FF2B5EF4-FFF2-40B4-BE49-F238E27FC236}">
                <a16:creationId xmlns:a16="http://schemas.microsoft.com/office/drawing/2014/main" id="{6B472CB4-E8DB-3C3B-BBEF-F028AA3622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7890" y="1806532"/>
            <a:ext cx="1828800" cy="1776046"/>
          </a:xfrm>
          <a:prstGeom prst="roundRect">
            <a:avLst>
              <a:gd name="adj" fmla="val 7518"/>
            </a:avLst>
          </a:prstGeom>
          <a:ln w="15875">
            <a:solidFill>
              <a:schemeClr val="bg1"/>
            </a:solidFill>
          </a:ln>
        </p:spPr>
      </p:pic>
      <p:pic>
        <p:nvPicPr>
          <p:cNvPr id="50" name="Picture 49" descr="A satellite in space above earth&#10;&#10;Description automatically generated">
            <a:extLst>
              <a:ext uri="{FF2B5EF4-FFF2-40B4-BE49-F238E27FC236}">
                <a16:creationId xmlns:a16="http://schemas.microsoft.com/office/drawing/2014/main" id="{27F0A081-54F8-9349-49F9-49789D3FBA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3966" y="1806532"/>
            <a:ext cx="1828800" cy="1776046"/>
          </a:xfrm>
          <a:prstGeom prst="roundRect">
            <a:avLst>
              <a:gd name="adj" fmla="val 7446"/>
            </a:avLst>
          </a:prstGeom>
          <a:ln w="15875">
            <a:solidFill>
              <a:schemeClr val="bg1"/>
            </a:solidFill>
          </a:ln>
        </p:spPr>
      </p:pic>
    </p:spTree>
    <p:extLst>
      <p:ext uri="{BB962C8B-B14F-4D97-AF65-F5344CB8AC3E}">
        <p14:creationId xmlns:p14="http://schemas.microsoft.com/office/powerpoint/2010/main" val="189051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3133-343D-F835-063D-2441F5F6274F}"/>
              </a:ext>
            </a:extLst>
          </p:cNvPr>
          <p:cNvSpPr>
            <a:spLocks noGrp="1"/>
          </p:cNvSpPr>
          <p:nvPr>
            <p:ph type="title"/>
          </p:nvPr>
        </p:nvSpPr>
        <p:spPr>
          <a:xfrm>
            <a:off x="619837" y="365125"/>
            <a:ext cx="10515600" cy="1325563"/>
          </a:xfrm>
        </p:spPr>
        <p:txBody>
          <a:bodyPr/>
          <a:lstStyle/>
          <a:p>
            <a:r>
              <a:rPr lang="en-CA" b="1" dirty="0">
                <a:solidFill>
                  <a:schemeClr val="bg1"/>
                </a:solidFill>
                <a:latin typeface="Britannic Bold" panose="020B0903060703020204" pitchFamily="34" charset="0"/>
              </a:rPr>
              <a:t>Design phase</a:t>
            </a:r>
            <a:r>
              <a:rPr lang="en-CA" dirty="0">
                <a:solidFill>
                  <a:schemeClr val="bg1"/>
                </a:solidFill>
                <a:latin typeface="Britannic Bold" panose="020B0903060703020204" pitchFamily="34" charset="0"/>
              </a:rPr>
              <a:t> 	</a:t>
            </a:r>
          </a:p>
        </p:txBody>
      </p:sp>
      <p:sp>
        <p:nvSpPr>
          <p:cNvPr id="3" name="Content Placeholder 2">
            <a:extLst>
              <a:ext uri="{FF2B5EF4-FFF2-40B4-BE49-F238E27FC236}">
                <a16:creationId xmlns:a16="http://schemas.microsoft.com/office/drawing/2014/main" id="{7D2CB4F8-1033-AA1F-864E-49D4DA8573A3}"/>
              </a:ext>
            </a:extLst>
          </p:cNvPr>
          <p:cNvSpPr>
            <a:spLocks noGrp="1"/>
          </p:cNvSpPr>
          <p:nvPr>
            <p:ph idx="1"/>
          </p:nvPr>
        </p:nvSpPr>
        <p:spPr>
          <a:xfrm>
            <a:off x="619837" y="1732047"/>
            <a:ext cx="4579960" cy="4444916"/>
          </a:xfrm>
        </p:spPr>
        <p:txBody>
          <a:bodyPr vert="horz" lIns="91440" tIns="45720" rIns="91440" bIns="45720" rtlCol="0" anchor="t">
            <a:normAutofit/>
          </a:bodyPr>
          <a:lstStyle/>
          <a:p>
            <a:pPr>
              <a:lnSpc>
                <a:spcPct val="100000"/>
              </a:lnSpc>
            </a:pPr>
            <a:r>
              <a:rPr lang="en-CA" sz="2200" dirty="0">
                <a:solidFill>
                  <a:schemeClr val="bg1"/>
                </a:solidFill>
                <a:latin typeface="Arial" panose="020B0604020202020204" pitchFamily="34" charset="0"/>
                <a:cs typeface="Arial" panose="020B0604020202020204" pitchFamily="34" charset="0"/>
              </a:rPr>
              <a:t>The design phase of a satellite mission considers what technology already exists and what new instruments need to be developed to get the information scientists need. </a:t>
            </a:r>
          </a:p>
          <a:p>
            <a:pPr>
              <a:lnSpc>
                <a:spcPct val="100000"/>
              </a:lnSpc>
            </a:pPr>
            <a:r>
              <a:rPr lang="en-CA" sz="2200" dirty="0">
                <a:solidFill>
                  <a:schemeClr val="bg1"/>
                </a:solidFill>
                <a:latin typeface="Arial" panose="020B0604020202020204" pitchFamily="34" charset="0"/>
                <a:cs typeface="Arial" panose="020B0604020202020204" pitchFamily="34" charset="0"/>
              </a:rPr>
              <a:t>It can involve a lot of international collaboration, research and modelling. </a:t>
            </a:r>
          </a:p>
          <a:p>
            <a:pPr lvl="1">
              <a:buFont typeface="Courier New" panose="020B0604020202020204" pitchFamily="34" charset="0"/>
              <a:buChar char="o"/>
            </a:pPr>
            <a:endParaRPr lang="en-CA" dirty="0">
              <a:solidFill>
                <a:schemeClr val="bg1"/>
              </a:solidFill>
              <a:ea typeface="Calibri"/>
              <a:cs typeface="Calibri"/>
            </a:endParaRPr>
          </a:p>
        </p:txBody>
      </p:sp>
      <p:pic>
        <p:nvPicPr>
          <p:cNvPr id="7" name="Picture 6" descr="A satellite over the earth&#10;&#10;Description automatically generated">
            <a:extLst>
              <a:ext uri="{FF2B5EF4-FFF2-40B4-BE49-F238E27FC236}">
                <a16:creationId xmlns:a16="http://schemas.microsoft.com/office/drawing/2014/main" id="{21782EDA-0C11-04B3-1FE0-5AE980770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722" y="1650267"/>
            <a:ext cx="5371078" cy="3557467"/>
          </a:xfrm>
          <a:prstGeom prst="rect">
            <a:avLst/>
          </a:prstGeom>
          <a:ln w="19050">
            <a:solidFill>
              <a:schemeClr val="bg1"/>
            </a:solidFill>
          </a:ln>
        </p:spPr>
      </p:pic>
    </p:spTree>
    <p:extLst>
      <p:ext uri="{BB962C8B-B14F-4D97-AF65-F5344CB8AC3E}">
        <p14:creationId xmlns:p14="http://schemas.microsoft.com/office/powerpoint/2010/main" val="22936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207D-904B-310E-2C4B-615030B987C3}"/>
              </a:ext>
            </a:extLst>
          </p:cNvPr>
          <p:cNvSpPr>
            <a:spLocks noGrp="1"/>
          </p:cNvSpPr>
          <p:nvPr>
            <p:ph type="title"/>
          </p:nvPr>
        </p:nvSpPr>
        <p:spPr>
          <a:xfrm>
            <a:off x="477253" y="365125"/>
            <a:ext cx="10515600" cy="1325563"/>
          </a:xfrm>
        </p:spPr>
        <p:txBody>
          <a:bodyPr/>
          <a:lstStyle/>
          <a:p>
            <a:r>
              <a:rPr lang="en-CA" b="1" dirty="0">
                <a:solidFill>
                  <a:schemeClr val="bg1"/>
                </a:solidFill>
                <a:latin typeface="Britannic Bold" panose="020B0903060703020204" pitchFamily="34" charset="0"/>
              </a:rPr>
              <a:t>Build phase</a:t>
            </a:r>
            <a:br>
              <a:rPr lang="en-CA" dirty="0">
                <a:solidFill>
                  <a:schemeClr val="bg1"/>
                </a:solidFill>
              </a:rPr>
            </a:br>
            <a:r>
              <a:rPr lang="en-CA" sz="3600" dirty="0">
                <a:solidFill>
                  <a:schemeClr val="bg1"/>
                </a:solidFill>
                <a:latin typeface="Britannic Bold" panose="020B0903060703020204" pitchFamily="34" charset="0"/>
                <a:cs typeface="Arial" panose="020B0604020202020204" pitchFamily="34" charset="0"/>
              </a:rPr>
              <a:t>Materials: where and how matters</a:t>
            </a:r>
          </a:p>
        </p:txBody>
      </p:sp>
      <p:graphicFrame>
        <p:nvGraphicFramePr>
          <p:cNvPr id="4" name="Table 4">
            <a:extLst>
              <a:ext uri="{FF2B5EF4-FFF2-40B4-BE49-F238E27FC236}">
                <a16:creationId xmlns:a16="http://schemas.microsoft.com/office/drawing/2014/main" id="{836197A2-B09F-13BD-6C98-07725DE6BFA6}"/>
              </a:ext>
            </a:extLst>
          </p:cNvPr>
          <p:cNvGraphicFramePr>
            <a:graphicFrameLocks noGrp="1"/>
          </p:cNvGraphicFramePr>
          <p:nvPr>
            <p:ph idx="1"/>
            <p:extLst>
              <p:ext uri="{D42A27DB-BD31-4B8C-83A1-F6EECF244321}">
                <p14:modId xmlns:p14="http://schemas.microsoft.com/office/powerpoint/2010/main" val="984616123"/>
              </p:ext>
            </p:extLst>
          </p:nvPr>
        </p:nvGraphicFramePr>
        <p:xfrm>
          <a:off x="576072" y="2087892"/>
          <a:ext cx="6616298" cy="3794293"/>
        </p:xfrm>
        <a:graphic>
          <a:graphicData uri="http://schemas.openxmlformats.org/drawingml/2006/table">
            <a:tbl>
              <a:tblPr firstRow="1" bandRow="1">
                <a:tableStyleId>{5C22544A-7EE6-4342-B048-85BDC9FD1C3A}</a:tableStyleId>
              </a:tblPr>
              <a:tblGrid>
                <a:gridCol w="1615195">
                  <a:extLst>
                    <a:ext uri="{9D8B030D-6E8A-4147-A177-3AD203B41FA5}">
                      <a16:colId xmlns:a16="http://schemas.microsoft.com/office/drawing/2014/main" val="3174939596"/>
                    </a:ext>
                  </a:extLst>
                </a:gridCol>
                <a:gridCol w="1411897">
                  <a:extLst>
                    <a:ext uri="{9D8B030D-6E8A-4147-A177-3AD203B41FA5}">
                      <a16:colId xmlns:a16="http://schemas.microsoft.com/office/drawing/2014/main" val="4273414768"/>
                    </a:ext>
                  </a:extLst>
                </a:gridCol>
                <a:gridCol w="1638597">
                  <a:extLst>
                    <a:ext uri="{9D8B030D-6E8A-4147-A177-3AD203B41FA5}">
                      <a16:colId xmlns:a16="http://schemas.microsoft.com/office/drawing/2014/main" val="4108169164"/>
                    </a:ext>
                  </a:extLst>
                </a:gridCol>
                <a:gridCol w="1950609">
                  <a:extLst>
                    <a:ext uri="{9D8B030D-6E8A-4147-A177-3AD203B41FA5}">
                      <a16:colId xmlns:a16="http://schemas.microsoft.com/office/drawing/2014/main" val="873497744"/>
                    </a:ext>
                  </a:extLst>
                </a:gridCol>
              </a:tblGrid>
              <a:tr h="1079993">
                <a:tc>
                  <a:txBody>
                    <a:bodyPr/>
                    <a:lstStyle/>
                    <a:p>
                      <a:pPr algn="ctr"/>
                      <a:r>
                        <a:rPr lang="en-CA" dirty="0">
                          <a:latin typeface="Arial" panose="020B0604020202020204" pitchFamily="34" charset="0"/>
                          <a:cs typeface="Arial" panose="020B0604020202020204" pitchFamily="34" charset="0"/>
                        </a:rPr>
                        <a:t>Common elements in satellites</a:t>
                      </a:r>
                    </a:p>
                  </a:txBody>
                  <a:tcPr anchor="ctr"/>
                </a:tc>
                <a:tc>
                  <a:txBody>
                    <a:bodyPr/>
                    <a:lstStyle/>
                    <a:p>
                      <a:pPr algn="ctr"/>
                      <a:r>
                        <a:rPr lang="en-CA" dirty="0">
                          <a:latin typeface="Arial" panose="020B0604020202020204" pitchFamily="34" charset="0"/>
                          <a:cs typeface="Arial" panose="020B0604020202020204" pitchFamily="34" charset="0"/>
                        </a:rPr>
                        <a:t>What does it do</a:t>
                      </a:r>
                    </a:p>
                  </a:txBody>
                  <a:tcPr anchor="ctr"/>
                </a:tc>
                <a:tc>
                  <a:txBody>
                    <a:bodyPr/>
                    <a:lstStyle/>
                    <a:p>
                      <a:pPr algn="ctr"/>
                      <a:r>
                        <a:rPr lang="en-CA" dirty="0">
                          <a:latin typeface="Arial" panose="020B0604020202020204" pitchFamily="34" charset="0"/>
                          <a:cs typeface="Arial" panose="020B0604020202020204" pitchFamily="34" charset="0"/>
                        </a:rPr>
                        <a:t>Where does it come from</a:t>
                      </a:r>
                    </a:p>
                  </a:txBody>
                  <a:tcPr anchor="ctr"/>
                </a:tc>
                <a:tc>
                  <a:txBody>
                    <a:bodyPr/>
                    <a:lstStyle/>
                    <a:p>
                      <a:pPr algn="ctr"/>
                      <a:r>
                        <a:rPr lang="en-CA" dirty="0">
                          <a:latin typeface="Arial" panose="020B0604020202020204" pitchFamily="34" charset="0"/>
                          <a:cs typeface="Arial" panose="020B0604020202020204" pitchFamily="34" charset="0"/>
                        </a:rPr>
                        <a:t>Environmental cost</a:t>
                      </a:r>
                    </a:p>
                  </a:txBody>
                  <a:tcPr anchor="ctr"/>
                </a:tc>
                <a:extLst>
                  <a:ext uri="{0D108BD9-81ED-4DB2-BD59-A6C34878D82A}">
                    <a16:rowId xmlns:a16="http://schemas.microsoft.com/office/drawing/2014/main" val="22119155"/>
                  </a:ext>
                </a:extLst>
              </a:tr>
              <a:tr h="557954">
                <a:tc>
                  <a:txBody>
                    <a:bodyPr/>
                    <a:lstStyle/>
                    <a:p>
                      <a:pPr lvl="0"/>
                      <a:r>
                        <a:rPr lang="en-CA" dirty="0">
                          <a:solidFill>
                            <a:schemeClr val="tx1">
                              <a:lumMod val="85000"/>
                              <a:lumOff val="15000"/>
                            </a:schemeClr>
                          </a:solidFill>
                          <a:latin typeface="Britannic Bold" panose="020B0903060703020204" pitchFamily="34" charset="0"/>
                          <a:cs typeface="Arial" panose="020B0604020202020204" pitchFamily="34" charset="0"/>
                        </a:rPr>
                        <a:t>  Gold</a:t>
                      </a:r>
                    </a:p>
                  </a:txBody>
                  <a:tcPr anchor="ctr"/>
                </a:tc>
                <a:tc>
                  <a:txBody>
                    <a:bodyPr/>
                    <a:lstStyle/>
                    <a:p>
                      <a:endParaRPr lang="en-CA">
                        <a:latin typeface="Arial" panose="020B0604020202020204" pitchFamily="34" charset="0"/>
                        <a:cs typeface="Arial" panose="020B0604020202020204" pitchFamily="34" charset="0"/>
                      </a:endParaRPr>
                    </a:p>
                  </a:txBody>
                  <a:tcPr/>
                </a:tc>
                <a:tc>
                  <a:txBody>
                    <a:bodyPr/>
                    <a:lstStyle/>
                    <a:p>
                      <a:endParaRPr lang="en-CA">
                        <a:latin typeface="Arial" panose="020B0604020202020204" pitchFamily="34" charset="0"/>
                        <a:cs typeface="Arial" panose="020B0604020202020204" pitchFamily="34" charset="0"/>
                      </a:endParaRPr>
                    </a:p>
                  </a:txBody>
                  <a:tcPr/>
                </a:tc>
                <a:tc>
                  <a:txBody>
                    <a:bodyPr/>
                    <a:lstStyle/>
                    <a:p>
                      <a:endParaRPr lang="en-CA">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29590713"/>
                  </a:ext>
                </a:extLst>
              </a:tr>
              <a:tr h="524256">
                <a:tc>
                  <a:txBody>
                    <a:bodyPr/>
                    <a:lstStyle/>
                    <a:p>
                      <a:pPr lvl="0"/>
                      <a:r>
                        <a:rPr lang="en-CA" dirty="0">
                          <a:solidFill>
                            <a:schemeClr val="tx1">
                              <a:lumMod val="85000"/>
                              <a:lumOff val="15000"/>
                            </a:schemeClr>
                          </a:solidFill>
                          <a:latin typeface="Britannic Bold" panose="020B0903060703020204" pitchFamily="34" charset="0"/>
                          <a:cs typeface="Arial" panose="020B0604020202020204" pitchFamily="34" charset="0"/>
                        </a:rPr>
                        <a:t>  Titanium</a:t>
                      </a:r>
                    </a:p>
                  </a:txBody>
                  <a:tcPr anchor="ctr"/>
                </a:tc>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4203683"/>
                  </a:ext>
                </a:extLst>
              </a:tr>
              <a:tr h="524256">
                <a:tc>
                  <a:txBody>
                    <a:bodyPr/>
                    <a:lstStyle/>
                    <a:p>
                      <a:pPr lvl="0"/>
                      <a:r>
                        <a:rPr lang="en-CA" dirty="0">
                          <a:solidFill>
                            <a:schemeClr val="tx1">
                              <a:lumMod val="85000"/>
                              <a:lumOff val="15000"/>
                            </a:schemeClr>
                          </a:solidFill>
                          <a:latin typeface="Britannic Bold" panose="020B0903060703020204" pitchFamily="34" charset="0"/>
                          <a:cs typeface="Arial" panose="020B0604020202020204" pitchFamily="34" charset="0"/>
                        </a:rPr>
                        <a:t>  Aluminum</a:t>
                      </a:r>
                    </a:p>
                  </a:txBody>
                  <a:tcPr anchor="ctr"/>
                </a:tc>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6756838"/>
                  </a:ext>
                </a:extLst>
              </a:tr>
              <a:tr h="561924">
                <a:tc>
                  <a:txBody>
                    <a:bodyPr/>
                    <a:lstStyle/>
                    <a:p>
                      <a:pPr lvl="0"/>
                      <a:r>
                        <a:rPr lang="en-CA" dirty="0">
                          <a:solidFill>
                            <a:schemeClr val="tx1">
                              <a:lumMod val="85000"/>
                              <a:lumOff val="15000"/>
                            </a:schemeClr>
                          </a:solidFill>
                          <a:latin typeface="Britannic Bold" panose="020B0903060703020204" pitchFamily="34" charset="0"/>
                          <a:cs typeface="Arial" panose="020B0604020202020204" pitchFamily="34" charset="0"/>
                        </a:rPr>
                        <a:t>  Lithium</a:t>
                      </a:r>
                    </a:p>
                  </a:txBody>
                  <a:tcPr anchor="ctr"/>
                </a:tc>
                <a:tc>
                  <a:txBody>
                    <a:bodyPr/>
                    <a:lstStyle/>
                    <a:p>
                      <a:endParaRPr lang="en-CA">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7800180"/>
                  </a:ext>
                </a:extLst>
              </a:tr>
              <a:tr h="545910">
                <a:tc>
                  <a:txBody>
                    <a:bodyPr/>
                    <a:lstStyle/>
                    <a:p>
                      <a:pPr lvl="0"/>
                      <a:r>
                        <a:rPr lang="en-CA" dirty="0">
                          <a:solidFill>
                            <a:schemeClr val="tx1">
                              <a:lumMod val="85000"/>
                              <a:lumOff val="15000"/>
                            </a:schemeClr>
                          </a:solidFill>
                          <a:latin typeface="Britannic Bold" panose="020B0903060703020204" pitchFamily="34" charset="0"/>
                          <a:cs typeface="Arial" panose="020B0604020202020204" pitchFamily="34" charset="0"/>
                        </a:rPr>
                        <a:t>  Invar</a:t>
                      </a:r>
                    </a:p>
                  </a:txBody>
                  <a:tcPr anchor="ctr"/>
                </a:tc>
                <a:tc>
                  <a:txBody>
                    <a:bodyPr/>
                    <a:lstStyle/>
                    <a:p>
                      <a:endParaRPr lang="en-CA">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0437935"/>
                  </a:ext>
                </a:extLst>
              </a:tr>
            </a:tbl>
          </a:graphicData>
        </a:graphic>
      </p:graphicFrame>
      <p:sp>
        <p:nvSpPr>
          <p:cNvPr id="3" name="Rectangle: Rounded Corners 2" descr="2022-12-08 – Deployment of the SWOT satellite’s solar arrays during a test in January 2022 at the Thales Alenia Space laboratories in France. (Credit: CNES/Thales Alenia Space)">
            <a:extLst>
              <a:ext uri="{FF2B5EF4-FFF2-40B4-BE49-F238E27FC236}">
                <a16:creationId xmlns:a16="http://schemas.microsoft.com/office/drawing/2014/main" id="{24F071B5-7A2D-16F6-9E6F-1B3375AE2B72}"/>
              </a:ext>
            </a:extLst>
          </p:cNvPr>
          <p:cNvSpPr/>
          <p:nvPr/>
        </p:nvSpPr>
        <p:spPr>
          <a:xfrm>
            <a:off x="7645702" y="1845438"/>
            <a:ext cx="4069045" cy="4069045"/>
          </a:xfrm>
          <a:prstGeom prst="roundRect">
            <a:avLst>
              <a:gd name="adj" fmla="val 0"/>
            </a:avLst>
          </a:prstGeom>
          <a:blipFill>
            <a:blip r:embed="rId3">
              <a:extLst>
                <a:ext uri="{28A0092B-C50C-407E-A947-70E740481C1C}">
                  <a14:useLocalDpi xmlns:a14="http://schemas.microsoft.com/office/drawing/2010/main" val="0"/>
                </a:ext>
              </a:extLst>
            </a:blip>
            <a:srcRect/>
            <a:stretch>
              <a:fillRect/>
            </a:stretch>
          </a:blipFill>
          <a:ln w="15875"/>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5" name="TextBox 4">
            <a:extLst>
              <a:ext uri="{FF2B5EF4-FFF2-40B4-BE49-F238E27FC236}">
                <a16:creationId xmlns:a16="http://schemas.microsoft.com/office/drawing/2014/main" id="{7BE22041-D693-7C98-09AF-83652495DE06}"/>
              </a:ext>
            </a:extLst>
          </p:cNvPr>
          <p:cNvSpPr txBox="1"/>
          <p:nvPr/>
        </p:nvSpPr>
        <p:spPr>
          <a:xfrm>
            <a:off x="7560531" y="5939437"/>
            <a:ext cx="2718816" cy="307777"/>
          </a:xfrm>
          <a:prstGeom prst="rect">
            <a:avLst/>
          </a:prstGeom>
          <a:noFill/>
        </p:spPr>
        <p:txBody>
          <a:bodyPr wrap="square" rtlCol="0">
            <a:spAutoFit/>
          </a:bodyPr>
          <a:lstStyle/>
          <a:p>
            <a:r>
              <a:rPr lang="en-CA" sz="1400" dirty="0">
                <a:solidFill>
                  <a:schemeClr val="bg1"/>
                </a:solidFill>
                <a:latin typeface="Arial" panose="020B0604020202020204" pitchFamily="34" charset="0"/>
                <a:cs typeface="Arial" panose="020B0604020202020204" pitchFamily="34" charset="0"/>
              </a:rPr>
              <a:t>Solar array test deployment</a:t>
            </a:r>
          </a:p>
        </p:txBody>
      </p:sp>
    </p:spTree>
    <p:extLst>
      <p:ext uri="{BB962C8B-B14F-4D97-AF65-F5344CB8AC3E}">
        <p14:creationId xmlns:p14="http://schemas.microsoft.com/office/powerpoint/2010/main" val="60565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DD5F-5369-D0C4-0159-7E1703F919AF}"/>
              </a:ext>
            </a:extLst>
          </p:cNvPr>
          <p:cNvSpPr>
            <a:spLocks noGrp="1"/>
          </p:cNvSpPr>
          <p:nvPr>
            <p:ph type="title"/>
          </p:nvPr>
        </p:nvSpPr>
        <p:spPr>
          <a:xfrm>
            <a:off x="662369" y="391886"/>
            <a:ext cx="3932237" cy="827314"/>
          </a:xfrm>
        </p:spPr>
        <p:txBody>
          <a:bodyPr>
            <a:normAutofit/>
          </a:bodyPr>
          <a:lstStyle/>
          <a:p>
            <a:r>
              <a:rPr lang="en-CA" sz="4400" b="1" dirty="0">
                <a:solidFill>
                  <a:schemeClr val="bg1"/>
                </a:solidFill>
                <a:latin typeface="Britannic Bold" panose="020B0903060703020204" pitchFamily="34" charset="0"/>
                <a:ea typeface="Calibri Light"/>
                <a:cs typeface="Calibri Light"/>
              </a:rPr>
              <a:t>Launch phase</a:t>
            </a:r>
          </a:p>
        </p:txBody>
      </p:sp>
      <p:pic>
        <p:nvPicPr>
          <p:cNvPr id="6" name="Picture Placeholder 5" descr="A close-up of a rocket&#10;&#10;Description automatically generated">
            <a:extLst>
              <a:ext uri="{FF2B5EF4-FFF2-40B4-BE49-F238E27FC236}">
                <a16:creationId xmlns:a16="http://schemas.microsoft.com/office/drawing/2014/main" id="{F7D0BC73-ABFA-4BDA-4C36-02494E9AEBA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5265075" y="992188"/>
            <a:ext cx="6172200" cy="4873625"/>
          </a:xfrm>
          <a:ln w="19050">
            <a:solidFill>
              <a:schemeClr val="bg1"/>
            </a:solidFill>
          </a:ln>
        </p:spPr>
      </p:pic>
      <p:sp>
        <p:nvSpPr>
          <p:cNvPr id="4" name="Text Placeholder 3">
            <a:extLst>
              <a:ext uri="{FF2B5EF4-FFF2-40B4-BE49-F238E27FC236}">
                <a16:creationId xmlns:a16="http://schemas.microsoft.com/office/drawing/2014/main" id="{775A96FF-D8F9-4015-027E-58B8C1E493C3}"/>
              </a:ext>
            </a:extLst>
          </p:cNvPr>
          <p:cNvSpPr>
            <a:spLocks noGrp="1"/>
          </p:cNvSpPr>
          <p:nvPr>
            <p:ph type="body" sz="half" idx="2"/>
          </p:nvPr>
        </p:nvSpPr>
        <p:spPr>
          <a:xfrm>
            <a:off x="662368" y="1402307"/>
            <a:ext cx="4196237" cy="4873624"/>
          </a:xfrm>
        </p:spPr>
        <p:txBody>
          <a:bodyPr>
            <a:noAutofit/>
          </a:bodyPr>
          <a:lstStyle/>
          <a:p>
            <a:pPr>
              <a:lnSpc>
                <a:spcPct val="100000"/>
              </a:lnSpc>
            </a:pPr>
            <a:r>
              <a:rPr lang="en-CA" sz="2200" dirty="0">
                <a:solidFill>
                  <a:schemeClr val="bg1"/>
                </a:solidFill>
                <a:latin typeface="Arial" panose="020B0604020202020204" pitchFamily="34" charset="0"/>
                <a:cs typeface="Arial" panose="020B0604020202020204" pitchFamily="34" charset="0"/>
              </a:rPr>
              <a:t>Getting our satellite up into space seems like moment where we could make the biggest reductions in emissions. </a:t>
            </a:r>
          </a:p>
          <a:p>
            <a:pPr>
              <a:lnSpc>
                <a:spcPct val="100000"/>
              </a:lnSpc>
            </a:pPr>
            <a:r>
              <a:rPr lang="en-CA" sz="2200" dirty="0">
                <a:solidFill>
                  <a:schemeClr val="bg1"/>
                </a:solidFill>
                <a:latin typeface="Arial" panose="020B0604020202020204" pitchFamily="34" charset="0"/>
                <a:cs typeface="Arial" panose="020B0604020202020204" pitchFamily="34" charset="0"/>
              </a:rPr>
              <a:t>Many fuels are selected for the efficiency of conversion of fuel into thrust, and how stable </a:t>
            </a:r>
            <a:br>
              <a:rPr lang="en-CA" sz="2200" dirty="0">
                <a:solidFill>
                  <a:schemeClr val="bg1"/>
                </a:solidFill>
                <a:latin typeface="Arial" panose="020B0604020202020204" pitchFamily="34" charset="0"/>
                <a:cs typeface="Arial" panose="020B0604020202020204" pitchFamily="34" charset="0"/>
              </a:rPr>
            </a:br>
            <a:r>
              <a:rPr lang="en-CA" sz="2200" dirty="0">
                <a:solidFill>
                  <a:schemeClr val="bg1"/>
                </a:solidFill>
                <a:latin typeface="Arial" panose="020B0604020202020204" pitchFamily="34" charset="0"/>
                <a:cs typeface="Arial" panose="020B0604020202020204" pitchFamily="34" charset="0"/>
              </a:rPr>
              <a:t>they are. </a:t>
            </a:r>
          </a:p>
          <a:p>
            <a:pPr>
              <a:lnSpc>
                <a:spcPct val="100000"/>
              </a:lnSpc>
            </a:pPr>
            <a:r>
              <a:rPr lang="en-CA" sz="2200" dirty="0">
                <a:solidFill>
                  <a:schemeClr val="bg1"/>
                </a:solidFill>
                <a:latin typeface="Arial" panose="020B0604020202020204" pitchFamily="34" charset="0"/>
                <a:cs typeface="Arial" panose="020B0604020202020204" pitchFamily="34" charset="0"/>
              </a:rPr>
              <a:t>Location also matters for “orbital inclination” and safety – launching over the ocean in case of failure.</a:t>
            </a:r>
          </a:p>
        </p:txBody>
      </p:sp>
    </p:spTree>
    <p:extLst>
      <p:ext uri="{BB962C8B-B14F-4D97-AF65-F5344CB8AC3E}">
        <p14:creationId xmlns:p14="http://schemas.microsoft.com/office/powerpoint/2010/main" val="351349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6E1E-B2A2-16F3-632D-72A9D19843F8}"/>
              </a:ext>
            </a:extLst>
          </p:cNvPr>
          <p:cNvSpPr>
            <a:spLocks noGrp="1"/>
          </p:cNvSpPr>
          <p:nvPr>
            <p:ph type="title"/>
          </p:nvPr>
        </p:nvSpPr>
        <p:spPr>
          <a:xfrm>
            <a:off x="641444" y="648943"/>
            <a:ext cx="4831308" cy="686488"/>
          </a:xfrm>
        </p:spPr>
        <p:txBody>
          <a:bodyPr>
            <a:noAutofit/>
          </a:bodyPr>
          <a:lstStyle/>
          <a:p>
            <a:r>
              <a:rPr lang="en-CA" sz="4400" dirty="0">
                <a:solidFill>
                  <a:schemeClr val="bg1"/>
                </a:solidFill>
                <a:latin typeface="Britannic Bold" panose="020B0903060703020204" pitchFamily="34" charset="0"/>
              </a:rPr>
              <a:t>Operations phase </a:t>
            </a:r>
          </a:p>
        </p:txBody>
      </p:sp>
      <p:pic>
        <p:nvPicPr>
          <p:cNvPr id="6" name="Picture Placeholder 5" descr="A satellite dish with art work depicting parka-wearing people holding a stitched trampoline">
            <a:extLst>
              <a:ext uri="{FF2B5EF4-FFF2-40B4-BE49-F238E27FC236}">
                <a16:creationId xmlns:a16="http://schemas.microsoft.com/office/drawing/2014/main" id="{8DC22AF6-1FE2-8B89-18A3-1BEC56C37C0F}"/>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a:stretch>
            <a:fillRect/>
          </a:stretch>
        </p:blipFill>
        <p:spPr>
          <a:xfrm>
            <a:off x="5472752" y="992188"/>
            <a:ext cx="6172200" cy="4873625"/>
          </a:xfrm>
          <a:ln w="15875">
            <a:solidFill>
              <a:schemeClr val="bg1"/>
            </a:solidFill>
          </a:ln>
        </p:spPr>
      </p:pic>
      <p:sp>
        <p:nvSpPr>
          <p:cNvPr id="4" name="Text Placeholder 3">
            <a:extLst>
              <a:ext uri="{FF2B5EF4-FFF2-40B4-BE49-F238E27FC236}">
                <a16:creationId xmlns:a16="http://schemas.microsoft.com/office/drawing/2014/main" id="{08C7644D-E78D-46E6-9954-C4765FEBAEA1}"/>
              </a:ext>
            </a:extLst>
          </p:cNvPr>
          <p:cNvSpPr>
            <a:spLocks noGrp="1"/>
          </p:cNvSpPr>
          <p:nvPr>
            <p:ph type="body" sz="half" idx="2"/>
          </p:nvPr>
        </p:nvSpPr>
        <p:spPr>
          <a:xfrm>
            <a:off x="641444" y="1527525"/>
            <a:ext cx="4373656" cy="4146194"/>
          </a:xfrm>
        </p:spPr>
        <p:txBody>
          <a:bodyPr vert="horz" lIns="91440" tIns="45720" rIns="91440" bIns="45720" rtlCol="0" anchor="t">
            <a:noAutofit/>
          </a:bodyPr>
          <a:lstStyle/>
          <a:p>
            <a:pPr>
              <a:lnSpc>
                <a:spcPct val="100000"/>
              </a:lnSpc>
            </a:pPr>
            <a:r>
              <a:rPr lang="en-CA" sz="2200" dirty="0">
                <a:solidFill>
                  <a:schemeClr val="bg1"/>
                </a:solidFill>
                <a:latin typeface="Arial" panose="020B0604020202020204" pitchFamily="34" charset="0"/>
                <a:cs typeface="Arial" panose="020B0604020202020204" pitchFamily="34" charset="0"/>
              </a:rPr>
              <a:t>Once the satellite is on orbit, it sends signals and data back down to Earth to a receiving station. </a:t>
            </a:r>
          </a:p>
          <a:p>
            <a:pPr>
              <a:lnSpc>
                <a:spcPct val="100000"/>
              </a:lnSpc>
            </a:pPr>
            <a:r>
              <a:rPr lang="en-CA" sz="2200" dirty="0">
                <a:solidFill>
                  <a:schemeClr val="bg1"/>
                </a:solidFill>
                <a:latin typeface="Arial" panose="020B0604020202020204" pitchFamily="34" charset="0"/>
                <a:ea typeface="Calibri"/>
                <a:cs typeface="Arial" panose="020B0604020202020204" pitchFamily="34" charset="0"/>
              </a:rPr>
              <a:t>The satellite itself can be drawing energy through its solar panels to harness the power from the Sun for all its work. </a:t>
            </a:r>
          </a:p>
          <a:p>
            <a:pPr>
              <a:lnSpc>
                <a:spcPct val="100000"/>
              </a:lnSpc>
            </a:pPr>
            <a:r>
              <a:rPr lang="en-CA" sz="2200" dirty="0">
                <a:solidFill>
                  <a:schemeClr val="bg1"/>
                </a:solidFill>
                <a:latin typeface="Arial" panose="020B0604020202020204" pitchFamily="34" charset="0"/>
                <a:ea typeface="Calibri"/>
                <a:cs typeface="Arial" panose="020B0604020202020204" pitchFamily="34" charset="0"/>
              </a:rPr>
              <a:t>The computing power required to capture, process and analyze all the images and data is more than a basic computer can handle. </a:t>
            </a:r>
          </a:p>
        </p:txBody>
      </p:sp>
    </p:spTree>
    <p:extLst>
      <p:ext uri="{BB962C8B-B14F-4D97-AF65-F5344CB8AC3E}">
        <p14:creationId xmlns:p14="http://schemas.microsoft.com/office/powerpoint/2010/main" val="93831104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2808</Words>
  <Application>Microsoft Office PowerPoint</Application>
  <PresentationFormat>Widescreen</PresentationFormat>
  <Paragraphs>224</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Britannic Bold</vt:lpstr>
      <vt:lpstr>Calibri</vt:lpstr>
      <vt:lpstr>Calibri Light</vt:lpstr>
      <vt:lpstr>Courier New</vt:lpstr>
      <vt:lpstr>Noto Sans</vt:lpstr>
      <vt:lpstr>Office Theme</vt:lpstr>
      <vt:lpstr>PowerPoint Presentation</vt:lpstr>
      <vt:lpstr>Earth Observation advantage for climate change</vt:lpstr>
      <vt:lpstr>PowerPoint Presentation</vt:lpstr>
      <vt:lpstr>Satellites </vt:lpstr>
      <vt:lpstr>Life cycle of a mission</vt:lpstr>
      <vt:lpstr>Design phase  </vt:lpstr>
      <vt:lpstr>Build phase Materials: where and how matters</vt:lpstr>
      <vt:lpstr>Launch phase</vt:lpstr>
      <vt:lpstr>Operations phase </vt:lpstr>
      <vt:lpstr>Decommissioning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Brain Hack</dc:title>
  <dc:creator/>
  <cp:lastModifiedBy/>
  <cp:revision>1</cp:revision>
  <dcterms:created xsi:type="dcterms:W3CDTF">2025-07-31T12:55:06Z</dcterms:created>
  <dcterms:modified xsi:type="dcterms:W3CDTF">2025-07-31T14:56:57Z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8a8773-bcd3-476c-8adc-f986a36f2c00_Enabled">
    <vt:lpwstr>true</vt:lpwstr>
  </property>
  <property fmtid="{D5CDD505-2E9C-101B-9397-08002B2CF9AE}" pid="3" name="MSIP_Label_658a8773-bcd3-476c-8adc-f986a36f2c00_SetDate">
    <vt:lpwstr>2025-07-31T14:55:19Z</vt:lpwstr>
  </property>
  <property fmtid="{D5CDD505-2E9C-101B-9397-08002B2CF9AE}" pid="4" name="MSIP_Label_658a8773-bcd3-476c-8adc-f986a36f2c00_Method">
    <vt:lpwstr>Privileged</vt:lpwstr>
  </property>
  <property fmtid="{D5CDD505-2E9C-101B-9397-08002B2CF9AE}" pid="5" name="MSIP_Label_658a8773-bcd3-476c-8adc-f986a36f2c00_Name">
    <vt:lpwstr>NON-CLASSIFIÉ NON VISIBLE - UNCLASSIFIED NOT VISIBLE</vt:lpwstr>
  </property>
  <property fmtid="{D5CDD505-2E9C-101B-9397-08002B2CF9AE}" pid="6" name="MSIP_Label_658a8773-bcd3-476c-8adc-f986a36f2c00_SiteId">
    <vt:lpwstr>ea59922f-ea3d-4e45-ba97-caf826fb9335</vt:lpwstr>
  </property>
  <property fmtid="{D5CDD505-2E9C-101B-9397-08002B2CF9AE}" pid="7" name="MSIP_Label_658a8773-bcd3-476c-8adc-f986a36f2c00_ActionId">
    <vt:lpwstr>0c10810c-8745-4e51-b04f-d8bfeb48e025</vt:lpwstr>
  </property>
  <property fmtid="{D5CDD505-2E9C-101B-9397-08002B2CF9AE}" pid="8" name="MSIP_Label_658a8773-bcd3-476c-8adc-f986a36f2c00_ContentBits">
    <vt:lpwstr>0</vt:lpwstr>
  </property>
</Properties>
</file>