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notesMasterIdLst>
    <p:notesMasterId r:id="rId15"/>
  </p:notesMasterIdLst>
  <p:sldIdLst>
    <p:sldId id="256" r:id="rId3"/>
    <p:sldId id="273" r:id="rId4"/>
    <p:sldId id="272" r:id="rId5"/>
    <p:sldId id="287" r:id="rId6"/>
    <p:sldId id="274" r:id="rId7"/>
    <p:sldId id="275" r:id="rId8"/>
    <p:sldId id="283" r:id="rId9"/>
    <p:sldId id="286" r:id="rId10"/>
    <p:sldId id="266" r:id="rId11"/>
    <p:sldId id="281" r:id="rId12"/>
    <p:sldId id="285" r:id="rId13"/>
    <p:sldId id="269" r:id="rId1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4EC4"/>
    <a:srgbClr val="EE611A"/>
    <a:srgbClr val="FFEB00"/>
    <a:srgbClr val="FFF800"/>
    <a:srgbClr val="FFED5D"/>
    <a:srgbClr val="F7DF2D"/>
    <a:srgbClr val="8F9CA4"/>
    <a:srgbClr val="4BACC6"/>
    <a:srgbClr val="0D060D"/>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69918" autoAdjust="0"/>
  </p:normalViewPr>
  <p:slideViewPr>
    <p:cSldViewPr>
      <p:cViewPr varScale="1">
        <p:scale>
          <a:sx n="52" d="100"/>
          <a:sy n="52" d="100"/>
        </p:scale>
        <p:origin x="193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9" d="100"/>
        <a:sy n="69" d="100"/>
      </p:scale>
      <p:origin x="0" y="0"/>
    </p:cViewPr>
  </p:sorterViewPr>
  <p:notesViewPr>
    <p:cSldViewPr>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31.07.2025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sc-csa.gc.ca/eng/astronomy/moon-exploration/artemis-missions.asp"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sc-csa.gc.ca/eng/multimedia/search/video/18312?search=food"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sc-csa.gc.ca/eng/multimedia/search/video/18430?search=food"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09663" y="381000"/>
            <a:ext cx="4562475" cy="256698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09600" y="3255319"/>
            <a:ext cx="5638800" cy="3081338"/>
          </a:xfrm>
          <a:prstGeom prst="rect">
            <a:avLst/>
          </a:prstGeom>
        </p:spPr>
        <p:txBody>
          <a:bodyPr vert="horz" lIns="91440" tIns="45720" rIns="91440" bIns="45720" rtlCol="0"/>
          <a:lstStyle/>
          <a:p>
            <a:pPr>
              <a:lnSpc>
                <a:spcPct val="107000"/>
              </a:lnSpc>
              <a:spcAft>
                <a:spcPts val="8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Introducing the concept of Space Brain Hack to students</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We’re heading back to the Moon… and taking humans farther than we’ve ever been before!</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Canadian Space Agency (CSA) and its partners around the world are facing many new challenges as they aim to send humans farther than they have ever gone in space.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Imagine you are a future lunar astronaut on a one-year mission on the Moon. Design a food system that creates fresh food for four lunar astronauts, that is flavourful and nourishing, with the least possible waste. Keep in mind the constraints presented to you in this presentation and generate enough fresh food to supplement the packaged food for the crew.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We are invited to “hack” the CSA’s brain because we all have foods that we like to eat and provide our body with the nourishment it needs… and imaginations to come up with new ideas and solutions. Are you ready?</a:t>
            </a:r>
          </a:p>
        </p:txBody>
      </p:sp>
      <p:sp>
        <p:nvSpPr>
          <p:cNvPr id="7" name="Slide Number Placeholder 6"/>
          <p:cNvSpPr>
            <a:spLocks noGrp="1"/>
          </p:cNvSpPr>
          <p:nvPr>
            <p:ph type="sldNum" sz="quarter" idx="5"/>
          </p:nvPr>
        </p:nvSpPr>
        <p:spPr>
          <a:xfrm>
            <a:off x="2743200" y="8725544"/>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nSpc>
                <a:spcPct val="107000"/>
              </a:lnSpc>
              <a:spcAft>
                <a:spcPts val="8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The food production system, or food-making machine you will be imagining for the Moon: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It could be a standalone system like a space greenhouse or indoor farm or a smaller system the size of a fridge that can fit inside a habitat module on the Moon.</a:t>
            </a:r>
          </a:p>
          <a:p>
            <a:pPr marL="342900" lvl="0" indent="-342900">
              <a:lnSpc>
                <a:spcPct val="107000"/>
              </a:lnSpc>
              <a:spcAft>
                <a:spcPts val="8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This system has everything needed to make food, like lights, nutrients, water, temperature control, seeds/plants or other edible ingredients, and smart controls.</a:t>
            </a:r>
          </a:p>
          <a:p>
            <a:pPr marL="342900" lvl="0" indent="-342900">
              <a:lnSpc>
                <a:spcPct val="107000"/>
              </a:lnSpc>
              <a:spcAft>
                <a:spcPts val="8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This system is closed-loop so it can recycle the air, water, has little to no waste, and can work by itself with almost no upkeep from an astronaut.</a:t>
            </a:r>
          </a:p>
          <a:p>
            <a:pPr marL="342900" lvl="0" indent="-342900">
              <a:lnSpc>
                <a:spcPct val="107000"/>
              </a:lnSpc>
              <a:spcAft>
                <a:spcPts val="8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It might be a plant system for growing crops in space, or a cool new way to make different kinds of foods.</a:t>
            </a:r>
          </a:p>
          <a:p>
            <a:pPr marL="342900" lvl="0" indent="-342900">
              <a:lnSpc>
                <a:spcPct val="107000"/>
              </a:lnSpc>
              <a:spcAft>
                <a:spcPts val="8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It could make enough food for snacks or a whole meal to supplement the packaged food.  </a:t>
            </a:r>
          </a:p>
          <a:p>
            <a:pPr marL="342900" lvl="0" indent="-342900">
              <a:lnSpc>
                <a:spcPct val="107000"/>
              </a:lnSpc>
              <a:spcAft>
                <a:spcPts val="800"/>
              </a:spcAft>
              <a:buFont typeface="Arial" panose="020B0604020202020204" pitchFamily="34" charset="0"/>
              <a:buChar char="•"/>
              <a:tabLst>
                <a:tab pos="457200" algn="l"/>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This system is for space, but it could be useful here on Earth. For example, in remote and/or desert regions of the globe, and even at the scene of a natural disaster when the food supply chain is broken. The system could also be used in a densely populated areas where land is scarce.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On the ISS, there are only microwave oven-sized plant growth chambers. The image on the right is of the Advanced Plant Habitat. The Advanced Plant Habitat, a more recent addition to the ISS, is the largest growth chamber aboard the orbiting laboratory. It is designed to test which growth conditions plants prefer in space and conduct other plant and bioscience research.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Let’s think about how we can grow more in the small confines of space – in particular for a system that will provide fresh food for four astronauts to supplement the packaged food for a year on the lunar surface. We could use stacking to maximize space! We can use special lighting along with no soil but overall – it must keep the environment optimum to grow the plants at high intensity. </a:t>
            </a:r>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460253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nSpc>
                <a:spcPct val="107000"/>
              </a:lnSpc>
              <a:spcAft>
                <a:spcPts val="800"/>
              </a:spcAf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Plant growth on the Moon</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Growing plants on the Moon may be challenging as the environment and atmosphere is very different from Earth. The Moon’s soil does not have the necessary nutrients for plants to survive and grow, so plants would need to be in a controlled, closed environment.</a:t>
            </a:r>
          </a:p>
          <a:p>
            <a:pPr>
              <a:lnSpc>
                <a:spcPct val="107000"/>
              </a:lnSpc>
              <a:spcAft>
                <a:spcPts val="8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Main challenges with growing plants on the Moon:</a:t>
            </a:r>
          </a:p>
          <a:p>
            <a:pPr marL="342900" lvl="0" indent="-342900">
              <a:lnSpc>
                <a:spcPct val="107000"/>
              </a:lnSpc>
              <a:spcAft>
                <a:spcPts val="800"/>
              </a:spcAft>
              <a:buFont typeface="Arial" panose="020B0604020202020204" pitchFamily="34" charset="0"/>
              <a:buChar char="•"/>
              <a:tabLst>
                <a:tab pos="457200" algn="l"/>
              </a:tabLs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Water</a:t>
            </a:r>
            <a:r>
              <a:rPr lang="en-CA" sz="1100" dirty="0">
                <a:effectLst/>
                <a:latin typeface="Calibri" panose="020F0502020204030204" pitchFamily="34" charset="0"/>
                <a:ea typeface="Calibri" panose="020F0502020204030204" pitchFamily="34" charset="0"/>
                <a:cs typeface="Times New Roman" panose="02020603050405020304" pitchFamily="18" charset="0"/>
              </a:rPr>
              <a:t>: Liquid water is not available. </a:t>
            </a:r>
          </a:p>
          <a:p>
            <a:pPr marL="742950" lvl="1" indent="-285750">
              <a:lnSpc>
                <a:spcPct val="107000"/>
              </a:lnSpc>
              <a:spcAft>
                <a:spcPts val="800"/>
              </a:spcAft>
              <a:buFont typeface="Arial" panose="020B0604020202020204" pitchFamily="34" charset="0"/>
              <a:buChar char="•"/>
              <a:tabLst>
                <a:tab pos="9144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Water would need to be provided </a:t>
            </a:r>
          </a:p>
          <a:p>
            <a:pPr marL="342900" lvl="0" indent="-342900">
              <a:lnSpc>
                <a:spcPct val="107000"/>
              </a:lnSpc>
              <a:spcAft>
                <a:spcPts val="800"/>
              </a:spcAft>
              <a:buFont typeface="Arial" panose="020B0604020202020204" pitchFamily="34" charset="0"/>
              <a:buChar char="•"/>
              <a:tabLst>
                <a:tab pos="457200" algn="l"/>
              </a:tabLs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Light</a:t>
            </a:r>
            <a:r>
              <a:rPr lang="en-CA" sz="1100" dirty="0">
                <a:effectLst/>
                <a:latin typeface="Calibri" panose="020F0502020204030204" pitchFamily="34" charset="0"/>
                <a:ea typeface="Calibri" panose="020F0502020204030204" pitchFamily="34" charset="0"/>
                <a:cs typeface="Times New Roman" panose="02020603050405020304" pitchFamily="18" charset="0"/>
              </a:rPr>
              <a:t>: Duration of day and night varies on the Moon. Moon days are 28 times longer than on Earth, and there are cycles of 14 days of light and 14 days of darkness. </a:t>
            </a:r>
          </a:p>
          <a:p>
            <a:pPr marL="742950" lvl="1" indent="-285750">
              <a:lnSpc>
                <a:spcPct val="107000"/>
              </a:lnSpc>
              <a:spcAft>
                <a:spcPts val="800"/>
              </a:spcAft>
              <a:buFont typeface="Arial" panose="020B0604020202020204" pitchFamily="34" charset="0"/>
              <a:buChar char="•"/>
              <a:tabLst>
                <a:tab pos="9144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Use of artificial light systems</a:t>
            </a:r>
          </a:p>
          <a:p>
            <a:pPr marL="342900" lvl="0" indent="-342900">
              <a:lnSpc>
                <a:spcPct val="107000"/>
              </a:lnSpc>
              <a:spcAft>
                <a:spcPts val="800"/>
              </a:spcAft>
              <a:buFont typeface="Arial" panose="020B0604020202020204" pitchFamily="34" charset="0"/>
              <a:buChar char="•"/>
              <a:tabLst>
                <a:tab pos="457200" algn="l"/>
              </a:tabLs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Atmosphere</a:t>
            </a:r>
            <a:r>
              <a:rPr lang="en-CA" sz="1100" dirty="0">
                <a:effectLst/>
                <a:latin typeface="Calibri" panose="020F0502020204030204" pitchFamily="34" charset="0"/>
                <a:ea typeface="Calibri" panose="020F0502020204030204" pitchFamily="34" charset="0"/>
                <a:cs typeface="Times New Roman" panose="02020603050405020304" pitchFamily="18" charset="0"/>
              </a:rPr>
              <a:t>: The Moon has no protection from radiation. Moon has very tenuous atmosphere.</a:t>
            </a:r>
          </a:p>
          <a:p>
            <a:pPr marL="742950" lvl="1" indent="-285750">
              <a:lnSpc>
                <a:spcPct val="107000"/>
              </a:lnSpc>
              <a:spcAft>
                <a:spcPts val="800"/>
              </a:spcAft>
              <a:buFont typeface="Arial" panose="020B0604020202020204" pitchFamily="34" charset="0"/>
              <a:buChar char="•"/>
              <a:tabLst>
                <a:tab pos="9144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Protection from radiation needed</a:t>
            </a:r>
          </a:p>
          <a:p>
            <a:pPr marL="342900" lvl="0" indent="-342900">
              <a:lnSpc>
                <a:spcPct val="107000"/>
              </a:lnSpc>
              <a:spcAft>
                <a:spcPts val="800"/>
              </a:spcAft>
              <a:buFont typeface="Arial" panose="020B0604020202020204" pitchFamily="34" charset="0"/>
              <a:buChar char="•"/>
              <a:tabLst>
                <a:tab pos="457200" algn="l"/>
              </a:tabLs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Temperature</a:t>
            </a:r>
            <a:r>
              <a:rPr lang="en-CA" sz="1100" dirty="0">
                <a:effectLst/>
                <a:latin typeface="Calibri" panose="020F0502020204030204" pitchFamily="34" charset="0"/>
                <a:ea typeface="Calibri" panose="020F0502020204030204" pitchFamily="34" charset="0"/>
                <a:cs typeface="Times New Roman" panose="02020603050405020304" pitchFamily="18" charset="0"/>
              </a:rPr>
              <a:t>: Can reach 127 °C in the Sun and -173 °C at night at the equator. At the poles, it can reach up to -250 </a:t>
            </a:r>
            <a:r>
              <a:rPr lang="en-CA" sz="1100" dirty="0">
                <a:effectLst/>
                <a:latin typeface="Calibri" panose="020F0502020204030204" pitchFamily="34" charset="0"/>
                <a:ea typeface="Calibri" panose="020F0502020204030204" pitchFamily="34" charset="0"/>
                <a:cs typeface="Calibri" panose="020F0502020204030204" pitchFamily="34" charset="0"/>
              </a:rPr>
              <a:t>°</a:t>
            </a:r>
            <a:r>
              <a:rPr lang="en-CA" sz="1100" dirty="0">
                <a:effectLst/>
                <a:latin typeface="Calibri" panose="020F0502020204030204" pitchFamily="34" charset="0"/>
                <a:ea typeface="Calibri" panose="020F0502020204030204" pitchFamily="34" charset="0"/>
                <a:cs typeface="Times New Roman" panose="02020603050405020304" pitchFamily="18" charset="0"/>
              </a:rPr>
              <a:t>C, and some regions inside the craters are permanently shadowed and do not receive sunlight and are cold.</a:t>
            </a:r>
          </a:p>
          <a:p>
            <a:pPr marL="742950" lvl="1" indent="-285750">
              <a:lnSpc>
                <a:spcPct val="107000"/>
              </a:lnSpc>
              <a:spcAft>
                <a:spcPts val="800"/>
              </a:spcAft>
              <a:buFont typeface="Arial" panose="020B0604020202020204" pitchFamily="34" charset="0"/>
              <a:buChar char="•"/>
              <a:tabLst>
                <a:tab pos="9144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Temperature regulation systems needed</a:t>
            </a:r>
          </a:p>
          <a:p>
            <a:pPr marL="342900" lvl="0" indent="-342900">
              <a:lnSpc>
                <a:spcPct val="107000"/>
              </a:lnSpc>
              <a:spcAft>
                <a:spcPts val="800"/>
              </a:spcAft>
              <a:buFont typeface="Arial" panose="020B0604020202020204" pitchFamily="34" charset="0"/>
              <a:buChar char="•"/>
              <a:tabLst>
                <a:tab pos="457200" algn="l"/>
              </a:tabLs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Lunar regolith</a:t>
            </a:r>
            <a:r>
              <a:rPr lang="en-CA" sz="1100" dirty="0">
                <a:effectLst/>
                <a:latin typeface="Calibri" panose="020F0502020204030204" pitchFamily="34" charset="0"/>
                <a:ea typeface="Calibri" panose="020F0502020204030204" pitchFamily="34" charset="0"/>
                <a:cs typeface="Times New Roman" panose="02020603050405020304" pitchFamily="18" charset="0"/>
              </a:rPr>
              <a:t>: The </a:t>
            </a:r>
            <a:r>
              <a:rPr lang="en-CA" sz="1100" u="sng" dirty="0">
                <a:effectLst/>
                <a:latin typeface="Calibri" panose="020F0502020204030204" pitchFamily="34" charset="0"/>
                <a:ea typeface="Calibri" panose="020F0502020204030204" pitchFamily="34" charset="0"/>
                <a:cs typeface="Times New Roman" panose="02020603050405020304" pitchFamily="18" charset="0"/>
              </a:rPr>
              <a:t>Moon’s soil does not have the necessary nutrients for plant growth</a:t>
            </a:r>
            <a:r>
              <a:rPr lang="en-CA" sz="1100" dirty="0">
                <a:effectLst/>
                <a:latin typeface="Calibri" panose="020F0502020204030204" pitchFamily="34" charset="0"/>
                <a:ea typeface="Calibri" panose="020F0502020204030204" pitchFamily="34" charset="0"/>
                <a:cs typeface="Times New Roman" panose="02020603050405020304" pitchFamily="18" charset="0"/>
              </a:rPr>
              <a:t>. Lunar soil (regolith) has the texture of fine dust. </a:t>
            </a:r>
          </a:p>
          <a:p>
            <a:pPr marL="742950" lvl="1" indent="-285750">
              <a:lnSpc>
                <a:spcPct val="107000"/>
              </a:lnSpc>
              <a:spcAft>
                <a:spcPts val="800"/>
              </a:spcAft>
              <a:buFont typeface="Arial" panose="020B0604020202020204" pitchFamily="34" charset="0"/>
              <a:buChar char="•"/>
              <a:tabLst>
                <a:tab pos="914400" algn="l"/>
              </a:tabLst>
            </a:pPr>
            <a:r>
              <a:rPr lang="en-CA" sz="1100" dirty="0">
                <a:effectLst/>
                <a:latin typeface="Calibri" panose="020F0502020204030204" pitchFamily="34" charset="0"/>
                <a:ea typeface="Calibri" panose="020F0502020204030204" pitchFamily="34" charset="0"/>
                <a:cs typeface="Times New Roman" panose="02020603050405020304" pitchFamily="18" charset="0"/>
              </a:rPr>
              <a:t>Potential use of hydroponic or aeroponic systems</a:t>
            </a:r>
          </a:p>
          <a:p>
            <a:pPr marL="742950" lvl="1" indent="-285750">
              <a:lnSpc>
                <a:spcPct val="107000"/>
              </a:lnSpc>
              <a:spcAft>
                <a:spcPts val="800"/>
              </a:spcAft>
              <a:buFont typeface="Arial" panose="020B0604020202020204" pitchFamily="34" charset="0"/>
              <a:buChar char="•"/>
              <a:tabLst>
                <a:tab pos="914400" algn="l"/>
              </a:tabLs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Additionally, plants grown on the Moon should provide food for the crew with little preparation or processing needed. Ideally, the plants should require no or minimal preparation to eat, and most or all of the plant should be able to be eaten to reduce waste. The food should not take too long to grow (the mission duration is only one year). The food should be easy to eat (i.e., does not need to be cooked).</a:t>
            </a:r>
          </a:p>
          <a:p>
            <a:pPr>
              <a:lnSpc>
                <a:spcPct val="107000"/>
              </a:lnSpc>
              <a:spcAft>
                <a:spcPts val="8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It is important to maximize the plant growth in the least amount of space available by making efficient use of space. The smaller the food production system, the better! It is important to remember that the larger the system is, the more resources will be required to make it operational for the duration of the year. </a:t>
            </a:r>
          </a:p>
          <a:p>
            <a:pPr>
              <a:lnSpc>
                <a:spcPct val="107000"/>
              </a:lnSpc>
              <a:spcAft>
                <a:spcPts val="8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When designing a food production system on another planetary body, it is important to create a system which would mimic Earth’s atmosphere, light, temperature, and nutrient profiles for plant growth. </a:t>
            </a:r>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468859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479425"/>
            <a:ext cx="4562475" cy="256698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029200" cy="3081338"/>
          </a:xfrm>
          <a:prstGeom prst="rect">
            <a:avLst/>
          </a:prstGeom>
        </p:spPr>
        <p:txBody>
          <a:bodyPr vert="horz" lIns="91440" tIns="45720" rIns="91440" bIns="45720" rtlCol="0"/>
          <a:lstStyle/>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Now it is time to put your thinking caps on and design your food system. There are several challenges and constraints in producing fresh food on the Moon. Some are laid out here. Keep them in mind as you explore, brainstorm, and develop your </a:t>
            </a:r>
            <a:r>
              <a:rPr lang="en-CA" sz="1800">
                <a:effectLst/>
                <a:latin typeface="Calibri" panose="020F0502020204030204" pitchFamily="34" charset="0"/>
                <a:ea typeface="Calibri" panose="020F0502020204030204" pitchFamily="34" charset="0"/>
                <a:cs typeface="Times New Roman" panose="02020603050405020304" pitchFamily="18" charset="0"/>
              </a:rPr>
              <a:t>idea.</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i="1" dirty="0">
                <a:effectLst/>
                <a:latin typeface="Calibri" panose="020F0502020204030204" pitchFamily="34" charset="0"/>
                <a:ea typeface="Calibri" panose="020F0502020204030204" pitchFamily="34" charset="0"/>
                <a:cs typeface="Times New Roman" panose="02020603050405020304" pitchFamily="18" charset="0"/>
              </a:rPr>
              <a:t>Keep this slide up during the brainstorming so the participants can refer to it.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0"/>
            <a:endParaRPr lang="en-CA" noProof="0" dirty="0"/>
          </a:p>
        </p:txBody>
      </p:sp>
      <p:sp>
        <p:nvSpPr>
          <p:cNvPr id="7" name="Slide Number Placeholder 6"/>
          <p:cNvSpPr>
            <a:spLocks noGrp="1"/>
          </p:cNvSpPr>
          <p:nvPr>
            <p:ph type="sldNum" sz="quarter" idx="5"/>
          </p:nvPr>
        </p:nvSpPr>
        <p:spPr>
          <a:xfrm>
            <a:off x="2743200" y="86106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62063" y="514350"/>
            <a:ext cx="4562475" cy="256698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457200" y="3251200"/>
            <a:ext cx="6172200" cy="3081338"/>
          </a:xfrm>
          <a:prstGeom prst="rect">
            <a:avLst/>
          </a:prstGeom>
        </p:spPr>
        <p:txBody>
          <a:bodyPr vert="horz" lIns="91440" tIns="45720" rIns="91440" bIns="45720" rtlCol="0"/>
          <a:lstStyle/>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Your challenge is to propose a solution for astronauts to have access to fresh food while they are in space.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You will learn more about space food, what is a food production system, how food production works on Earth and on the ISS currently and, after that, we'll begin thinking about solutions. </a:t>
            </a: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Let’s start by talking about lunar missions and food production.</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Humans are working towards the exploration of space beyond the International Space Station (ISS). We are taking small steps by first returning to the Moon, with the goal of visiting Mars someday.</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Currently, astronauts live and work aboard the ISS, which orbits 400 km above Earth. There have been humans living in space for longer than you have been alive – over 20 years! (See footnote.) </a:t>
            </a: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When you think about it, 400 km is not very far. And that means the ISS can be resupplied with food and other necessary items from time to time, there is a rotation of the crews every six months on average, and astronauts can technically get back to Earth if they are really in trouble.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However, this will not be the case the further we go from Earth in the exploration journey. </a:t>
            </a:r>
          </a:p>
          <a:p>
            <a:pPr>
              <a:lnSpc>
                <a:spcPct val="107000"/>
              </a:lnSpc>
              <a:spcAft>
                <a:spcPts val="800"/>
              </a:spcAft>
            </a:pPr>
            <a:r>
              <a:rPr lang="en-CA" sz="1800" i="1" dirty="0">
                <a:effectLst/>
                <a:latin typeface="Calibri" panose="020F0502020204030204" pitchFamily="34" charset="0"/>
                <a:ea typeface="Calibri" panose="020F0502020204030204" pitchFamily="34" charset="0"/>
                <a:cs typeface="Times New Roman" panose="02020603050405020304" pitchFamily="18" charset="0"/>
              </a:rPr>
              <a:t>Footnote: The construction of the ISS started in 1998, with the launch of the first module. The first crew started living aboard the orbiting laboratory in November 2000.</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5"/>
          </p:nvPr>
        </p:nvSpPr>
        <p:spPr>
          <a:xfrm>
            <a:off x="2667000" y="86106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dirty="0"/>
          </a:p>
        </p:txBody>
      </p:sp>
    </p:spTree>
    <p:extLst>
      <p:ext uri="{BB962C8B-B14F-4D97-AF65-F5344CB8AC3E}">
        <p14:creationId xmlns:p14="http://schemas.microsoft.com/office/powerpoint/2010/main" val="3348627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50863"/>
            <a:ext cx="4562475" cy="2566987"/>
          </a:xfrm>
        </p:spPr>
      </p:sp>
      <p:sp>
        <p:nvSpPr>
          <p:cNvPr id="3" name="Notes Placeholder 2"/>
          <p:cNvSpPr>
            <a:spLocks noGrp="1"/>
          </p:cNvSpPr>
          <p:nvPr>
            <p:ph type="body" idx="1"/>
          </p:nvPr>
        </p:nvSpPr>
        <p:spPr>
          <a:xfrm>
            <a:off x="914400" y="3251200"/>
            <a:ext cx="5029200" cy="3081338"/>
          </a:xfrm>
        </p:spPr>
        <p:txBody>
          <a:bodyPr/>
          <a:lstStyle/>
          <a:p>
            <a:pPr>
              <a:lnSpc>
                <a:spcPct val="107000"/>
              </a:lnSpc>
              <a:spcAft>
                <a:spcPts val="800"/>
              </a:spcAft>
            </a:pPr>
            <a:r>
              <a:rPr lang="en-CA" sz="1100" b="1" dirty="0">
                <a:effectLst/>
                <a:latin typeface="Calibri" panose="020F0502020204030204" pitchFamily="34" charset="0"/>
                <a:ea typeface="Calibri" panose="020F0502020204030204" pitchFamily="34" charset="0"/>
                <a:cs typeface="Times New Roman" panose="02020603050405020304" pitchFamily="18" charset="0"/>
              </a:rPr>
              <a:t>A bit about lunar missions</a:t>
            </a:r>
          </a:p>
          <a:p>
            <a:pPr>
              <a:lnSpc>
                <a:spcPct val="107000"/>
              </a:lnSpc>
              <a:spcAft>
                <a:spcPts val="8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NASA, the CSA and other international partners are preparing for missions to the Moon, called the </a:t>
            </a:r>
            <a:r>
              <a:rPr lang="en-CA" sz="1100" b="1" dirty="0">
                <a:effectLst/>
                <a:latin typeface="Calibri" panose="020F0502020204030204" pitchFamily="34" charset="0"/>
                <a:ea typeface="Calibri" panose="020F0502020204030204" pitchFamily="34" charset="0"/>
                <a:cs typeface="Times New Roman" panose="02020603050405020304" pitchFamily="18" charset="0"/>
              </a:rPr>
              <a:t>Artemis</a:t>
            </a:r>
            <a:r>
              <a:rPr lang="en-CA" sz="1100" dirty="0">
                <a:effectLst/>
                <a:latin typeface="Calibri" panose="020F0502020204030204" pitchFamily="34" charset="0"/>
                <a:ea typeface="Calibri" panose="020F0502020204030204" pitchFamily="34" charset="0"/>
                <a:cs typeface="Times New Roman" panose="02020603050405020304" pitchFamily="18" charset="0"/>
              </a:rPr>
              <a:t> program. They will use new technology to study the Moon in new and better ways. They will also prepare for human missions to Mars. In the next few years, the first woman and first person of colour will land on the Moon. </a:t>
            </a:r>
          </a:p>
          <a:p>
            <a:pPr>
              <a:lnSpc>
                <a:spcPct val="107000"/>
              </a:lnSpc>
              <a:spcAft>
                <a:spcPts val="8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The first Artemis missions include:</a:t>
            </a:r>
          </a:p>
          <a:p>
            <a:pPr marL="742950" lvl="1" indent="-285750">
              <a:lnSpc>
                <a:spcPct val="107000"/>
              </a:lnSpc>
              <a:spcAft>
                <a:spcPts val="800"/>
              </a:spcAft>
              <a:buFont typeface="Courier New" panose="02070309020205020404" pitchFamily="49" charset="0"/>
              <a:buChar char="o"/>
              <a:tabLst>
                <a:tab pos="914400" algn="l"/>
              </a:tabLst>
            </a:pPr>
            <a:r>
              <a:rPr lang="en-CA"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Artemis I</a:t>
            </a:r>
            <a:r>
              <a:rPr lang="en-CA" sz="1100" dirty="0">
                <a:effectLst/>
                <a:latin typeface="Calibri" panose="020F0502020204030204" pitchFamily="34" charset="0"/>
                <a:ea typeface="Calibri" panose="020F0502020204030204" pitchFamily="34" charset="0"/>
                <a:cs typeface="Times New Roman" panose="02020603050405020304" pitchFamily="18" charset="0"/>
              </a:rPr>
              <a:t>, an </a:t>
            </a:r>
            <a:r>
              <a:rPr lang="en-CA" sz="1100" b="1" dirty="0">
                <a:effectLst/>
                <a:latin typeface="Calibri" panose="020F0502020204030204" pitchFamily="34" charset="0"/>
                <a:ea typeface="Calibri" panose="020F0502020204030204" pitchFamily="34" charset="0"/>
                <a:cs typeface="Times New Roman" panose="02020603050405020304" pitchFamily="18" charset="0"/>
              </a:rPr>
              <a:t>uncrewed test flight</a:t>
            </a:r>
            <a:r>
              <a:rPr lang="en-CA" sz="1100" dirty="0">
                <a:effectLst/>
                <a:latin typeface="Calibri" panose="020F0502020204030204" pitchFamily="34" charset="0"/>
                <a:ea typeface="Calibri" panose="020F0502020204030204" pitchFamily="34" charset="0"/>
                <a:cs typeface="Times New Roman" panose="02020603050405020304" pitchFamily="18" charset="0"/>
              </a:rPr>
              <a:t> of the Orion spacecraft, which launched on the Space Launch System (SLS) rocket on November 16, 2022 (landing: December 11, 2022). </a:t>
            </a:r>
          </a:p>
          <a:p>
            <a:pPr marL="742950" lvl="1" indent="-285750">
              <a:lnSpc>
                <a:spcPct val="107000"/>
              </a:lnSpc>
              <a:spcAft>
                <a:spcPts val="800"/>
              </a:spcAft>
              <a:buFont typeface="Courier New" panose="02070309020205020404" pitchFamily="49" charset="0"/>
              <a:buChar char="o"/>
              <a:tabLst>
                <a:tab pos="914400" algn="l"/>
              </a:tabLst>
            </a:pPr>
            <a:r>
              <a:rPr lang="en-CA"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Artemis II</a:t>
            </a:r>
            <a:r>
              <a:rPr lang="en-CA" sz="1100" dirty="0">
                <a:effectLst/>
                <a:latin typeface="Calibri" panose="020F0502020204030204" pitchFamily="34" charset="0"/>
                <a:ea typeface="Calibri" panose="020F0502020204030204" pitchFamily="34" charset="0"/>
                <a:cs typeface="Times New Roman" panose="02020603050405020304" pitchFamily="18" charset="0"/>
              </a:rPr>
              <a:t>, the first-ever </a:t>
            </a:r>
            <a:r>
              <a:rPr lang="en-CA" sz="1100" b="1" dirty="0">
                <a:effectLst/>
                <a:latin typeface="Calibri" panose="020F0502020204030204" pitchFamily="34" charset="0"/>
                <a:ea typeface="Calibri" panose="020F0502020204030204" pitchFamily="34" charset="0"/>
                <a:cs typeface="Times New Roman" panose="02020603050405020304" pitchFamily="18" charset="0"/>
              </a:rPr>
              <a:t>crewed test flight</a:t>
            </a:r>
            <a:r>
              <a:rPr lang="en-CA" sz="1100" dirty="0">
                <a:effectLst/>
                <a:latin typeface="Calibri" panose="020F0502020204030204" pitchFamily="34" charset="0"/>
                <a:ea typeface="Calibri" panose="020F0502020204030204" pitchFamily="34" charset="0"/>
                <a:cs typeface="Times New Roman" panose="02020603050405020304" pitchFamily="18" charset="0"/>
              </a:rPr>
              <a:t> of the Orion spacecraft around the Moon, targeted to launch on the SLS rocket no earlier than November 2024. A CSA astronaut, Jeremy Hansen, (right image) will be part of the crew.</a:t>
            </a:r>
          </a:p>
          <a:p>
            <a:pPr marL="742950" lvl="1" indent="-285750">
              <a:lnSpc>
                <a:spcPct val="107000"/>
              </a:lnSpc>
              <a:spcAft>
                <a:spcPts val="800"/>
              </a:spcAft>
              <a:buFont typeface="Courier New" panose="02070309020205020404" pitchFamily="49" charset="0"/>
              <a:buChar char="o"/>
              <a:tabLst>
                <a:tab pos="914400" algn="l"/>
              </a:tabLst>
            </a:pPr>
            <a:r>
              <a:rPr lang="en-CA"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Artemis III</a:t>
            </a:r>
            <a:r>
              <a:rPr lang="en-CA" sz="1100" dirty="0">
                <a:effectLst/>
                <a:latin typeface="Calibri" panose="020F0502020204030204" pitchFamily="34" charset="0"/>
                <a:ea typeface="Calibri" panose="020F0502020204030204" pitchFamily="34" charset="0"/>
                <a:cs typeface="Times New Roman" panose="02020603050405020304" pitchFamily="18" charset="0"/>
              </a:rPr>
              <a:t>, currently targeted for no earlier than 2025, will fly astronauts to the Moon. The mission </a:t>
            </a:r>
            <a:r>
              <a:rPr lang="en-CA" sz="1100" b="1" dirty="0">
                <a:effectLst/>
                <a:latin typeface="Calibri" panose="020F0502020204030204" pitchFamily="34" charset="0"/>
                <a:ea typeface="Calibri" panose="020F0502020204030204" pitchFamily="34" charset="0"/>
                <a:cs typeface="Times New Roman" panose="02020603050405020304" pitchFamily="18" charset="0"/>
              </a:rPr>
              <a:t>will land humans on the lunar surface</a:t>
            </a:r>
            <a:r>
              <a:rPr lang="en-CA" sz="1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CA"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noProof="0" dirty="0"/>
              <a:t>Image: NASA</a:t>
            </a:r>
          </a:p>
        </p:txBody>
      </p:sp>
      <p:sp>
        <p:nvSpPr>
          <p:cNvPr id="4" name="Slide Number Placeholder 3"/>
          <p:cNvSpPr>
            <a:spLocks noGrp="1"/>
          </p:cNvSpPr>
          <p:nvPr>
            <p:ph type="sldNum" sz="quarter" idx="10"/>
          </p:nvPr>
        </p:nvSpPr>
        <p:spPr>
          <a:xfrm>
            <a:off x="2743200" y="8686800"/>
            <a:ext cx="3962400" cy="341313"/>
          </a:xfrm>
        </p:spPr>
        <p:txBody>
          <a:bodyPr/>
          <a:lstStyle/>
          <a:p>
            <a:fld id="{EDB3DD35-20C1-4444-823D-3021FB8B1582}" type="slidenum">
              <a:rPr lang="en-CA" smtClean="0"/>
              <a:t>3</a:t>
            </a:fld>
            <a:endParaRPr lang="en-CA" dirty="0"/>
          </a:p>
        </p:txBody>
      </p:sp>
    </p:spTree>
    <p:extLst>
      <p:ext uri="{BB962C8B-B14F-4D97-AF65-F5344CB8AC3E}">
        <p14:creationId xmlns:p14="http://schemas.microsoft.com/office/powerpoint/2010/main" val="978104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19200" y="514350"/>
            <a:ext cx="4562475" cy="256698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486400" cy="3081338"/>
          </a:xfrm>
          <a:prstGeom prst="rect">
            <a:avLst/>
          </a:prstGeom>
        </p:spPr>
        <p:txBody>
          <a:bodyPr vert="horz" lIns="91440" tIns="45720" rIns="91440" bIns="45720" rtlCol="0"/>
          <a:lstStyle/>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Astronauts are the tip of the iceberg of space travel. There is a large team of people supporting astronauts before, during and after their missions. Here are a few experts working with astronauts to ensure astronauts have proper nutrition and food full of flavour while on a mission. This team includes engineers, scientists, specialists in nutrition, in plants, agriculture and biology. </a:t>
            </a:r>
          </a:p>
        </p:txBody>
      </p:sp>
      <p:sp>
        <p:nvSpPr>
          <p:cNvPr id="7" name="Slide Number Placeholder 6"/>
          <p:cNvSpPr>
            <a:spLocks noGrp="1"/>
          </p:cNvSpPr>
          <p:nvPr>
            <p:ph type="sldNum" sz="quarter" idx="5"/>
          </p:nvPr>
        </p:nvSpPr>
        <p:spPr>
          <a:xfrm>
            <a:off x="2743200" y="86868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dirty="0"/>
          </a:p>
        </p:txBody>
      </p:sp>
    </p:spTree>
    <p:extLst>
      <p:ext uri="{BB962C8B-B14F-4D97-AF65-F5344CB8AC3E}">
        <p14:creationId xmlns:p14="http://schemas.microsoft.com/office/powerpoint/2010/main" val="3351680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nSpc>
                <a:spcPct val="107000"/>
              </a:lnSpc>
              <a:spcAft>
                <a:spcPts val="8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Why it is important for astronauts to have balanced meals?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As we prepare for astronauts to live and explore the surface of the Moon, we are already using our knowledge from ISS expeditions to understand the impact of space on astronauts’ health. When astronauts live in space, especially for a long time, many changes happen to their bodies as they adapt to the microgravity environment. With exercise and nutritious diet, it is possible to lessen these changes – especially in the bones and muscles. Before astronauts go into space, dieticians and food scientists make sure that astronauts will have a variety of food options in space.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A balanced eating pattern in space is not that different from a balanced eating pattern on Earth. On the ISS there is a variety of food with a variety of textures and tastes. Having a variety of food encourages astronauts to meet their energy requirements and reduces the risk of body mass loss (including bone loss). The major difference between food on Earth and on the ISS is that astronauts rely on pre-cooked and packaged foods for their meals.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Like on Earth, astronauts often have celebratory meals. After successfully completing a major task or to celebrate culturally significant days or birthdays, crews usually gather to have a good meal together. They often share food from their own countries with their crewmates, and this gives them an opportunity to talk about their home and culture. In the bottom right image, CSA astronaut David Saint-Jacques and NASA astronaut Anne McClain prepare to enjoy personal-size pizzas.</a:t>
            </a: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257811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This is what space food on the ISS looks like today: it is made to be as similar as possible to food on Earth so astronauts </a:t>
            </a:r>
            <a:r>
              <a:rPr lang="en-CA" sz="1800" i="1" dirty="0">
                <a:effectLst/>
                <a:latin typeface="Calibri" panose="020F0502020204030204" pitchFamily="34" charset="0"/>
                <a:ea typeface="Calibri" panose="020F0502020204030204" pitchFamily="34" charset="0"/>
                <a:cs typeface="Times New Roman" panose="02020603050405020304" pitchFamily="18" charset="0"/>
              </a:rPr>
              <a:t>eat </a:t>
            </a:r>
            <a:r>
              <a:rPr lang="en-CA" sz="1800" dirty="0">
                <a:effectLst/>
                <a:latin typeface="Calibri" panose="020F0502020204030204" pitchFamily="34" charset="0"/>
                <a:ea typeface="Calibri" panose="020F0502020204030204" pitchFamily="34" charset="0"/>
                <a:cs typeface="Times New Roman" panose="02020603050405020304" pitchFamily="18" charset="0"/>
              </a:rPr>
              <a:t>the food. For enough variety, there are about 50 drinks and 150 different foods on the standard ISS menu – everything from scrambled eggs to chocolate pudding is on the menu!</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In the top left image, you see all the packaged dehydrated food with labels – the astronauts add water to rehydrate these meals. In the middle top photo you see liquid forms of salt and chili oil that are available to the astronauts to add to their food for extra flavour.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In the top right photo you see the wild maple-smoked sockeye salmon out of the “retort” package (retort package is like a can with a long shelf life but it is instead a flexible metallic pouch). As there are astronauts from different countries living on the ISS, there are foods from these countries. When a CSA astronaut goes to the ISS, we send them Canadian foods that they request such as tubes of maple syrup, salmon, bison chili and maple cookies for a treat.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(If your bandwidth allows, you could play the following video for your students: </a:t>
            </a:r>
            <a:r>
              <a:rPr lang="en-C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On the menu in orbit - Canadian Space Agency (asc-csa.gc.ca)</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823044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Some fresh fruits and vegetables are sent to the ISS about once every 1.5 months. The fresh food not only provides physical benefits but also provides psychological benefits to astronauts. However, for future missions to the Moon and beyond, this will likely not be possible, so having some fresh fruit or vegetables growing in a lunar habitat would be beneficial.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Here on Earth, most people are surrounded by vegetation. Plants play an important role on Earth and on the ISS too! Whether on Earth or on the ISS, plants purify our air and water, provide food, and support our well-being. On the ISS, plants provide psychological comfort with the familiar scents and colours of Earth. Similarly, having plants on the lunar base would help astronauts mentally during their stay. In the image on the right, there are three different variety of plants growing in the veggie growth chamber on the ISS.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(ASK STUDENTS) What do you think is needed to grow fresh food on Earth?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i="1" dirty="0">
                <a:effectLst/>
                <a:latin typeface="Calibri" panose="020F0502020204030204" pitchFamily="34" charset="0"/>
                <a:ea typeface="Calibri" panose="020F0502020204030204" pitchFamily="34" charset="0"/>
                <a:cs typeface="Times New Roman" panose="02020603050405020304" pitchFamily="18" charset="0"/>
              </a:rPr>
              <a:t>Make a list with the students! Let’s think of what we need here on Earth to grow fresh food: soil, sunlight, water, appropriate temperatures, nutrients, etc.</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(ASK STUDENTS) What is the role of soil in plant growth on Earth?</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i="1" dirty="0">
                <a:effectLst/>
                <a:latin typeface="Calibri" panose="020F0502020204030204" pitchFamily="34" charset="0"/>
                <a:ea typeface="Calibri" panose="020F0502020204030204" pitchFamily="34" charset="0"/>
                <a:cs typeface="Times New Roman" panose="02020603050405020304" pitchFamily="18" charset="0"/>
              </a:rPr>
              <a:t>Soil naturally has many nutrients that are required for plants to grow. If the soil is depleted in one or two nutrients, we can add fertilizers and nutrients to support plant growth.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673318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Before we talk about what is different on the Moon and how, let us first talk a bit about plant growth in general – what is needed for them to produce and grow. As we brainstormed in the last slide, plants need air (carbon dioxide), soil with nutrients, water, sunlight and appropriate temperatures for them to survive and thrive. In the soil, nutrients such as carbon, phosphorus, nitrogen, oxygen, sulfur, potassium, magnesium, and calcium are required depending on the type of plant.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ability for people to grow plants has drastically changed over the past few decades. It is now possible to grow plants without sunlight, without soil, without pesticides and in a fully controlled environment to maximize how much we can grow.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How the nutrients are delivered is very important, and there are many types of nutrient delivery systems. For example, you can use the aeroponics method where the roots hanging in air or use a hydroponics system where a water-based nutrient solution is used rather than soil.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On the ISS, in the Veggie Plant Growth System, crop plants are grown using plant pillows. Each plant grows in a “pillow” filled with a clay-based growth media and fertilizer. The pillows are important to help distribute water, nutrients and air in a healthy balance around the roots. In the photo on the left, you see CSA astronaut David Saint-Jacques preparing to water the plants and looking for any leaves that have broken off.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You can utilize modern technologies (pumps, drip lines, mist nozzle, timers, etc.) to automate the process and ensure the plants are getting water and nutrients needed. In return, the plants provide clean water (in form of water vapour) and clean air (oxygen). These could be recycled and useful for astronauts. Currently, the water on the ISS is recycled.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Let’s think about the many options available for plant growth.</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What about natural (Sun) light or LEDs?</a:t>
            </a:r>
          </a:p>
          <a:p>
            <a:pPr marL="342900" lvl="0" indent="-342900">
              <a:lnSpc>
                <a:spcPct val="107000"/>
              </a:lnSpc>
              <a:spcAft>
                <a:spcPts val="8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For nutrients, how about soil, hydroponics, or aeroponics?</a:t>
            </a:r>
          </a:p>
          <a:p>
            <a:pPr marL="342900" lvl="0" indent="-342900">
              <a:lnSpc>
                <a:spcPct val="107000"/>
              </a:lnSpc>
              <a:spcAft>
                <a:spcPts val="8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Are resources available at the location to use?</a:t>
            </a:r>
          </a:p>
          <a:p>
            <a:pPr marL="342900" lvl="0" indent="-342900">
              <a:lnSpc>
                <a:spcPct val="107000"/>
              </a:lnSpc>
              <a:spcAft>
                <a:spcPts val="8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How about using robots to operate the system?</a:t>
            </a:r>
          </a:p>
          <a:p>
            <a:pPr marL="342900" lvl="0" indent="-342900">
              <a:lnSpc>
                <a:spcPct val="107000"/>
              </a:lnSpc>
              <a:spcAft>
                <a:spcPts val="8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What does the habitat look like? </a:t>
            </a:r>
          </a:p>
          <a:p>
            <a:pPr marL="342900" lvl="0" indent="-342900">
              <a:lnSpc>
                <a:spcPct val="107000"/>
              </a:lnSpc>
              <a:spcAft>
                <a:spcPts val="8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Where can it be in relation to the main crew habitat?</a:t>
            </a:r>
          </a:p>
          <a:p>
            <a:pPr marL="342900" lvl="0" indent="-342900">
              <a:lnSpc>
                <a:spcPct val="107000"/>
              </a:lnSpc>
              <a:spcAft>
                <a:spcPts val="8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Can you recycle the plant waste?</a:t>
            </a:r>
          </a:p>
          <a:p>
            <a:pPr marL="342900" lvl="0" indent="-342900">
              <a:lnSpc>
                <a:spcPct val="107000"/>
              </a:lnSpc>
              <a:spcAft>
                <a:spcPts val="800"/>
              </a:spcAft>
              <a:buFont typeface="Arial" panose="020B0604020202020204" pitchFamily="34" charset="0"/>
              <a:buChar char="•"/>
              <a:tabLst>
                <a:tab pos="457200" algn="l"/>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What else is important?</a:t>
            </a:r>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1854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19200" y="514350"/>
            <a:ext cx="4562475" cy="256698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486400" cy="3081338"/>
          </a:xfrm>
          <a:prstGeom prst="rect">
            <a:avLst/>
          </a:prstGeom>
        </p:spPr>
        <p:txBody>
          <a:bodyPr vert="horz" lIns="91440" tIns="45720" rIns="91440" bIns="45720" rtlCol="0"/>
          <a:lstStyle/>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Deep Space Food Challenge is a competition that was launched by the CSA in partnership with NASA in January 2021.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The goal of the Challenge </a:t>
            </a:r>
            <a:r>
              <a:rPr lang="en-CA" sz="1800" dirty="0">
                <a:effectLst/>
                <a:latin typeface="Calibri" panose="020F0502020204030204" pitchFamily="34" charset="0"/>
                <a:ea typeface="Calibri" panose="020F0502020204030204" pitchFamily="34" charset="0"/>
                <a:cs typeface="Times New Roman" panose="02020603050405020304" pitchFamily="18" charset="0"/>
              </a:rPr>
              <a:t>is to create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novel</a:t>
            </a:r>
            <a:r>
              <a:rPr lang="en-CA" sz="1800" dirty="0">
                <a:effectLst/>
                <a:latin typeface="Calibri" panose="020F0502020204030204" pitchFamily="34" charset="0"/>
                <a:ea typeface="Calibri" panose="020F0502020204030204" pitchFamily="34" charset="0"/>
                <a:cs typeface="Times New Roman" panose="02020603050405020304" pitchFamily="18" charset="0"/>
              </a:rPr>
              <a:t> food production technologies or systems that require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minimal inputs </a:t>
            </a:r>
            <a:r>
              <a:rPr lang="en-CA" sz="1800" dirty="0">
                <a:effectLst/>
                <a:latin typeface="Calibri" panose="020F0502020204030204" pitchFamily="34" charset="0"/>
                <a:ea typeface="Calibri" panose="020F0502020204030204" pitchFamily="34" charset="0"/>
                <a:cs typeface="Times New Roman" panose="02020603050405020304" pitchFamily="18" charset="0"/>
              </a:rPr>
              <a:t>and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maximize safe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nutritious</a:t>
            </a:r>
            <a:r>
              <a:rPr lang="en-CA" sz="1800" dirty="0">
                <a:effectLst/>
                <a:latin typeface="Calibri" panose="020F0502020204030204" pitchFamily="34" charset="0"/>
                <a:ea typeface="Calibri" panose="020F0502020204030204" pitchFamily="34" charset="0"/>
                <a:cs typeface="Times New Roman" panose="02020603050405020304" pitchFamily="18" charset="0"/>
              </a:rPr>
              <a:t>, and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palatable food outputs </a:t>
            </a:r>
            <a:r>
              <a:rPr lang="en-CA" sz="1800" dirty="0">
                <a:effectLst/>
                <a:latin typeface="Calibri" panose="020F0502020204030204" pitchFamily="34" charset="0"/>
                <a:ea typeface="Calibri" panose="020F0502020204030204" pitchFamily="34" charset="0"/>
                <a:cs typeface="Times New Roman" panose="02020603050405020304" pitchFamily="18" charset="0"/>
              </a:rPr>
              <a:t>for long-duration space missions, and which have potential to benefit people on Earth.</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Innovators</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are required to </a:t>
            </a:r>
            <a:r>
              <a:rPr lang="en-CA" sz="1800" dirty="0">
                <a:effectLst/>
                <a:latin typeface="Calibri" panose="020F0502020204030204" pitchFamily="34" charset="0"/>
                <a:ea typeface="Calibri" panose="020F0502020204030204" pitchFamily="34" charset="0"/>
                <a:cs typeface="Times New Roman" panose="02020603050405020304" pitchFamily="18" charset="0"/>
              </a:rPr>
              <a:t>design novel technologies and/or systems for food production that do not need to meet the full nutritional requirements of future crew but can contribute significantly to and be integrated into a comprehensive food system.</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It is currently in the third and final phase. The winners of this competition will be announced in spring 2024.</a:t>
            </a: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You are working on the same challenge as folks in agencies across the globe!</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(if the bandwidth allows, play this video - </a:t>
            </a:r>
            <a:r>
              <a:rPr lang="en-C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Using the challenges of space food production to help grow food on Earth - Canadian Space Agency (asc-csa.gc.ca)</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7" name="Slide Number Placeholder 6"/>
          <p:cNvSpPr>
            <a:spLocks noGrp="1"/>
          </p:cNvSpPr>
          <p:nvPr>
            <p:ph type="sldNum" sz="quarter" idx="5"/>
          </p:nvPr>
        </p:nvSpPr>
        <p:spPr>
          <a:xfrm>
            <a:off x="2743200" y="86868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13BD55-F8FF-4628-9F5E-A9AD91711018}" type="datetime1">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527AEA-791E-4072-B014-0C8AE3ADD082}" type="datetime1">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1B63CF-4BBB-4770-A1BF-4D20E7A3E3DF}" type="datetime1">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cial media">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65918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Header Cyan - Bl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1488071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Header Green - Bl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2564641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Header Orange - Bl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1309074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Header Purple - Bl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2969103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Header Yellow - Bl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813049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5BFFBAA2-4101-4DE7-9C05-E1242C5F1495}" type="datetime1">
              <a:rPr lang="en-US" smtClean="0"/>
              <a:t>7/31/2025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1119CDC-EA87-4CDE-A0B0-2D9995720909}" type="slidenum">
              <a:rPr lang="en-CA" smtClean="0"/>
              <a:t>‹#›</a:t>
            </a:fld>
            <a:endParaRPr lang="en-CA"/>
          </a:p>
        </p:txBody>
      </p:sp>
    </p:spTree>
    <p:extLst>
      <p:ext uri="{BB962C8B-B14F-4D97-AF65-F5344CB8AC3E}">
        <p14:creationId xmlns:p14="http://schemas.microsoft.com/office/powerpoint/2010/main" val="3233197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07131C-2861-408B-84E1-D34E7C575846}" type="datetime1">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8773A4-7FFD-4B6F-A77B-FFA66D0A7641}" type="datetime1">
              <a:rPr lang="en-US" smtClean="0"/>
              <a:t>7/31/2025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A2225E-6BAC-445F-8FAE-DE413526CB70}" type="datetime1">
              <a:rPr lang="en-US" smtClean="0"/>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E694C7-AD88-47FF-B2DA-E1DB845DDC26}" type="datetime1">
              <a:rPr lang="en-US" smtClean="0"/>
              <a:t>7/31/2025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44576A-8290-42C9-9458-7DEFDBEC6B05}" type="datetime1">
              <a:rPr lang="en-US" smtClean="0"/>
              <a:t>7/31/2025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DEDCAE-6E24-4525-9AD0-95618E2FEC68}" type="datetime1">
              <a:rPr lang="en-US" smtClean="0"/>
              <a:t>7/31/2025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4EBC12-BFB3-4ABD-A129-04BFAE11A58C}" type="datetime1">
              <a:rPr lang="en-US" smtClean="0"/>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CAB54A-D526-4463-A23D-CAC5EA11C08C}" type="datetime1">
              <a:rPr lang="en-US" smtClean="0"/>
              <a:t>7/31/2025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E29E13-8B39-43AD-ACFB-15A73CECD342}" type="datetime1">
              <a:rPr lang="en-US" smtClean="0"/>
              <a:t>7/31/2025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769ED2D-EB61-4C80-9F68-957CE7AF727B}" type="datetime1">
              <a:rPr lang="en-US" smtClean="0"/>
              <a:t>7/31/2025</a:t>
            </a:fld>
            <a:endParaRPr lang="fr-CA"/>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5B1E520-65E3-458F-9CDA-CF2050A641A4}" type="slidenum">
              <a:rPr lang="fr-CA" smtClean="0"/>
              <a:t>‹#›</a:t>
            </a:fld>
            <a:endParaRPr lang="fr-CA"/>
          </a:p>
        </p:txBody>
      </p:sp>
    </p:spTree>
    <p:extLst>
      <p:ext uri="{BB962C8B-B14F-4D97-AF65-F5344CB8AC3E}">
        <p14:creationId xmlns:p14="http://schemas.microsoft.com/office/powerpoint/2010/main" val="2607601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with purple hair and yellow shirt&#10;&#10;Description automatically generated">
            <a:extLst>
              <a:ext uri="{FF2B5EF4-FFF2-40B4-BE49-F238E27FC236}">
                <a16:creationId xmlns:a16="http://schemas.microsoft.com/office/drawing/2014/main" id="{C4118ABC-906B-B783-08D6-B8C11526CF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TextBox 7">
            <a:extLst>
              <a:ext uri="{FF2B5EF4-FFF2-40B4-BE49-F238E27FC236}">
                <a16:creationId xmlns:a16="http://schemas.microsoft.com/office/drawing/2014/main" id="{5B198124-D4BD-692D-BC4A-E960CC737601}"/>
              </a:ext>
            </a:extLst>
          </p:cNvPr>
          <p:cNvSpPr txBox="1"/>
          <p:nvPr/>
        </p:nvSpPr>
        <p:spPr>
          <a:xfrm>
            <a:off x="2728621" y="342900"/>
            <a:ext cx="12830757" cy="1862048"/>
          </a:xfrm>
          <a:prstGeom prst="rect">
            <a:avLst/>
          </a:prstGeom>
          <a:noFill/>
        </p:spPr>
        <p:txBody>
          <a:bodyPr wrap="none" rtlCol="0">
            <a:spAutoFit/>
          </a:bodyPr>
          <a:lstStyle/>
          <a:p>
            <a:r>
              <a:rPr lang="en-CA" sz="11500" b="1" dirty="0">
                <a:solidFill>
                  <a:srgbClr val="FFEB00"/>
                </a:solidFill>
                <a:latin typeface="Britannic Bold" panose="020B0903060703020204" pitchFamily="34" charset="0"/>
                <a:cs typeface="Arial" panose="020B0604020202020204" pitchFamily="34" charset="0"/>
              </a:rPr>
              <a:t>SPACE BRAIN HACK</a:t>
            </a:r>
          </a:p>
        </p:txBody>
      </p:sp>
      <p:pic>
        <p:nvPicPr>
          <p:cNvPr id="12" name="Picture 11" descr="A white maple leaf and stars&#10;&#10;Description automatically generated">
            <a:extLst>
              <a:ext uri="{FF2B5EF4-FFF2-40B4-BE49-F238E27FC236}">
                <a16:creationId xmlns:a16="http://schemas.microsoft.com/office/drawing/2014/main" id="{A97B5095-7D61-DDD4-D0FE-16F03D25D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pic>
        <p:nvPicPr>
          <p:cNvPr id="16" name="Picture 15">
            <a:extLst>
              <a:ext uri="{FF2B5EF4-FFF2-40B4-BE49-F238E27FC236}">
                <a16:creationId xmlns:a16="http://schemas.microsoft.com/office/drawing/2014/main" id="{8A85EE4F-080F-8C06-B86A-08B186E4B2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26864" y="9778884"/>
            <a:ext cx="3430736" cy="508116"/>
          </a:xfrm>
          <a:prstGeom prst="rect">
            <a:avLst/>
          </a:prstGeom>
        </p:spPr>
      </p:pic>
      <p:pic>
        <p:nvPicPr>
          <p:cNvPr id="17" name="Picture 16">
            <a:extLst>
              <a:ext uri="{FF2B5EF4-FFF2-40B4-BE49-F238E27FC236}">
                <a16:creationId xmlns:a16="http://schemas.microsoft.com/office/drawing/2014/main" id="{3887B6E5-9B2B-4CBB-B8DD-4DE980670F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5011400" y="9778884"/>
            <a:ext cx="3202136" cy="5081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nt growing in a machine&#10;&#10;Description automatically generated">
            <a:extLst>
              <a:ext uri="{FF2B5EF4-FFF2-40B4-BE49-F238E27FC236}">
                <a16:creationId xmlns:a16="http://schemas.microsoft.com/office/drawing/2014/main" id="{1138A3C6-F9A6-A763-6E6C-AB93B3EB1A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144000" y="2205711"/>
            <a:ext cx="8648797" cy="6595389"/>
          </a:xfrm>
          <a:prstGeom prst="rect">
            <a:avLst/>
          </a:prstGeom>
          <a:ln w="28575">
            <a:solidFill>
              <a:schemeClr val="bg1"/>
            </a:solidFill>
          </a:ln>
        </p:spPr>
      </p:pic>
      <p:sp>
        <p:nvSpPr>
          <p:cNvPr id="7" name="TextBox 6">
            <a:extLst>
              <a:ext uri="{FF2B5EF4-FFF2-40B4-BE49-F238E27FC236}">
                <a16:creationId xmlns:a16="http://schemas.microsoft.com/office/drawing/2014/main" id="{2DEDE6C3-33E0-F19A-1ADA-4D62D9809915}"/>
              </a:ext>
            </a:extLst>
          </p:cNvPr>
          <p:cNvSpPr txBox="1"/>
          <p:nvPr/>
        </p:nvSpPr>
        <p:spPr>
          <a:xfrm>
            <a:off x="321128" y="266700"/>
            <a:ext cx="17645744" cy="1107996"/>
          </a:xfrm>
          <a:prstGeom prst="rect">
            <a:avLst/>
          </a:prstGeom>
          <a:noFill/>
        </p:spPr>
        <p:txBody>
          <a:bodyPr wrap="square" rtlCol="0">
            <a:spAutoFit/>
          </a:bodyPr>
          <a:lstStyle/>
          <a:p>
            <a:pPr algn="ctr"/>
            <a:r>
              <a:rPr lang="en-CA" sz="6600" b="1" dirty="0">
                <a:solidFill>
                  <a:schemeClr val="bg1"/>
                </a:solidFill>
                <a:latin typeface="Britannic Bold" panose="020B0903060703020204" pitchFamily="34" charset="0"/>
              </a:rPr>
              <a:t>Your food production system</a:t>
            </a:r>
            <a:endParaRPr lang="en-CA" sz="6600" dirty="0">
              <a:solidFill>
                <a:schemeClr val="bg1"/>
              </a:solidFill>
              <a:latin typeface="Britannic Bold" panose="020B0903060703020204" pitchFamily="34" charset="0"/>
            </a:endParaRPr>
          </a:p>
        </p:txBody>
      </p:sp>
      <p:sp>
        <p:nvSpPr>
          <p:cNvPr id="8" name="TextBox 7">
            <a:extLst>
              <a:ext uri="{FF2B5EF4-FFF2-40B4-BE49-F238E27FC236}">
                <a16:creationId xmlns:a16="http://schemas.microsoft.com/office/drawing/2014/main" id="{468E5CA9-3CCB-DF41-895A-3E5E9375834C}"/>
              </a:ext>
            </a:extLst>
          </p:cNvPr>
          <p:cNvSpPr txBox="1"/>
          <p:nvPr/>
        </p:nvSpPr>
        <p:spPr>
          <a:xfrm>
            <a:off x="667276" y="2705100"/>
            <a:ext cx="8122227" cy="1938992"/>
          </a:xfrm>
          <a:prstGeom prst="rect">
            <a:avLst/>
          </a:prstGeom>
          <a:noFill/>
          <a:ln>
            <a:solidFill>
              <a:schemeClr val="bg1">
                <a:lumMod val="95000"/>
              </a:schemeClr>
            </a:solidFill>
          </a:ln>
        </p:spPr>
        <p:txBody>
          <a:bodyPr wrap="square" rtlCol="0">
            <a:spAutoFit/>
          </a:bodyPr>
          <a:lstStyle/>
          <a:p>
            <a:pPr algn="ctr"/>
            <a:r>
              <a:rPr lang="en-CA" sz="4000" dirty="0">
                <a:solidFill>
                  <a:schemeClr val="bg1"/>
                </a:solidFill>
                <a:latin typeface="Arial" panose="020B0604020202020204" pitchFamily="34" charset="0"/>
                <a:cs typeface="Arial" panose="020B0604020202020204" pitchFamily="34" charset="0"/>
              </a:rPr>
              <a:t>A standalone closed-loop system that has everything needed to produce food.</a:t>
            </a:r>
          </a:p>
        </p:txBody>
      </p:sp>
      <p:sp>
        <p:nvSpPr>
          <p:cNvPr id="9" name="TextBox 8">
            <a:extLst>
              <a:ext uri="{FF2B5EF4-FFF2-40B4-BE49-F238E27FC236}">
                <a16:creationId xmlns:a16="http://schemas.microsoft.com/office/drawing/2014/main" id="{BE6E9802-2CAE-0521-8321-E3B4CAA13782}"/>
              </a:ext>
            </a:extLst>
          </p:cNvPr>
          <p:cNvSpPr txBox="1"/>
          <p:nvPr/>
        </p:nvSpPr>
        <p:spPr>
          <a:xfrm>
            <a:off x="667277" y="5829300"/>
            <a:ext cx="8122227" cy="2554545"/>
          </a:xfrm>
          <a:prstGeom prst="rect">
            <a:avLst/>
          </a:prstGeom>
          <a:noFill/>
          <a:ln>
            <a:solidFill>
              <a:schemeClr val="bg1"/>
            </a:solidFill>
          </a:ln>
        </p:spPr>
        <p:txBody>
          <a:bodyPr wrap="square" rtlCol="0">
            <a:spAutoFit/>
          </a:bodyPr>
          <a:lstStyle/>
          <a:p>
            <a:pPr algn="ctr"/>
            <a:r>
              <a:rPr lang="en-US" sz="4000" dirty="0">
                <a:solidFill>
                  <a:schemeClr val="bg1"/>
                </a:solidFill>
                <a:latin typeface="Arial" panose="020B0604020202020204" pitchFamily="34" charset="0"/>
                <a:cs typeface="Arial" panose="020B0604020202020204" pitchFamily="34" charset="0"/>
              </a:rPr>
              <a:t>It might be a plant system for growing crops in space, or a cool new way to grow different kinds of foods.</a:t>
            </a:r>
          </a:p>
        </p:txBody>
      </p:sp>
      <p:pic>
        <p:nvPicPr>
          <p:cNvPr id="2" name="Picture 1" descr="A white maple leaf and stars&#10;&#10;Description automatically generated">
            <a:extLst>
              <a:ext uri="{FF2B5EF4-FFF2-40B4-BE49-F238E27FC236}">
                <a16:creationId xmlns:a16="http://schemas.microsoft.com/office/drawing/2014/main" id="{B4B6BEB0-41D1-F42B-D7C3-93C3D64BB0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Tree>
    <p:extLst>
      <p:ext uri="{BB962C8B-B14F-4D97-AF65-F5344CB8AC3E}">
        <p14:creationId xmlns:p14="http://schemas.microsoft.com/office/powerpoint/2010/main" val="95363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ull moon with a black background&#10;&#10;Description automatically generated">
            <a:extLst>
              <a:ext uri="{FF2B5EF4-FFF2-40B4-BE49-F238E27FC236}">
                <a16:creationId xmlns:a16="http://schemas.microsoft.com/office/drawing/2014/main" id="{107B93EA-DDDC-B5F1-F59C-A432B9F85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0764" y="1181100"/>
            <a:ext cx="9105900" cy="9105900"/>
          </a:xfrm>
          <a:prstGeom prst="rect">
            <a:avLst/>
          </a:prstGeom>
        </p:spPr>
      </p:pic>
      <p:sp>
        <p:nvSpPr>
          <p:cNvPr id="5" name="TextBox 4">
            <a:extLst>
              <a:ext uri="{FF2B5EF4-FFF2-40B4-BE49-F238E27FC236}">
                <a16:creationId xmlns:a16="http://schemas.microsoft.com/office/drawing/2014/main" id="{9620DBB4-2708-39E0-32F1-AEAF02533496}"/>
              </a:ext>
            </a:extLst>
          </p:cNvPr>
          <p:cNvSpPr txBox="1"/>
          <p:nvPr/>
        </p:nvSpPr>
        <p:spPr>
          <a:xfrm>
            <a:off x="304800" y="301704"/>
            <a:ext cx="17602200" cy="1107996"/>
          </a:xfrm>
          <a:prstGeom prst="rect">
            <a:avLst/>
          </a:prstGeom>
          <a:noFill/>
        </p:spPr>
        <p:txBody>
          <a:bodyPr wrap="square" rtlCol="0">
            <a:spAutoFit/>
          </a:bodyPr>
          <a:lstStyle/>
          <a:p>
            <a:pPr algn="ctr"/>
            <a:r>
              <a:rPr lang="en-CA" sz="6600" b="1" dirty="0">
                <a:solidFill>
                  <a:schemeClr val="bg1"/>
                </a:solidFill>
                <a:latin typeface="Britannic Bold" panose="020B0903060703020204" pitchFamily="34" charset="0"/>
              </a:rPr>
              <a:t>Plant growth on the Moon</a:t>
            </a:r>
            <a:endParaRPr lang="en-CA" sz="6600" dirty="0">
              <a:solidFill>
                <a:schemeClr val="bg1"/>
              </a:solidFill>
              <a:latin typeface="Britannic Bold" panose="020B0903060703020204" pitchFamily="34" charset="0"/>
            </a:endParaRPr>
          </a:p>
        </p:txBody>
      </p:sp>
      <p:sp>
        <p:nvSpPr>
          <p:cNvPr id="7" name="TextBox 4">
            <a:extLst>
              <a:ext uri="{FF2B5EF4-FFF2-40B4-BE49-F238E27FC236}">
                <a16:creationId xmlns:a16="http://schemas.microsoft.com/office/drawing/2014/main" id="{6CEA91B4-2493-3A8A-CF1C-59357AC3A0CC}"/>
              </a:ext>
            </a:extLst>
          </p:cNvPr>
          <p:cNvSpPr txBox="1"/>
          <p:nvPr/>
        </p:nvSpPr>
        <p:spPr>
          <a:xfrm>
            <a:off x="609600" y="1866900"/>
            <a:ext cx="9105900" cy="7755969"/>
          </a:xfrm>
          <a:prstGeom prst="rect">
            <a:avLst/>
          </a:prstGeom>
        </p:spPr>
        <p:txBody>
          <a:bodyPr wrap="square" lIns="0" tIns="0" rIns="0" bIns="0" rtlCol="0" anchor="t">
            <a:spAutoFit/>
          </a:bodyPr>
          <a:lstStyle/>
          <a:p>
            <a:pPr marL="120650" lvl="1" algn="l"/>
            <a:r>
              <a:rPr lang="en-CA" sz="3600" b="1" dirty="0">
                <a:solidFill>
                  <a:srgbClr val="FFFFFF"/>
                </a:solidFill>
                <a:latin typeface="Arial" panose="020B0604020202020204" pitchFamily="34" charset="0"/>
                <a:ea typeface="Roboto Bold" panose="020B0604020202020204" charset="0"/>
                <a:cs typeface="Arial" panose="020B0604020202020204" pitchFamily="34" charset="0"/>
              </a:rPr>
              <a:t>Consider lunar characteristics:</a:t>
            </a:r>
          </a:p>
          <a:p>
            <a:pPr marL="577850" lvl="1" indent="-457200" algn="l">
              <a:buFont typeface="Arial" panose="020B0604020202020204" pitchFamily="34" charset="0"/>
              <a:buChar char="•"/>
            </a:pPr>
            <a:r>
              <a:rPr lang="en-CA" sz="3600" dirty="0">
                <a:solidFill>
                  <a:srgbClr val="FFFFFF"/>
                </a:solidFill>
                <a:latin typeface="Arial" panose="020B0604020202020204" pitchFamily="34" charset="0"/>
                <a:ea typeface="Roboto Bold" panose="020B0604020202020204" charset="0"/>
                <a:cs typeface="Arial" panose="020B0604020202020204" pitchFamily="34" charset="0"/>
              </a:rPr>
              <a:t>Water</a:t>
            </a:r>
          </a:p>
          <a:p>
            <a:pPr marL="577850" lvl="1" indent="-457200" algn="l">
              <a:buFont typeface="Arial" panose="020B0604020202020204" pitchFamily="34" charset="0"/>
              <a:buChar char="•"/>
            </a:pPr>
            <a:r>
              <a:rPr lang="en-CA" sz="3600" dirty="0">
                <a:solidFill>
                  <a:srgbClr val="FFFFFF"/>
                </a:solidFill>
                <a:latin typeface="Arial" panose="020B0604020202020204" pitchFamily="34" charset="0"/>
                <a:ea typeface="Roboto Bold" panose="020B0604020202020204" charset="0"/>
                <a:cs typeface="Arial" panose="020B0604020202020204" pitchFamily="34" charset="0"/>
              </a:rPr>
              <a:t>Light</a:t>
            </a:r>
          </a:p>
          <a:p>
            <a:pPr marL="577850" lvl="1" indent="-457200" algn="l">
              <a:buFont typeface="Arial" panose="020B0604020202020204" pitchFamily="34" charset="0"/>
              <a:buChar char="•"/>
            </a:pPr>
            <a:r>
              <a:rPr lang="en-CA" sz="3600" dirty="0">
                <a:solidFill>
                  <a:srgbClr val="FFFFFF"/>
                </a:solidFill>
                <a:latin typeface="Arial" panose="020B0604020202020204" pitchFamily="34" charset="0"/>
                <a:ea typeface="Roboto Bold" panose="020B0604020202020204" charset="0"/>
                <a:cs typeface="Arial" panose="020B0604020202020204" pitchFamily="34" charset="0"/>
              </a:rPr>
              <a:t>Atmosphere</a:t>
            </a:r>
          </a:p>
          <a:p>
            <a:pPr marL="577850" lvl="1" indent="-457200" algn="l">
              <a:buFont typeface="Arial" panose="020B0604020202020204" pitchFamily="34" charset="0"/>
              <a:buChar char="•"/>
            </a:pPr>
            <a:r>
              <a:rPr lang="en-CA" sz="3600" dirty="0">
                <a:solidFill>
                  <a:srgbClr val="FFFFFF"/>
                </a:solidFill>
                <a:latin typeface="Arial" panose="020B0604020202020204" pitchFamily="34" charset="0"/>
                <a:ea typeface="Roboto Bold" panose="020B0604020202020204" charset="0"/>
                <a:cs typeface="Arial" panose="020B0604020202020204" pitchFamily="34" charset="0"/>
              </a:rPr>
              <a:t>Temperature</a:t>
            </a:r>
          </a:p>
          <a:p>
            <a:pPr marL="577850" lvl="1" indent="-457200" algn="l">
              <a:buFont typeface="Arial" panose="020B0604020202020204" pitchFamily="34" charset="0"/>
              <a:buChar char="•"/>
            </a:pPr>
            <a:r>
              <a:rPr lang="en-CA" sz="3600" dirty="0">
                <a:solidFill>
                  <a:srgbClr val="FFFFFF"/>
                </a:solidFill>
                <a:latin typeface="Arial" panose="020B0604020202020204" pitchFamily="34" charset="0"/>
                <a:ea typeface="Roboto Bold" panose="020B0604020202020204" charset="0"/>
                <a:cs typeface="Arial" panose="020B0604020202020204" pitchFamily="34" charset="0"/>
              </a:rPr>
              <a:t>Lunar regolith</a:t>
            </a:r>
          </a:p>
          <a:p>
            <a:pPr marL="120650" lvl="1" algn="l"/>
            <a:endParaRPr lang="en-CA" sz="3600" b="1" dirty="0">
              <a:solidFill>
                <a:srgbClr val="FFFFFF"/>
              </a:solidFill>
              <a:latin typeface="Arial" panose="020B0604020202020204" pitchFamily="34" charset="0"/>
              <a:ea typeface="Roboto Bold" panose="020B0604020202020204" charset="0"/>
              <a:cs typeface="Arial" panose="020B0604020202020204" pitchFamily="34" charset="0"/>
            </a:endParaRPr>
          </a:p>
          <a:p>
            <a:r>
              <a:rPr lang="en-CA" sz="3600" b="1" dirty="0">
                <a:solidFill>
                  <a:schemeClr val="bg1"/>
                </a:solidFill>
                <a:latin typeface="Arial" panose="020B0604020202020204" pitchFamily="34" charset="0"/>
                <a:cs typeface="Arial" panose="020B0604020202020204" pitchFamily="34" charset="0"/>
              </a:rPr>
              <a:t>Additional considerations:</a:t>
            </a:r>
          </a:p>
          <a:p>
            <a:pPr marL="457200" indent="-457200">
              <a:buFont typeface="Arial" panose="020B0604020202020204" pitchFamily="34" charset="0"/>
              <a:buChar char="•"/>
            </a:pPr>
            <a:r>
              <a:rPr lang="en-CA" sz="3600" dirty="0">
                <a:solidFill>
                  <a:schemeClr val="bg1"/>
                </a:solidFill>
                <a:latin typeface="Arial" panose="020B0604020202020204" pitchFamily="34" charset="0"/>
                <a:cs typeface="Arial" panose="020B0604020202020204" pitchFamily="34" charset="0"/>
              </a:rPr>
              <a:t>Efficient use of space</a:t>
            </a:r>
          </a:p>
          <a:p>
            <a:pPr marL="457200" indent="-457200">
              <a:buFont typeface="Arial" panose="020B0604020202020204" pitchFamily="34" charset="0"/>
              <a:buChar char="•"/>
            </a:pPr>
            <a:r>
              <a:rPr lang="en-CA" sz="3600" dirty="0">
                <a:solidFill>
                  <a:schemeClr val="bg1"/>
                </a:solidFill>
                <a:latin typeface="Arial" panose="020B0604020202020204" pitchFamily="34" charset="0"/>
                <a:cs typeface="Arial" panose="020B0604020202020204" pitchFamily="34" charset="0"/>
              </a:rPr>
              <a:t>Easy to grow, doesn’t take too long</a:t>
            </a:r>
          </a:p>
          <a:p>
            <a:pPr marL="457200" indent="-457200">
              <a:buFont typeface="Arial" panose="020B0604020202020204" pitchFamily="34" charset="0"/>
              <a:buChar char="•"/>
            </a:pPr>
            <a:r>
              <a:rPr lang="en-CA" sz="3600" dirty="0">
                <a:solidFill>
                  <a:schemeClr val="bg1"/>
                </a:solidFill>
                <a:latin typeface="Arial" panose="020B0604020202020204" pitchFamily="34" charset="0"/>
                <a:cs typeface="Arial" panose="020B0604020202020204" pitchFamily="34" charset="0"/>
              </a:rPr>
              <a:t>Can eat most (or all) of the plant</a:t>
            </a:r>
          </a:p>
          <a:p>
            <a:pPr marL="457200" indent="-457200">
              <a:buFont typeface="Arial" panose="020B0604020202020204" pitchFamily="34" charset="0"/>
              <a:buChar char="•"/>
            </a:pPr>
            <a:r>
              <a:rPr lang="en-CA" sz="3600" dirty="0">
                <a:solidFill>
                  <a:schemeClr val="bg1"/>
                </a:solidFill>
                <a:latin typeface="Arial" panose="020B0604020202020204" pitchFamily="34" charset="0"/>
                <a:cs typeface="Arial" panose="020B0604020202020204" pitchFamily="34" charset="0"/>
              </a:rPr>
              <a:t>Can eat without cooking or minimal preparation</a:t>
            </a:r>
          </a:p>
          <a:p>
            <a:pPr marL="457200" indent="-457200">
              <a:buFont typeface="Arial" panose="020B0604020202020204" pitchFamily="34" charset="0"/>
              <a:buChar char="•"/>
            </a:pPr>
            <a:r>
              <a:rPr lang="en-CA" sz="3600" dirty="0">
                <a:solidFill>
                  <a:schemeClr val="bg1"/>
                </a:solidFill>
                <a:latin typeface="Arial" panose="020B0604020202020204" pitchFamily="34" charset="0"/>
                <a:cs typeface="Arial" panose="020B0604020202020204" pitchFamily="34" charset="0"/>
              </a:rPr>
              <a:t>High nutrient content</a:t>
            </a:r>
          </a:p>
        </p:txBody>
      </p:sp>
      <p:pic>
        <p:nvPicPr>
          <p:cNvPr id="2" name="Picture 1" descr="A white maple leaf and stars&#10;&#10;Description automatically generated">
            <a:extLst>
              <a:ext uri="{FF2B5EF4-FFF2-40B4-BE49-F238E27FC236}">
                <a16:creationId xmlns:a16="http://schemas.microsoft.com/office/drawing/2014/main" id="{F38FE355-58E2-86CB-7883-5973AFB10A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Tree>
    <p:extLst>
      <p:ext uri="{BB962C8B-B14F-4D97-AF65-F5344CB8AC3E}">
        <p14:creationId xmlns:p14="http://schemas.microsoft.com/office/powerpoint/2010/main" val="1596789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4"/>
          <p:cNvSpPr txBox="1"/>
          <p:nvPr/>
        </p:nvSpPr>
        <p:spPr>
          <a:xfrm>
            <a:off x="596021" y="1592858"/>
            <a:ext cx="17526000" cy="8371523"/>
          </a:xfrm>
          <a:prstGeom prst="rect">
            <a:avLst/>
          </a:prstGeom>
        </p:spPr>
        <p:txBody>
          <a:bodyPr wrap="square" lIns="0" tIns="0" rIns="0" bIns="0" rtlCol="0" anchor="t">
            <a:spAutoFit/>
          </a:bodyPr>
          <a:lstStyle/>
          <a:p>
            <a:pPr marL="120650" lvl="1" algn="l"/>
            <a:r>
              <a:rPr lang="en-CA" sz="3200" b="1" dirty="0">
                <a:solidFill>
                  <a:srgbClr val="FFFFFF"/>
                </a:solidFill>
                <a:latin typeface="Arial" panose="020B0604020202020204" pitchFamily="34" charset="0"/>
                <a:ea typeface="Roboto Bold" panose="020B0604020202020204" charset="0"/>
                <a:cs typeface="Arial" panose="020B0604020202020204" pitchFamily="34" charset="0"/>
              </a:rPr>
              <a:t>Location – Moon</a:t>
            </a:r>
          </a:p>
          <a:p>
            <a:pPr marL="120650" lvl="1" algn="l"/>
            <a:r>
              <a:rPr lang="en-CA" sz="3200" b="1" dirty="0">
                <a:solidFill>
                  <a:srgbClr val="FFFFFF"/>
                </a:solidFill>
                <a:latin typeface="Arial" panose="020B0604020202020204" pitchFamily="34" charset="0"/>
                <a:ea typeface="Roboto Bold" panose="020B0604020202020204" charset="0"/>
                <a:cs typeface="Arial" panose="020B0604020202020204" pitchFamily="34" charset="0"/>
              </a:rPr>
              <a:t>Duration of the mission – 1 year </a:t>
            </a:r>
          </a:p>
          <a:p>
            <a:pPr marL="120650" lvl="1" algn="l"/>
            <a:r>
              <a:rPr lang="en-CA" sz="3200" b="1" dirty="0">
                <a:solidFill>
                  <a:srgbClr val="FFFFFF"/>
                </a:solidFill>
                <a:latin typeface="Arial" panose="020B0604020202020204" pitchFamily="34" charset="0"/>
                <a:ea typeface="Roboto Bold" panose="020B0604020202020204" charset="0"/>
                <a:cs typeface="Arial" panose="020B0604020202020204" pitchFamily="34" charset="0"/>
              </a:rPr>
              <a:t>Crew size – 4 </a:t>
            </a:r>
          </a:p>
          <a:p>
            <a:pPr marL="120650" lvl="1" algn="l"/>
            <a:endParaRPr lang="en-CA" sz="3200" b="1" dirty="0">
              <a:solidFill>
                <a:srgbClr val="FFFFFF"/>
              </a:solidFill>
              <a:latin typeface="Arial" panose="020B0604020202020204" pitchFamily="34" charset="0"/>
              <a:ea typeface="Roboto Bold" panose="020B0604020202020204" charset="0"/>
              <a:cs typeface="Arial" panose="020B0604020202020204" pitchFamily="34" charset="0"/>
            </a:endParaRPr>
          </a:p>
          <a:p>
            <a:pPr marL="120650" lvl="1" algn="l"/>
            <a:r>
              <a:rPr lang="en-CA" sz="3200" b="1" dirty="0">
                <a:solidFill>
                  <a:srgbClr val="FFFFFF"/>
                </a:solidFill>
                <a:latin typeface="Arial" panose="020B0604020202020204" pitchFamily="34" charset="0"/>
                <a:ea typeface="Roboto Bold" panose="020B0604020202020204" charset="0"/>
                <a:cs typeface="Arial" panose="020B0604020202020204" pitchFamily="34" charset="0"/>
              </a:rPr>
              <a:t>Keep in mind the lunar characteristics we discussed. </a:t>
            </a:r>
          </a:p>
          <a:p>
            <a:pPr marL="120650" lvl="1" algn="l"/>
            <a:endParaRPr lang="en-CA" sz="3200" b="1" dirty="0">
              <a:solidFill>
                <a:srgbClr val="FFFFFF"/>
              </a:solidFill>
              <a:latin typeface="Arial" panose="020B0604020202020204" pitchFamily="34" charset="0"/>
              <a:ea typeface="Roboto Bold" panose="020B0604020202020204" charset="0"/>
              <a:cs typeface="Arial" panose="020B0604020202020204" pitchFamily="34" charset="0"/>
            </a:endParaRPr>
          </a:p>
          <a:p>
            <a:pPr marL="120650" lvl="1" algn="l"/>
            <a:r>
              <a:rPr lang="en-CA" sz="3200" b="1" dirty="0">
                <a:solidFill>
                  <a:srgbClr val="FFFFFF"/>
                </a:solidFill>
                <a:latin typeface="Arial" panose="020B0604020202020204" pitchFamily="34" charset="0"/>
                <a:ea typeface="Roboto Bold" panose="020B0604020202020204" charset="0"/>
                <a:cs typeface="Arial" panose="020B0604020202020204" pitchFamily="34" charset="0"/>
              </a:rPr>
              <a:t>For your food production system, think about </a:t>
            </a:r>
          </a:p>
          <a:p>
            <a:pPr marL="120650" lvl="1" algn="l"/>
            <a:r>
              <a:rPr lang="en-CA" sz="3200" dirty="0">
                <a:solidFill>
                  <a:srgbClr val="FFFFFF"/>
                </a:solidFill>
                <a:latin typeface="Arial" panose="020B0604020202020204" pitchFamily="34" charset="0"/>
                <a:ea typeface="Roboto Bold" panose="020B0604020202020204" charset="0"/>
                <a:cs typeface="Arial" panose="020B0604020202020204" pitchFamily="34" charset="0"/>
              </a:rPr>
              <a:t>	- What type of food will be grown?</a:t>
            </a:r>
          </a:p>
          <a:p>
            <a:pPr marL="120650" lvl="1" algn="l"/>
            <a:r>
              <a:rPr lang="en-CA" sz="3200" dirty="0">
                <a:solidFill>
                  <a:srgbClr val="FFFFFF"/>
                </a:solidFill>
                <a:latin typeface="Arial" panose="020B0604020202020204" pitchFamily="34" charset="0"/>
                <a:ea typeface="Roboto Bold" panose="020B0604020202020204" charset="0"/>
                <a:cs typeface="Arial" panose="020B0604020202020204" pitchFamily="34" charset="0"/>
              </a:rPr>
              <a:t>	- How is it controlled and maintained? By astronauts? Robots?</a:t>
            </a:r>
          </a:p>
          <a:p>
            <a:pPr marL="120650" lvl="1" algn="l"/>
            <a:r>
              <a:rPr lang="en-CA" sz="3200" dirty="0">
                <a:solidFill>
                  <a:srgbClr val="FFFFFF"/>
                </a:solidFill>
                <a:latin typeface="Arial" panose="020B0604020202020204" pitchFamily="34" charset="0"/>
                <a:ea typeface="Roboto Bold" panose="020B0604020202020204" charset="0"/>
                <a:cs typeface="Arial" panose="020B0604020202020204" pitchFamily="34" charset="0"/>
              </a:rPr>
              <a:t>	- How are the nutrients being delivered to the plants?</a:t>
            </a:r>
          </a:p>
          <a:p>
            <a:pPr marL="120650" lvl="1" algn="l"/>
            <a:r>
              <a:rPr lang="en-CA" sz="3200" dirty="0">
                <a:solidFill>
                  <a:srgbClr val="FFFFFF"/>
                </a:solidFill>
                <a:latin typeface="Arial" panose="020B0604020202020204" pitchFamily="34" charset="0"/>
                <a:ea typeface="Roboto Bold" panose="020B0604020202020204" charset="0"/>
                <a:cs typeface="Arial" panose="020B0604020202020204" pitchFamily="34" charset="0"/>
              </a:rPr>
              <a:t>	- What does the lighting system look like?</a:t>
            </a:r>
          </a:p>
          <a:p>
            <a:pPr marL="120650" lvl="1" algn="l"/>
            <a:r>
              <a:rPr lang="en-CA" sz="3200" dirty="0">
                <a:solidFill>
                  <a:srgbClr val="FFFFFF"/>
                </a:solidFill>
                <a:latin typeface="Arial" panose="020B0604020202020204" pitchFamily="34" charset="0"/>
                <a:ea typeface="Roboto Bold" panose="020B0604020202020204" charset="0"/>
                <a:cs typeface="Arial" panose="020B0604020202020204" pitchFamily="34" charset="0"/>
              </a:rPr>
              <a:t>	- How will your food be protected from radiation?</a:t>
            </a:r>
          </a:p>
          <a:p>
            <a:pPr marL="120650" lvl="1" algn="l"/>
            <a:r>
              <a:rPr lang="en-CA" sz="3200" dirty="0">
                <a:solidFill>
                  <a:srgbClr val="FFFFFF"/>
                </a:solidFill>
                <a:latin typeface="Arial" panose="020B0604020202020204" pitchFamily="34" charset="0"/>
                <a:ea typeface="Roboto Bold" panose="020B0604020202020204" charset="0"/>
                <a:cs typeface="Arial" panose="020B0604020202020204" pitchFamily="34" charset="0"/>
              </a:rPr>
              <a:t>	- What temperature will the system require? </a:t>
            </a:r>
          </a:p>
          <a:p>
            <a:pPr marL="120650" lvl="1" algn="l"/>
            <a:r>
              <a:rPr lang="en-CA" sz="3200" dirty="0">
                <a:solidFill>
                  <a:srgbClr val="FFFFFF"/>
                </a:solidFill>
                <a:latin typeface="Arial" panose="020B0604020202020204" pitchFamily="34" charset="0"/>
                <a:ea typeface="Roboto Bold" panose="020B0604020202020204" charset="0"/>
                <a:cs typeface="Arial" panose="020B0604020202020204" pitchFamily="34" charset="0"/>
              </a:rPr>
              <a:t>	- Will the waste from the system be recycled? If so, how?</a:t>
            </a:r>
          </a:p>
          <a:p>
            <a:pPr marL="120650" lvl="1" algn="l"/>
            <a:r>
              <a:rPr lang="en-CA" sz="3200" dirty="0">
                <a:solidFill>
                  <a:srgbClr val="FFFFFF"/>
                </a:solidFill>
                <a:latin typeface="Arial" panose="020B0604020202020204" pitchFamily="34" charset="0"/>
                <a:ea typeface="Roboto Bold" panose="020B0604020202020204" charset="0"/>
                <a:cs typeface="Arial" panose="020B0604020202020204" pitchFamily="34" charset="0"/>
              </a:rPr>
              <a:t>	- How can this system be applied on Earth?</a:t>
            </a:r>
          </a:p>
          <a:p>
            <a:pPr marL="120650" lvl="1" algn="l"/>
            <a:endParaRPr lang="en-CA" sz="3200" b="1" dirty="0">
              <a:solidFill>
                <a:srgbClr val="FFFFFF"/>
              </a:solidFill>
              <a:latin typeface="Arial" panose="020B0604020202020204" pitchFamily="34" charset="0"/>
              <a:ea typeface="Roboto Bold" panose="020B0604020202020204" charset="0"/>
              <a:cs typeface="Arial" panose="020B0604020202020204" pitchFamily="34" charset="0"/>
            </a:endParaRPr>
          </a:p>
          <a:p>
            <a:pPr marL="120650" lvl="1" algn="l"/>
            <a:r>
              <a:rPr lang="en-CA" sz="3200" b="1" dirty="0">
                <a:solidFill>
                  <a:srgbClr val="FFFFFF"/>
                </a:solidFill>
                <a:latin typeface="Arial" panose="020B0604020202020204" pitchFamily="34" charset="0"/>
                <a:ea typeface="Roboto Bold" panose="020B0604020202020204" charset="0"/>
                <a:cs typeface="Arial" panose="020B0604020202020204" pitchFamily="34" charset="0"/>
              </a:rPr>
              <a:t>Food criteria</a:t>
            </a:r>
            <a:r>
              <a:rPr lang="en-CA" sz="3200" dirty="0">
                <a:solidFill>
                  <a:srgbClr val="FFFFFF"/>
                </a:solidFill>
                <a:latin typeface="Arial" panose="020B0604020202020204" pitchFamily="34" charset="0"/>
                <a:ea typeface="Roboto Bold" panose="020B0604020202020204" charset="0"/>
                <a:cs typeface="Arial" panose="020B0604020202020204" pitchFamily="34" charset="0"/>
              </a:rPr>
              <a:t> – needs to be easy to eat and prepare, tasty, and quick to grow or harvest </a:t>
            </a:r>
            <a:endParaRPr lang="en-CA" sz="3200" b="1" dirty="0">
              <a:solidFill>
                <a:srgbClr val="FFFFFF"/>
              </a:solidFill>
              <a:latin typeface="Arial" panose="020B0604020202020204" pitchFamily="34" charset="0"/>
              <a:ea typeface="Roboto Bold" panose="020B0604020202020204" charset="0"/>
              <a:cs typeface="Arial" panose="020B0604020202020204" pitchFamily="34" charset="0"/>
            </a:endParaRPr>
          </a:p>
        </p:txBody>
      </p:sp>
      <p:pic>
        <p:nvPicPr>
          <p:cNvPr id="5" name="Picture 4" descr="A white maple leaf and stars&#10;&#10;Description automatically generated">
            <a:extLst>
              <a:ext uri="{FF2B5EF4-FFF2-40B4-BE49-F238E27FC236}">
                <a16:creationId xmlns:a16="http://schemas.microsoft.com/office/drawing/2014/main" id="{60FAA2A7-156B-27C5-8E8B-89EEDA0CFF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
        <p:nvSpPr>
          <p:cNvPr id="7" name="TextBox 6">
            <a:extLst>
              <a:ext uri="{FF2B5EF4-FFF2-40B4-BE49-F238E27FC236}">
                <a16:creationId xmlns:a16="http://schemas.microsoft.com/office/drawing/2014/main" id="{53183030-4A65-1F8C-3D4B-77A89C6EF96B}"/>
              </a:ext>
            </a:extLst>
          </p:cNvPr>
          <p:cNvSpPr txBox="1"/>
          <p:nvPr/>
        </p:nvSpPr>
        <p:spPr>
          <a:xfrm>
            <a:off x="0" y="301704"/>
            <a:ext cx="18288000" cy="1107996"/>
          </a:xfrm>
          <a:prstGeom prst="rect">
            <a:avLst/>
          </a:prstGeom>
          <a:noFill/>
        </p:spPr>
        <p:txBody>
          <a:bodyPr wrap="square" rtlCol="0">
            <a:spAutoFit/>
          </a:bodyPr>
          <a:lstStyle/>
          <a:p>
            <a:pPr algn="ctr"/>
            <a:r>
              <a:rPr lang="en-CA" sz="6600" b="1" dirty="0">
                <a:solidFill>
                  <a:schemeClr val="bg1"/>
                </a:solidFill>
                <a:latin typeface="Britannic Bold" panose="020B0903060703020204" pitchFamily="34" charset="0"/>
              </a:rPr>
              <a:t>To think about...</a:t>
            </a:r>
            <a:endParaRPr lang="en-CA" sz="6600" dirty="0">
              <a:solidFill>
                <a:schemeClr val="bg1"/>
              </a:solidFill>
              <a:latin typeface="Britannic Bold" panose="020B0903060703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819833" y="9698194"/>
            <a:ext cx="1376727" cy="543086"/>
          </a:xfrm>
          <a:prstGeom prst="rect">
            <a:avLst/>
          </a:prstGeom>
        </p:spPr>
        <p:txBody>
          <a:bodyPr lIns="0" tIns="0" rIns="0" bIns="0" rtlCol="0" anchor="t">
            <a:spAutoFit/>
          </a:bodyPr>
          <a:lstStyle/>
          <a:p>
            <a:pPr algn="r">
              <a:lnSpc>
                <a:spcPts val="1439"/>
              </a:lnSpc>
            </a:pPr>
            <a:r>
              <a:rPr lang="en-US" sz="1200" spc="-47">
                <a:solidFill>
                  <a:srgbClr val="FFFFFF"/>
                </a:solidFill>
                <a:latin typeface="Open Sans"/>
              </a:rPr>
              <a:t>2</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pic>
        <p:nvPicPr>
          <p:cNvPr id="5" name="Picture 4">
            <a:extLst>
              <a:ext uri="{FF2B5EF4-FFF2-40B4-BE49-F238E27FC236}">
                <a16:creationId xmlns:a16="http://schemas.microsoft.com/office/drawing/2014/main" id="{F8B45F3E-B373-8AEE-FF43-1A1D64C8A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0100"/>
            <a:ext cx="18286857" cy="11238797"/>
          </a:xfrm>
          <a:prstGeom prst="rect">
            <a:avLst/>
          </a:prstGeom>
        </p:spPr>
      </p:pic>
      <p:pic>
        <p:nvPicPr>
          <p:cNvPr id="6" name="Picture 5" descr="A white maple leaf and stars&#10;&#10;Description automatically generated">
            <a:extLst>
              <a:ext uri="{FF2B5EF4-FFF2-40B4-BE49-F238E27FC236}">
                <a16:creationId xmlns:a16="http://schemas.microsoft.com/office/drawing/2014/main" id="{104FBFB8-12DF-4DCC-D601-EEABB26C0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Tree>
    <p:extLst>
      <p:ext uri="{BB962C8B-B14F-4D97-AF65-F5344CB8AC3E}">
        <p14:creationId xmlns:p14="http://schemas.microsoft.com/office/powerpoint/2010/main" val="3345921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726740"/>
            <a:ext cx="5732433" cy="918000"/>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700" dirty="0"/>
          </a:p>
        </p:txBody>
      </p:sp>
      <p:pic>
        <p:nvPicPr>
          <p:cNvPr id="4" name="Picture 3" descr="A close-up of the moon&#10;&#10;Description automatically generated">
            <a:extLst>
              <a:ext uri="{FF2B5EF4-FFF2-40B4-BE49-F238E27FC236}">
                <a16:creationId xmlns:a16="http://schemas.microsoft.com/office/drawing/2014/main" id="{0860E0D8-90A2-A533-7167-22C5A099F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2000" y="342900"/>
            <a:ext cx="8796899" cy="8603925"/>
          </a:xfrm>
          <a:prstGeom prst="ellipse">
            <a:avLst/>
          </a:prstGeom>
          <a:ln>
            <a:noFill/>
          </a:ln>
          <a:effectLst>
            <a:softEdge rad="139700"/>
          </a:effectLst>
        </p:spPr>
      </p:pic>
      <p:pic>
        <p:nvPicPr>
          <p:cNvPr id="10" name="Picture 9" descr="A person in an orange space suit&#10;&#10;Description automatically generated">
            <a:extLst>
              <a:ext uri="{FF2B5EF4-FFF2-40B4-BE49-F238E27FC236}">
                <a16:creationId xmlns:a16="http://schemas.microsoft.com/office/drawing/2014/main" id="{501EC0B4-D4F6-EF91-D845-2C0190B27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3282" y="0"/>
            <a:ext cx="7715668" cy="10287000"/>
          </a:xfrm>
          <a:prstGeom prst="rect">
            <a:avLst/>
          </a:prstGeom>
          <a:effectLst>
            <a:softEdge rad="635000"/>
          </a:effectLst>
        </p:spPr>
      </p:pic>
      <p:sp>
        <p:nvSpPr>
          <p:cNvPr id="12" name="TextBox 11"/>
          <p:cNvSpPr txBox="1"/>
          <p:nvPr/>
        </p:nvSpPr>
        <p:spPr>
          <a:xfrm>
            <a:off x="228600" y="169570"/>
            <a:ext cx="18059400" cy="1107996"/>
          </a:xfrm>
          <a:prstGeom prst="rect">
            <a:avLst/>
          </a:prstGeom>
          <a:noFill/>
        </p:spPr>
        <p:txBody>
          <a:bodyPr wrap="square" rtlCol="0">
            <a:spAutoFit/>
          </a:bodyPr>
          <a:lstStyle/>
          <a:p>
            <a:pPr algn="ctr"/>
            <a:r>
              <a:rPr lang="en-CA" sz="6600" b="1" dirty="0">
                <a:solidFill>
                  <a:srgbClr val="EE611A"/>
                </a:solidFill>
                <a:latin typeface="Britannic Bold" panose="020B0903060703020204" pitchFamily="34" charset="0"/>
              </a:rPr>
              <a:t>The Artemis program</a:t>
            </a:r>
          </a:p>
        </p:txBody>
      </p:sp>
      <p:pic>
        <p:nvPicPr>
          <p:cNvPr id="14" name="Picture 13" descr="A white maple leaf and stars&#10;&#10;Description automatically generated">
            <a:extLst>
              <a:ext uri="{FF2B5EF4-FFF2-40B4-BE49-F238E27FC236}">
                <a16:creationId xmlns:a16="http://schemas.microsoft.com/office/drawing/2014/main" id="{90D3DAA3-898C-BC9C-0B30-09D1E4C946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Tree>
    <p:extLst>
      <p:ext uri="{BB962C8B-B14F-4D97-AF65-F5344CB8AC3E}">
        <p14:creationId xmlns:p14="http://schemas.microsoft.com/office/powerpoint/2010/main" val="4094751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TextBox 7"/>
          <p:cNvSpPr txBox="1"/>
          <p:nvPr/>
        </p:nvSpPr>
        <p:spPr>
          <a:xfrm>
            <a:off x="91440" y="666593"/>
            <a:ext cx="18105120" cy="587084"/>
          </a:xfrm>
          <a:prstGeom prst="rect">
            <a:avLst/>
          </a:prstGeom>
        </p:spPr>
        <p:txBody>
          <a:bodyPr lIns="0" tIns="0" rIns="0" bIns="0" rtlCol="0" anchor="ctr">
            <a:spAutoFit/>
          </a:bodyPr>
          <a:lstStyle/>
          <a:p>
            <a:pPr algn="ctr">
              <a:lnSpc>
                <a:spcPts val="3888"/>
              </a:lnSpc>
            </a:pPr>
            <a:r>
              <a:rPr lang="en-US" sz="6600" b="1" spc="34" dirty="0">
                <a:solidFill>
                  <a:srgbClr val="FFFFFF"/>
                </a:solidFill>
                <a:latin typeface="Britannic Bold" panose="020B0903060703020204" pitchFamily="34" charset="0"/>
              </a:rPr>
              <a:t>Food production experts at the CSA</a:t>
            </a:r>
          </a:p>
        </p:txBody>
      </p:sp>
      <p:pic>
        <p:nvPicPr>
          <p:cNvPr id="2" name="Picture 1" descr="A white maple leaf and stars&#10;&#10;Description automatically generated">
            <a:extLst>
              <a:ext uri="{FF2B5EF4-FFF2-40B4-BE49-F238E27FC236}">
                <a16:creationId xmlns:a16="http://schemas.microsoft.com/office/drawing/2014/main" id="{48E89AD0-8DD0-9C8D-448B-1265B12674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3BE6A6BB-674C-69C3-895C-E2A274920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6187" y="1409700"/>
            <a:ext cx="10715625" cy="8439150"/>
          </a:xfrm>
          <a:prstGeom prst="rect">
            <a:avLst/>
          </a:prstGeom>
        </p:spPr>
      </p:pic>
    </p:spTree>
    <p:extLst>
      <p:ext uri="{BB962C8B-B14F-4D97-AF65-F5344CB8AC3E}">
        <p14:creationId xmlns:p14="http://schemas.microsoft.com/office/powerpoint/2010/main" val="1091473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6BE670C-F1AD-F324-5785-D5E21F60199D}"/>
              </a:ext>
            </a:extLst>
          </p:cNvPr>
          <p:cNvGrpSpPr/>
          <p:nvPr/>
        </p:nvGrpSpPr>
        <p:grpSpPr>
          <a:xfrm>
            <a:off x="263851" y="3213740"/>
            <a:ext cx="10363200" cy="6052285"/>
            <a:chOff x="-1387430" y="3426876"/>
            <a:chExt cx="10363200" cy="6052285"/>
          </a:xfrm>
        </p:grpSpPr>
        <p:grpSp>
          <p:nvGrpSpPr>
            <p:cNvPr id="19" name="Group 18">
              <a:extLst>
                <a:ext uri="{FF2B5EF4-FFF2-40B4-BE49-F238E27FC236}">
                  <a16:creationId xmlns:a16="http://schemas.microsoft.com/office/drawing/2014/main" id="{40106A4F-E037-D58A-E85B-7E4569554162}"/>
                </a:ext>
              </a:extLst>
            </p:cNvPr>
            <p:cNvGrpSpPr/>
            <p:nvPr/>
          </p:nvGrpSpPr>
          <p:grpSpPr>
            <a:xfrm>
              <a:off x="4589327" y="3626023"/>
              <a:ext cx="3131992" cy="2664205"/>
              <a:chOff x="3000705" y="3027309"/>
              <a:chExt cx="1556987" cy="1362910"/>
            </a:xfrm>
          </p:grpSpPr>
          <p:pic>
            <p:nvPicPr>
              <p:cNvPr id="3" name="Graphic 18" descr="Apple with solid fill">
                <a:extLst>
                  <a:ext uri="{FF2B5EF4-FFF2-40B4-BE49-F238E27FC236}">
                    <a16:creationId xmlns:a16="http://schemas.microsoft.com/office/drawing/2014/main" id="{180C070B-0EAA-FD39-4983-6E8C436A68B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21998" y="3027309"/>
                <a:ext cx="914400" cy="914400"/>
              </a:xfrm>
              <a:prstGeom prst="rect">
                <a:avLst/>
              </a:prstGeom>
            </p:spPr>
          </p:pic>
          <p:sp>
            <p:nvSpPr>
              <p:cNvPr id="6" name="TextBox 5">
                <a:extLst>
                  <a:ext uri="{FF2B5EF4-FFF2-40B4-BE49-F238E27FC236}">
                    <a16:creationId xmlns:a16="http://schemas.microsoft.com/office/drawing/2014/main" id="{077D6907-71ED-B08F-9A1C-F54AC6538908}"/>
                  </a:ext>
                </a:extLst>
              </p:cNvPr>
              <p:cNvSpPr txBox="1"/>
              <p:nvPr/>
            </p:nvSpPr>
            <p:spPr>
              <a:xfrm>
                <a:off x="3000705" y="4122559"/>
                <a:ext cx="1556987" cy="267660"/>
              </a:xfrm>
              <a:prstGeom prst="rect">
                <a:avLst/>
              </a:prstGeom>
              <a:noFill/>
            </p:spPr>
            <p:txBody>
              <a:bodyPr wrap="square" rtlCol="0">
                <a:spAutoFit/>
              </a:bodyPr>
              <a:lstStyle/>
              <a:p>
                <a:pPr algn="ctr"/>
                <a:r>
                  <a:rPr lang="en-CA" sz="2800" b="1" dirty="0">
                    <a:solidFill>
                      <a:schemeClr val="bg1"/>
                    </a:solidFill>
                    <a:latin typeface="Arial" panose="020B0604020202020204" pitchFamily="34" charset="0"/>
                    <a:cs typeface="Arial" panose="020B0604020202020204" pitchFamily="34" charset="0"/>
                  </a:rPr>
                  <a:t>Food</a:t>
                </a:r>
              </a:p>
            </p:txBody>
          </p:sp>
        </p:grpSp>
        <p:grpSp>
          <p:nvGrpSpPr>
            <p:cNvPr id="20" name="Group 19">
              <a:extLst>
                <a:ext uri="{FF2B5EF4-FFF2-40B4-BE49-F238E27FC236}">
                  <a16:creationId xmlns:a16="http://schemas.microsoft.com/office/drawing/2014/main" id="{F681AF64-05AD-50AF-4185-1EBFA4C68E80}"/>
                </a:ext>
              </a:extLst>
            </p:cNvPr>
            <p:cNvGrpSpPr/>
            <p:nvPr/>
          </p:nvGrpSpPr>
          <p:grpSpPr>
            <a:xfrm>
              <a:off x="-203482" y="3426876"/>
              <a:ext cx="2191710" cy="2863351"/>
              <a:chOff x="227918" y="2797133"/>
              <a:chExt cx="1097280" cy="1437446"/>
            </a:xfrm>
          </p:grpSpPr>
          <p:pic>
            <p:nvPicPr>
              <p:cNvPr id="4" name="Graphic 10" descr="Body builder with solid fill">
                <a:extLst>
                  <a:ext uri="{FF2B5EF4-FFF2-40B4-BE49-F238E27FC236}">
                    <a16:creationId xmlns:a16="http://schemas.microsoft.com/office/drawing/2014/main" id="{AB8AEFE1-FD9B-E697-CF94-1DC8FC89FFC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7918" y="2797133"/>
                <a:ext cx="1097280" cy="1097280"/>
              </a:xfrm>
              <a:prstGeom prst="rect">
                <a:avLst/>
              </a:prstGeom>
            </p:spPr>
          </p:pic>
          <p:sp>
            <p:nvSpPr>
              <p:cNvPr id="7" name="TextBox 6">
                <a:extLst>
                  <a:ext uri="{FF2B5EF4-FFF2-40B4-BE49-F238E27FC236}">
                    <a16:creationId xmlns:a16="http://schemas.microsoft.com/office/drawing/2014/main" id="{AB181680-1321-F398-8C2E-384FA1199CBC}"/>
                  </a:ext>
                </a:extLst>
              </p:cNvPr>
              <p:cNvSpPr txBox="1"/>
              <p:nvPr/>
            </p:nvSpPr>
            <p:spPr>
              <a:xfrm>
                <a:off x="338244" y="3971915"/>
                <a:ext cx="833201" cy="262664"/>
              </a:xfrm>
              <a:prstGeom prst="rect">
                <a:avLst/>
              </a:prstGeom>
              <a:noFill/>
            </p:spPr>
            <p:txBody>
              <a:bodyPr wrap="none" rtlCol="0">
                <a:spAutoFit/>
              </a:bodyPr>
              <a:lstStyle/>
              <a:p>
                <a:pPr algn="ctr"/>
                <a:r>
                  <a:rPr lang="en-CA" sz="2800" b="1" dirty="0">
                    <a:solidFill>
                      <a:schemeClr val="bg1"/>
                    </a:solidFill>
                    <a:latin typeface="Arial" panose="020B0604020202020204" pitchFamily="34" charset="0"/>
                    <a:cs typeface="Arial" panose="020B0604020202020204" pitchFamily="34" charset="0"/>
                  </a:rPr>
                  <a:t>Exercise</a:t>
                </a:r>
                <a:endParaRPr lang="en-CA" b="1" dirty="0">
                  <a:solidFill>
                    <a:schemeClr val="bg1"/>
                  </a:solidFill>
                  <a:latin typeface="Arial" panose="020B0604020202020204" pitchFamily="34" charset="0"/>
                  <a:cs typeface="Arial" panose="020B0604020202020204" pitchFamily="34" charset="0"/>
                </a:endParaRPr>
              </a:p>
            </p:txBody>
          </p:sp>
        </p:grpSp>
        <p:sp>
          <p:nvSpPr>
            <p:cNvPr id="10" name="Plus 2">
              <a:extLst>
                <a:ext uri="{FF2B5EF4-FFF2-40B4-BE49-F238E27FC236}">
                  <a16:creationId xmlns:a16="http://schemas.microsoft.com/office/drawing/2014/main" id="{C387C0A2-192F-2CB4-F3BF-AE5857255F8C}"/>
                </a:ext>
              </a:extLst>
            </p:cNvPr>
            <p:cNvSpPr/>
            <p:nvPr/>
          </p:nvSpPr>
          <p:spPr>
            <a:xfrm>
              <a:off x="2840368" y="3843683"/>
              <a:ext cx="1287077" cy="1352140"/>
            </a:xfrm>
            <a:prstGeom prst="mathPlus">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 name="Equal 15">
              <a:extLst>
                <a:ext uri="{FF2B5EF4-FFF2-40B4-BE49-F238E27FC236}">
                  <a16:creationId xmlns:a16="http://schemas.microsoft.com/office/drawing/2014/main" id="{6ABEF37D-3FE0-7DEE-5B5A-60036E367379}"/>
                </a:ext>
              </a:extLst>
            </p:cNvPr>
            <p:cNvSpPr/>
            <p:nvPr/>
          </p:nvSpPr>
          <p:spPr>
            <a:xfrm>
              <a:off x="2615971" y="6646381"/>
              <a:ext cx="1813698" cy="1352140"/>
            </a:xfrm>
            <a:prstGeom prst="mathEqual">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2" name="TextBox 11">
              <a:extLst>
                <a:ext uri="{FF2B5EF4-FFF2-40B4-BE49-F238E27FC236}">
                  <a16:creationId xmlns:a16="http://schemas.microsoft.com/office/drawing/2014/main" id="{215C5AFE-0A4C-51BE-A1A0-F16FEA85C584}"/>
                </a:ext>
              </a:extLst>
            </p:cNvPr>
            <p:cNvSpPr txBox="1"/>
            <p:nvPr/>
          </p:nvSpPr>
          <p:spPr>
            <a:xfrm>
              <a:off x="-1387430" y="8648164"/>
              <a:ext cx="10363200"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Healthy astronauts</a:t>
              </a:r>
              <a:endParaRPr lang="en-CA" sz="4800" b="1" dirty="0">
                <a:solidFill>
                  <a:schemeClr val="bg1"/>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905E81C6-7A36-0FA0-5C62-CE73A8AD0A04}"/>
              </a:ext>
            </a:extLst>
          </p:cNvPr>
          <p:cNvSpPr txBox="1"/>
          <p:nvPr/>
        </p:nvSpPr>
        <p:spPr>
          <a:xfrm>
            <a:off x="375302" y="276101"/>
            <a:ext cx="10140297" cy="1323439"/>
          </a:xfrm>
          <a:prstGeom prst="rect">
            <a:avLst/>
          </a:prstGeom>
          <a:noFill/>
        </p:spPr>
        <p:txBody>
          <a:bodyPr wrap="square" rtlCol="0">
            <a:spAutoFit/>
          </a:bodyPr>
          <a:lstStyle/>
          <a:p>
            <a:pPr algn="ctr"/>
            <a:r>
              <a:rPr lang="en-CA" sz="8000" b="1" dirty="0">
                <a:solidFill>
                  <a:schemeClr val="bg1"/>
                </a:solidFill>
                <a:latin typeface="Britannic Bold" panose="020B0903060703020204" pitchFamily="34" charset="0"/>
              </a:rPr>
              <a:t>Food in space</a:t>
            </a:r>
          </a:p>
        </p:txBody>
      </p:sp>
      <p:pic>
        <p:nvPicPr>
          <p:cNvPr id="16" name="Picture 15">
            <a:extLst>
              <a:ext uri="{FF2B5EF4-FFF2-40B4-BE49-F238E27FC236}">
                <a16:creationId xmlns:a16="http://schemas.microsoft.com/office/drawing/2014/main" id="{83CD71AB-6D4D-4C55-94B1-C8694A3790A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824791" y="5260962"/>
            <a:ext cx="7463209" cy="4975472"/>
          </a:xfrm>
          <a:prstGeom prst="rect">
            <a:avLst/>
          </a:prstGeom>
        </p:spPr>
      </p:pic>
      <p:pic>
        <p:nvPicPr>
          <p:cNvPr id="22" name="Picture 21">
            <a:extLst>
              <a:ext uri="{FF2B5EF4-FFF2-40B4-BE49-F238E27FC236}">
                <a16:creationId xmlns:a16="http://schemas.microsoft.com/office/drawing/2014/main" id="{3611202D-6702-07CD-50D3-3899FD9E4B6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836000" y="-48674"/>
            <a:ext cx="7452000" cy="5058770"/>
          </a:xfrm>
          <a:prstGeom prst="rect">
            <a:avLst/>
          </a:prstGeom>
        </p:spPr>
      </p:pic>
      <p:pic>
        <p:nvPicPr>
          <p:cNvPr id="15" name="Picture 14" descr="A white maple leaf and stars&#10;&#10;Description automatically generated">
            <a:extLst>
              <a:ext uri="{FF2B5EF4-FFF2-40B4-BE49-F238E27FC236}">
                <a16:creationId xmlns:a16="http://schemas.microsoft.com/office/drawing/2014/main" id="{285D54F0-B13C-CE7C-8BB2-420C74312E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Tree>
    <p:extLst>
      <p:ext uri="{BB962C8B-B14F-4D97-AF65-F5344CB8AC3E}">
        <p14:creationId xmlns:p14="http://schemas.microsoft.com/office/powerpoint/2010/main" val="948788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385783-919A-8507-0944-BB00B114F1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0893" y="1375093"/>
            <a:ext cx="7201702" cy="8810137"/>
          </a:xfrm>
          <a:prstGeom prst="rect">
            <a:avLst/>
          </a:prstGeom>
          <a:ln w="28575">
            <a:solidFill>
              <a:schemeClr val="bg1"/>
            </a:solid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B0CFA4BE-CEFA-D1D6-70D6-65869544D0B5}"/>
              </a:ext>
            </a:extLst>
          </p:cNvPr>
          <p:cNvSpPr txBox="1">
            <a:spLocks/>
          </p:cNvSpPr>
          <p:nvPr/>
        </p:nvSpPr>
        <p:spPr>
          <a:xfrm>
            <a:off x="243470" y="101770"/>
            <a:ext cx="17739729" cy="127332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7200" b="1" dirty="0">
                <a:solidFill>
                  <a:schemeClr val="bg1"/>
                </a:solidFill>
                <a:latin typeface="Britannic Bold" panose="020B0903060703020204" pitchFamily="34" charset="0"/>
              </a:rPr>
              <a:t>Space food</a:t>
            </a:r>
          </a:p>
        </p:txBody>
      </p:sp>
      <p:pic>
        <p:nvPicPr>
          <p:cNvPr id="3" name="Picture 4" descr="https://i.cbc.ca/1.4657673.1525988423!/fileImage/httpImage/image.jpg_gen/derivatives/16x9_780/space-food-3.jpg">
            <a:extLst>
              <a:ext uri="{FF2B5EF4-FFF2-40B4-BE49-F238E27FC236}">
                <a16:creationId xmlns:a16="http://schemas.microsoft.com/office/drawing/2014/main" id="{36B61755-B055-580F-3A60-762827E8BF0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3010557" y="1353558"/>
            <a:ext cx="5176550" cy="5317179"/>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descr="A display case with food items on it&#10;&#10;Description automatically generated">
            <a:extLst>
              <a:ext uri="{FF2B5EF4-FFF2-40B4-BE49-F238E27FC236}">
                <a16:creationId xmlns:a16="http://schemas.microsoft.com/office/drawing/2014/main" id="{44268250-5B40-66EC-9EDD-57E62ADA24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342818" y="1375093"/>
            <a:ext cx="3627515" cy="3785231"/>
          </a:xfrm>
          <a:prstGeom prst="rect">
            <a:avLst/>
          </a:prstGeom>
          <a:ln w="28575">
            <a:solidFill>
              <a:schemeClr val="bg1"/>
            </a:solidFill>
          </a:ln>
        </p:spPr>
      </p:pic>
      <p:pic>
        <p:nvPicPr>
          <p:cNvPr id="6" name="Picture 8" descr="mage result for single maple cream cookie">
            <a:extLst>
              <a:ext uri="{FF2B5EF4-FFF2-40B4-BE49-F238E27FC236}">
                <a16:creationId xmlns:a16="http://schemas.microsoft.com/office/drawing/2014/main" id="{FE2644FC-ADCA-6862-F9EE-F336CF0DB653}"/>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rot="192645">
            <a:off x="11937852" y="6516284"/>
            <a:ext cx="6257847" cy="40628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https://i.cbc.ca/1.4657683.1525988397!/fileImage/httpImage/image.jpg_gen/derivatives/original_780/space-food-maple.jpg">
            <a:extLst>
              <a:ext uri="{FF2B5EF4-FFF2-40B4-BE49-F238E27FC236}">
                <a16:creationId xmlns:a16="http://schemas.microsoft.com/office/drawing/2014/main" id="{33A33774-5AB4-9812-2673-5BEE88D7C3F0}"/>
              </a:ext>
            </a:extLst>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rot="20317127">
            <a:off x="8920185" y="5002319"/>
            <a:ext cx="2309312" cy="52636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white maple leaf and stars&#10;&#10;Description automatically generated">
            <a:extLst>
              <a:ext uri="{FF2B5EF4-FFF2-40B4-BE49-F238E27FC236}">
                <a16:creationId xmlns:a16="http://schemas.microsoft.com/office/drawing/2014/main" id="{CD503764-0E85-1476-A862-6B00C61934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Tree>
    <p:extLst>
      <p:ext uri="{BB962C8B-B14F-4D97-AF65-F5344CB8AC3E}">
        <p14:creationId xmlns:p14="http://schemas.microsoft.com/office/powerpoint/2010/main" val="74706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lant in a machine&#10;&#10;Description automatically generated">
            <a:extLst>
              <a:ext uri="{FF2B5EF4-FFF2-40B4-BE49-F238E27FC236}">
                <a16:creationId xmlns:a16="http://schemas.microsoft.com/office/drawing/2014/main" id="{19941DFD-B241-DA58-53C1-8C40291B7A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959660" y="2245500"/>
            <a:ext cx="6252140" cy="5796000"/>
          </a:xfrm>
          <a:prstGeom prst="rect">
            <a:avLst/>
          </a:prstGeom>
          <a:ln w="28575">
            <a:solidFill>
              <a:schemeClr val="bg1"/>
            </a:solidFill>
          </a:ln>
        </p:spPr>
      </p:pic>
      <p:pic>
        <p:nvPicPr>
          <p:cNvPr id="6" name="Picture 5">
            <a:extLst>
              <a:ext uri="{FF2B5EF4-FFF2-40B4-BE49-F238E27FC236}">
                <a16:creationId xmlns:a16="http://schemas.microsoft.com/office/drawing/2014/main" id="{797D601F-7CA9-6E17-93CF-82367488C4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36803" y="2245500"/>
            <a:ext cx="5766570" cy="5796000"/>
          </a:xfrm>
          <a:prstGeom prst="rect">
            <a:avLst/>
          </a:prstGeom>
          <a:ln w="28575">
            <a:solidFill>
              <a:schemeClr val="bg1"/>
            </a:solid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636F2B4-629B-663D-FE98-2FB90B14793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6200" y="2245500"/>
            <a:ext cx="5804316" cy="5796000"/>
          </a:xfrm>
          <a:prstGeom prst="rect">
            <a:avLst/>
          </a:prstGeom>
          <a:ln w="28575">
            <a:solidFill>
              <a:schemeClr val="bg1"/>
            </a:solid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91A79288-2734-197A-B57D-C362EEB4BB5C}"/>
              </a:ext>
            </a:extLst>
          </p:cNvPr>
          <p:cNvSpPr txBox="1">
            <a:spLocks/>
          </p:cNvSpPr>
          <p:nvPr/>
        </p:nvSpPr>
        <p:spPr>
          <a:xfrm>
            <a:off x="274136" y="288777"/>
            <a:ext cx="17739729" cy="127332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7200" b="1" dirty="0">
                <a:solidFill>
                  <a:schemeClr val="bg1"/>
                </a:solidFill>
                <a:latin typeface="Britannic Bold" panose="020B0903060703020204" pitchFamily="34" charset="0"/>
              </a:rPr>
              <a:t>Fresh food and plants</a:t>
            </a:r>
          </a:p>
        </p:txBody>
      </p:sp>
      <p:pic>
        <p:nvPicPr>
          <p:cNvPr id="5" name="Picture 4" descr="A white maple leaf and stars&#10;&#10;Description automatically generated">
            <a:extLst>
              <a:ext uri="{FF2B5EF4-FFF2-40B4-BE49-F238E27FC236}">
                <a16:creationId xmlns:a16="http://schemas.microsoft.com/office/drawing/2014/main" id="{A994356E-AA90-FDD3-AE26-27EB479791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Tree>
    <p:extLst>
      <p:ext uri="{BB962C8B-B14F-4D97-AF65-F5344CB8AC3E}">
        <p14:creationId xmlns:p14="http://schemas.microsoft.com/office/powerpoint/2010/main" val="651067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516CE1E-AECF-E359-3618-150230FAB3E3}"/>
              </a:ext>
            </a:extLst>
          </p:cNvPr>
          <p:cNvSpPr txBox="1"/>
          <p:nvPr/>
        </p:nvSpPr>
        <p:spPr>
          <a:xfrm>
            <a:off x="0" y="179763"/>
            <a:ext cx="18288000" cy="1107996"/>
          </a:xfrm>
          <a:prstGeom prst="rect">
            <a:avLst/>
          </a:prstGeom>
          <a:noFill/>
        </p:spPr>
        <p:txBody>
          <a:bodyPr wrap="square" rtlCol="0">
            <a:spAutoFit/>
          </a:bodyPr>
          <a:lstStyle/>
          <a:p>
            <a:pPr algn="ctr"/>
            <a:r>
              <a:rPr lang="en-CA" sz="6600" b="1" dirty="0">
                <a:solidFill>
                  <a:schemeClr val="bg1"/>
                </a:solidFill>
                <a:latin typeface="Britannic Bold" panose="020B0903060703020204" pitchFamily="34" charset="0"/>
              </a:rPr>
              <a:t>Growing food</a:t>
            </a:r>
          </a:p>
        </p:txBody>
      </p:sp>
      <p:pic>
        <p:nvPicPr>
          <p:cNvPr id="24" name="Picture 23" descr="A person working on a computer&#10;&#10;Description automatically generated">
            <a:extLst>
              <a:ext uri="{FF2B5EF4-FFF2-40B4-BE49-F238E27FC236}">
                <a16:creationId xmlns:a16="http://schemas.microsoft.com/office/drawing/2014/main" id="{E20905A8-2A59-4BEC-5AB7-5BB7A9189A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9600" y="1442768"/>
            <a:ext cx="6629400" cy="8610601"/>
          </a:xfrm>
          <a:prstGeom prst="rect">
            <a:avLst/>
          </a:prstGeom>
          <a:ln w="28575">
            <a:solidFill>
              <a:schemeClr val="bg1"/>
            </a:solidFill>
          </a:ln>
        </p:spPr>
      </p:pic>
      <p:pic>
        <p:nvPicPr>
          <p:cNvPr id="14" name="Picture 13" descr="A white maple leaf and stars&#10;&#10;Description automatically generated">
            <a:extLst>
              <a:ext uri="{FF2B5EF4-FFF2-40B4-BE49-F238E27FC236}">
                <a16:creationId xmlns:a16="http://schemas.microsoft.com/office/drawing/2014/main" id="{92AAA919-401D-2C1A-27FB-BD27A87B3A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pic>
        <p:nvPicPr>
          <p:cNvPr id="3" name="Picture 2" descr="A person wearing goggles and gloves looking at a plant&#10;&#10;Description automatically generated">
            <a:extLst>
              <a:ext uri="{FF2B5EF4-FFF2-40B4-BE49-F238E27FC236}">
                <a16:creationId xmlns:a16="http://schemas.microsoft.com/office/drawing/2014/main" id="{4140CC20-09E3-B011-379B-90E8F2602A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543800" y="1442768"/>
            <a:ext cx="10182040" cy="8611200"/>
          </a:xfrm>
          <a:prstGeom prst="rect">
            <a:avLst/>
          </a:prstGeom>
          <a:ln w="28575">
            <a:solidFill>
              <a:schemeClr val="bg1"/>
            </a:solidFill>
          </a:ln>
        </p:spPr>
      </p:pic>
    </p:spTree>
    <p:extLst>
      <p:ext uri="{BB962C8B-B14F-4D97-AF65-F5344CB8AC3E}">
        <p14:creationId xmlns:p14="http://schemas.microsoft.com/office/powerpoint/2010/main" val="3394032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Two astronauts in space suits planting a plant&#10;&#10;Description automatically generated">
            <a:extLst>
              <a:ext uri="{FF2B5EF4-FFF2-40B4-BE49-F238E27FC236}">
                <a16:creationId xmlns:a16="http://schemas.microsoft.com/office/drawing/2014/main" id="{213E6E73-56F3-AA81-AB6F-4C7608ACF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ADER Bckgrd Blac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3209</Words>
  <Application>Microsoft Office PowerPoint</Application>
  <PresentationFormat>Custom</PresentationFormat>
  <Paragraphs>178</Paragraphs>
  <Slides>12</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Arial</vt:lpstr>
      <vt:lpstr>Britannic Bold</vt:lpstr>
      <vt:lpstr>Calibri</vt:lpstr>
      <vt:lpstr>Calibri Light</vt:lpstr>
      <vt:lpstr>Courier New</vt:lpstr>
      <vt:lpstr>Open Sans</vt:lpstr>
      <vt:lpstr>Verdana</vt:lpstr>
      <vt:lpstr>Office Theme</vt:lpstr>
      <vt:lpstr>HEADER Bckgrd 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 Brain Hack</dc:title>
  <dc:creator/>
  <cp:lastModifiedBy/>
  <cp:revision>1</cp:revision>
  <dcterms:created xsi:type="dcterms:W3CDTF">2025-07-31T12:56:00Z</dcterms:created>
  <dcterms:modified xsi:type="dcterms:W3CDTF">2025-07-31T14:56:27Z</dcterms:modified>
  <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8a8773-bcd3-476c-8adc-f986a36f2c00_Enabled">
    <vt:lpwstr>true</vt:lpwstr>
  </property>
  <property fmtid="{D5CDD505-2E9C-101B-9397-08002B2CF9AE}" pid="3" name="MSIP_Label_658a8773-bcd3-476c-8adc-f986a36f2c00_SetDate">
    <vt:lpwstr>2025-07-31T14:55:26Z</vt:lpwstr>
  </property>
  <property fmtid="{D5CDD505-2E9C-101B-9397-08002B2CF9AE}" pid="4" name="MSIP_Label_658a8773-bcd3-476c-8adc-f986a36f2c00_Method">
    <vt:lpwstr>Privileged</vt:lpwstr>
  </property>
  <property fmtid="{D5CDD505-2E9C-101B-9397-08002B2CF9AE}" pid="5" name="MSIP_Label_658a8773-bcd3-476c-8adc-f986a36f2c00_Name">
    <vt:lpwstr>NON-CLASSIFIÉ NON VISIBLE - UNCLASSIFIED NOT VISIBLE</vt:lpwstr>
  </property>
  <property fmtid="{D5CDD505-2E9C-101B-9397-08002B2CF9AE}" pid="6" name="MSIP_Label_658a8773-bcd3-476c-8adc-f986a36f2c00_SiteId">
    <vt:lpwstr>ea59922f-ea3d-4e45-ba97-caf826fb9335</vt:lpwstr>
  </property>
  <property fmtid="{D5CDD505-2E9C-101B-9397-08002B2CF9AE}" pid="7" name="MSIP_Label_658a8773-bcd3-476c-8adc-f986a36f2c00_ActionId">
    <vt:lpwstr>0bed282d-a04e-425a-967c-d1f791d0236a</vt:lpwstr>
  </property>
  <property fmtid="{D5CDD505-2E9C-101B-9397-08002B2CF9AE}" pid="8" name="MSIP_Label_658a8773-bcd3-476c-8adc-f986a36f2c00_ContentBits">
    <vt:lpwstr>0</vt:lpwstr>
  </property>
</Properties>
</file>