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media/image1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4"/>
  </p:notesMasterIdLst>
  <p:sldIdLst>
    <p:sldId id="256" r:id="rId3"/>
    <p:sldId id="258" r:id="rId4"/>
    <p:sldId id="260" r:id="rId5"/>
    <p:sldId id="261" r:id="rId6"/>
    <p:sldId id="269" r:id="rId7"/>
    <p:sldId id="266" r:id="rId8"/>
    <p:sldId id="259" r:id="rId9"/>
    <p:sldId id="267" r:id="rId10"/>
    <p:sldId id="263"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4" autoAdjust="0"/>
    <p:restoredTop sz="71883" autoAdjust="0"/>
  </p:normalViewPr>
  <p:slideViewPr>
    <p:cSldViewPr snapToGrid="0">
      <p:cViewPr varScale="1">
        <p:scale>
          <a:sx n="79" d="100"/>
          <a:sy n="79" d="100"/>
        </p:scale>
        <p:origin x="217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7B7B0-5D09-494B-B449-FAD38626C260}" type="datetimeFigureOut">
              <a:rPr lang="en-CA" smtClean="0"/>
              <a:t>2025-07-31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50EB3-55C1-49CE-95BA-F4FBB5D9B335}" type="slidenum">
              <a:rPr lang="en-CA" smtClean="0"/>
              <a:t>‹#›</a:t>
            </a:fld>
            <a:endParaRPr lang="en-CA"/>
          </a:p>
        </p:txBody>
      </p:sp>
    </p:spTree>
    <p:extLst>
      <p:ext uri="{BB962C8B-B14F-4D97-AF65-F5344CB8AC3E}">
        <p14:creationId xmlns:p14="http://schemas.microsoft.com/office/powerpoint/2010/main" val="104369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sc-csa.gc.ca/fra/multimedia/recherche/video/1845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sc-csa.gc.ca/fra/satellites/radarsat/quest-ce-que-mcr.asp"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hgsat.com/f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ssources-naturelles.canada.ca/science-et-donnees/centres-de-recherche-et-laboratoires/stations-de-reception-satellite/station-relais-satellites-prince-albert/station-relais-satellites-dinuvik/10954?_gl=1*22srne*_ga*MzAxMDc1NTAwLjE3MjIwMDY4MDE.*_ga_C2N57Y7DX5*MTcyMzA1ODkwOC4yLjAuMTcyMzA1ODkwOC4wLjAuM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9663" y="381000"/>
            <a:ext cx="4562475" cy="25669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09600" y="3255319"/>
            <a:ext cx="5638800" cy="3081338"/>
          </a:xfrm>
          <a:prstGeom prst="rect">
            <a:avLst/>
          </a:prstGeom>
        </p:spPr>
        <p:txBody>
          <a:bodyPr vert="horz" lIns="91440" tIns="45720" rIns="91440" bIns="45720" rtlCol="0"/>
          <a:lstStyle/>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Bienvenue au 3e Creuse-méninges spatial!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L’Agence spatiale canadienne et le ministère de l’Environnement et du Changement climatique du Canada s’associent pour vous lancer un défi très important. Vous avez la possibilité de proposer des idées qui pourraient révolutionner les activités dans l’espace et avoir un impact positif sur notre résilience par rapport aux changements climatiques.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Voici le défi : nous sommes invités à nous pencher sur les phases d’une mission satellitaire afin de nous assurer que les satellites ont le moins d’impact possible sur l’environnement.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Nous allons découvrir les satellites canadiens et leur utilité. Nous explorerons chaque phase d’une mission satellitaire et nous allons sélectionner une phase en particulier pour trouver des solutions qui permettront de réduire l’empreinte environnementale des opérations.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Nous allons lancer des idées, les confronter à des contraintes réelles et les proposer à l’ASC pour qu’elle les évalue.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On ne sait jamais ce qu’un concept ou une pensée peut inspirer ou d’où peut venir une grande idée. Allez, on se lance!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5"/>
          </p:nvPr>
        </p:nvSpPr>
        <p:spPr>
          <a:xfrm>
            <a:off x="2743200" y="8725544"/>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674688"/>
            <a:ext cx="3121025" cy="1755775"/>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Quand les satellites rentrent dans l’atmosphère sous l’effet de la gravité terrestre, ils atteignent une très grande vitesse et se consument à cause du frottement avec l’air. Ils se désintègrent en de minuscules particules dans la haute atmosphère. De plus amples recherches sont nécessaires pour comprendre les effets de ces particules.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Jusqu’à présent, c’est la meilleure solution pour retirer un satellite de l’espace et éviter qu’il devienne un obstacle ou un danger pour d’autres missions satellitaires.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Ici, on peut faire preuve d’une grande créativité pour proposer des moyens de capter et de réutiliser les satellites.</a:t>
            </a:r>
            <a:endParaRPr lang="fr-CA" dirty="0"/>
          </a:p>
        </p:txBody>
      </p:sp>
      <p:sp>
        <p:nvSpPr>
          <p:cNvPr id="4" name="Slide Number Placeholder 3"/>
          <p:cNvSpPr>
            <a:spLocks noGrp="1"/>
          </p:cNvSpPr>
          <p:nvPr>
            <p:ph type="sldNum" sz="quarter" idx="5"/>
          </p:nvPr>
        </p:nvSpPr>
        <p:spPr/>
        <p:txBody>
          <a:bodyPr/>
          <a:lstStyle/>
          <a:p>
            <a:fld id="{EB2EE98E-FA37-4390-BED5-9F144701C212}" type="slidenum">
              <a:rPr lang="en-CA" smtClean="0"/>
              <a:t>10</a:t>
            </a:fld>
            <a:endParaRPr lang="en-CA"/>
          </a:p>
        </p:txBody>
      </p:sp>
    </p:spTree>
    <p:extLst>
      <p:ext uri="{BB962C8B-B14F-4D97-AF65-F5344CB8AC3E}">
        <p14:creationId xmlns:p14="http://schemas.microsoft.com/office/powerpoint/2010/main" val="6743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674688"/>
            <a:ext cx="3121025" cy="1755775"/>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dirty="0">
                <a:effectLst/>
                <a:ea typeface="Calibri" panose="020F0502020204030204" pitchFamily="34" charset="0"/>
                <a:cs typeface="Times New Roman" panose="02020603050405020304" pitchFamily="18" charset="0"/>
              </a:rPr>
              <a:t>Comme c’est le cas pour la plupart des projets spatiaux, il faut subdiviser les défis en éléments plus petits avant de commencer.</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ea typeface="Calibri" panose="020F0502020204030204" pitchFamily="34" charset="0"/>
                <a:cs typeface="Times New Roman" panose="02020603050405020304" pitchFamily="18" charset="0"/>
              </a:rPr>
              <a:t>Pour ce défi, choisissez une seule phase.</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ea typeface="Calibri" panose="020F0502020204030204" pitchFamily="34" charset="0"/>
                <a:cs typeface="Times New Roman" panose="02020603050405020304" pitchFamily="18" charset="0"/>
              </a:rPr>
              <a:t>Rien ne vous empêche d’avoir des idées tout de suite, mais vous devrez faire quelques recherches pour vous renseigner sur les innovations déjà en cours dans le domaine en question. Demandez-vous aussi si votre solution ou votre idée pourrait être utile aussi dans d’autres contextes.</a:t>
            </a:r>
            <a:endParaRPr lang="en-US" sz="1800" dirty="0">
              <a:effectLst/>
              <a:ea typeface="Calibri" panose="020F0502020204030204" pitchFamily="34" charset="0"/>
              <a:cs typeface="Times New Roman" panose="02020603050405020304" pitchFamily="18" charset="0"/>
            </a:endParaRPr>
          </a:p>
          <a:p>
            <a:r>
              <a:rPr lang="fr-CA" sz="1800" dirty="0">
                <a:effectLst/>
                <a:ea typeface="Calibri" panose="020F0502020204030204" pitchFamily="34" charset="0"/>
                <a:cs typeface="Times New Roman" panose="02020603050405020304" pitchFamily="18" charset="0"/>
              </a:rPr>
              <a:t>Bonne chance!</a:t>
            </a:r>
            <a:r>
              <a:rPr lang="fr-CA" sz="1800" dirty="0"/>
              <a:t>  </a:t>
            </a:r>
          </a:p>
        </p:txBody>
      </p:sp>
      <p:sp>
        <p:nvSpPr>
          <p:cNvPr id="4" name="Slide Number Placeholder 3"/>
          <p:cNvSpPr>
            <a:spLocks noGrp="1"/>
          </p:cNvSpPr>
          <p:nvPr>
            <p:ph type="sldNum" sz="quarter" idx="5"/>
          </p:nvPr>
        </p:nvSpPr>
        <p:spPr/>
        <p:txBody>
          <a:bodyPr/>
          <a:lstStyle/>
          <a:p>
            <a:fld id="{EB2EE98E-FA37-4390-BED5-9F144701C212}" type="slidenum">
              <a:rPr lang="fr-CA" smtClean="0"/>
              <a:t>11</a:t>
            </a:fld>
            <a:endParaRPr lang="fr-CA" dirty="0"/>
          </a:p>
        </p:txBody>
      </p:sp>
    </p:spTree>
    <p:extLst>
      <p:ext uri="{BB962C8B-B14F-4D97-AF65-F5344CB8AC3E}">
        <p14:creationId xmlns:p14="http://schemas.microsoft.com/office/powerpoint/2010/main" val="310149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255588"/>
            <a:ext cx="2743200" cy="1543050"/>
          </a:xfrm>
        </p:spPr>
      </p:sp>
      <p:sp>
        <p:nvSpPr>
          <p:cNvPr id="3" name="Notes Placeholder 2"/>
          <p:cNvSpPr>
            <a:spLocks noGrp="1"/>
          </p:cNvSpPr>
          <p:nvPr>
            <p:ph type="body" idx="1"/>
          </p:nvPr>
        </p:nvSpPr>
        <p:spPr>
          <a:xfrm>
            <a:off x="368300" y="2006600"/>
            <a:ext cx="6121400" cy="6881811"/>
          </a:xfrm>
        </p:spPr>
        <p:txBody>
          <a:bodyPr/>
          <a:lstStyle/>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Le Canada exploite le potentiel de l’espace et de l’observation de la Terre par satellite afin d’améliorer notre quotidien de bien des façons. Regardez cette courte vidéo : </a:t>
            </a:r>
            <a:r>
              <a:rPr lang="fr-CA" dirty="0">
                <a:hlinkClick r:id="rId3"/>
              </a:rPr>
              <a:t>Observer la Terre pour mieux la protéger - Agence spatiale canadienne (asc-csa.gc.ca)</a:t>
            </a:r>
            <a:endPar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Nous comptons sur les satellites pour les prévisions météorologiques, les services d’urgence, la télémédecine, les paiements électroniques, le GPS pour les déplacements, l’amélioration du rendement des cultures et la surveillance des icebergs.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Nous comptons aussi sur les satellites pour obtenir des données essentielles sur l’état des terres, des écosystèmes, des cours d’eau et de l’atmosphère. Les données et les images sont nécessaires pour surveiller les changements et éclairer la prise de décisions sur la manière d’assurer la sécurité et la résilience des communautés et de réduire activement les impacts environnementaux de l’activité humaine sur la planète.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L’envoi de satellites dans l’espace a des impacts. Il faut des matériaux dont la collecte et le traitement nécessitent de l’énergie, des combustibles pour le lancement et de l’électricité pour le fonctionnement des satellites dans l’espace.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b="1" dirty="0">
                <a:effectLst/>
                <a:latin typeface="Calibri" panose="020F0502020204030204" pitchFamily="34" charset="0"/>
                <a:ea typeface="Calibri" panose="020F0502020204030204" pitchFamily="34" charset="0"/>
                <a:cs typeface="Times New Roman" panose="02020603050405020304" pitchFamily="18" charset="0"/>
              </a:rPr>
              <a:t>MAIS l’absence des données satellitaires essentielles a plus d’impact que les émissions de gaz à effet de serre ou les coûts des ressources nécessaires à la construction et au lancement d’un satellite.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Il est </a:t>
            </a:r>
            <a:r>
              <a:rPr lang="fr-CA" b="1" dirty="0">
                <a:effectLst/>
                <a:latin typeface="Calibri" panose="020F0502020204030204" pitchFamily="34" charset="0"/>
                <a:ea typeface="Calibri" panose="020F0502020204030204" pitchFamily="34" charset="0"/>
                <a:cs typeface="Times New Roman" panose="02020603050405020304" pitchFamily="18" charset="0"/>
              </a:rPr>
              <a:t>indispensable</a:t>
            </a:r>
            <a:r>
              <a:rPr lang="fr-CA" dirty="0">
                <a:effectLst/>
                <a:latin typeface="Calibri" panose="020F0502020204030204" pitchFamily="34" charset="0"/>
                <a:ea typeface="Calibri" panose="020F0502020204030204" pitchFamily="34" charset="0"/>
                <a:cs typeface="Times New Roman" panose="02020603050405020304" pitchFamily="18" charset="0"/>
              </a:rPr>
              <a:t> de comprendre l’évolution du climat et son impact sur les tendances saisonnières </a:t>
            </a:r>
            <a:r>
              <a:rPr lang="fr-CA" b="1" dirty="0">
                <a:effectLst/>
                <a:latin typeface="Calibri" panose="020F0502020204030204" pitchFamily="34" charset="0"/>
                <a:ea typeface="Calibri" panose="020F0502020204030204" pitchFamily="34" charset="0"/>
                <a:cs typeface="Times New Roman" panose="02020603050405020304" pitchFamily="18" charset="0"/>
              </a:rPr>
              <a:t>pour assurer la résilience et l’adaptation aux changements climatiques de toutes les communautés</a:t>
            </a:r>
            <a:r>
              <a:rPr lang="fr-CA"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Les images et les données satellitaires captées à intervalles réguliers nous aident à comprendre ce qui se passe et à vérifier si nos stratégies sont efficaces.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Il faut plus d’un satellite pour obtenir le type de données nécessaires – différents types d’instruments et de capteurs permettent aux scientifiques de recueillir des images et de prendre des mesures pour comprendre quelles particules se trouvent dans l’atmosphère, quelle quantité de neige il y a et où elle se trouve, ou encore comprendre l’état des forêts et suivre les feux de forêt. Un seul satellite ne peut pas accomplir tout cela et il faut parfois une constellation de satellites pour obtenir toutes les données dont on a besoin. Il convient donc de réfléchir à la manière de réduire les coûts environnementaux des satellites afin de pouvoir continuer à les utiliser.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dirty="0">
                <a:effectLst/>
                <a:latin typeface="Calibri" panose="020F0502020204030204" pitchFamily="34" charset="0"/>
                <a:ea typeface="Calibri" panose="020F0502020204030204" pitchFamily="34" charset="0"/>
                <a:cs typeface="Times New Roman" panose="02020603050405020304" pitchFamily="18" charset="0"/>
              </a:rPr>
              <a:t>Examinons de plus près à quoi servent les satellites.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5"/>
          </p:nvPr>
        </p:nvSpPr>
        <p:spPr/>
        <p:txBody>
          <a:bodyPr/>
          <a:lstStyle/>
          <a:p>
            <a:fld id="{EB2EE98E-FA37-4390-BED5-9F144701C212}" type="slidenum">
              <a:rPr lang="fr-CA" smtClean="0"/>
              <a:t>2</a:t>
            </a:fld>
            <a:endParaRPr lang="fr-CA" dirty="0"/>
          </a:p>
        </p:txBody>
      </p:sp>
    </p:spTree>
    <p:extLst>
      <p:ext uri="{BB962C8B-B14F-4D97-AF65-F5344CB8AC3E}">
        <p14:creationId xmlns:p14="http://schemas.microsoft.com/office/powerpoint/2010/main" val="70821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2775" y="42863"/>
            <a:ext cx="3092450" cy="1739900"/>
          </a:xfrm>
        </p:spPr>
      </p:sp>
      <p:sp>
        <p:nvSpPr>
          <p:cNvPr id="3" name="Notes Placeholder 2"/>
          <p:cNvSpPr>
            <a:spLocks noGrp="1"/>
          </p:cNvSpPr>
          <p:nvPr>
            <p:ph type="body" idx="1"/>
          </p:nvPr>
        </p:nvSpPr>
        <p:spPr>
          <a:xfrm>
            <a:off x="254000" y="1892300"/>
            <a:ext cx="6350000" cy="6683095"/>
          </a:xfrm>
        </p:spPr>
        <p:txBody>
          <a:bodyPr/>
          <a:lstStyle/>
          <a:p>
            <a:pPr marL="0" marR="0">
              <a:lnSpc>
                <a:spcPct val="107000"/>
              </a:lnSpc>
              <a:spcBef>
                <a:spcPts val="0"/>
              </a:spcBef>
              <a:spcAft>
                <a:spcPts val="800"/>
              </a:spcAft>
            </a:pPr>
            <a:r>
              <a:rPr lang="fr-CA" sz="1050" dirty="0">
                <a:effectLst/>
                <a:latin typeface="Calibri" panose="020F0502020204030204" pitchFamily="34" charset="0"/>
                <a:ea typeface="Calibri" panose="020F0502020204030204" pitchFamily="34" charset="0"/>
                <a:cs typeface="Times New Roman" panose="02020603050405020304" pitchFamily="18" charset="0"/>
              </a:rPr>
              <a:t>Il est clair que les satellites sont importants et qu’ils nous sont indispensables pour faire face aux changements climatiques. Leurs capteurs et leurs instruments, parfois optiques, permettent aux satellites de capter et de transmettre des données à des stations de réception sur Terre en suivant leur orbite. Les missions sont conçues en tenant compte des propriétés des longueurs d’onde de la lumière et de la manière dont elles sont réfléchies et absorbées par différents matériaux et surfaces. Voici quelques missions satellitaires canadiennes ou auxquelles participe le Canada.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a:effectLst/>
                <a:latin typeface="Calibri" panose="020F0502020204030204" pitchFamily="34" charset="0"/>
                <a:ea typeface="Calibri" panose="020F0502020204030204" pitchFamily="34" charset="0"/>
                <a:cs typeface="Times New Roman" panose="02020603050405020304" pitchFamily="18" charset="0"/>
              </a:rPr>
              <a:t>Mission de la Constellation RADARSAT </a:t>
            </a:r>
            <a:r>
              <a:rPr lang="fr-CA" sz="1050" dirty="0">
                <a:effectLst/>
                <a:latin typeface="Calibri" panose="020F0502020204030204" pitchFamily="34" charset="0"/>
                <a:ea typeface="Calibri" panose="020F0502020204030204" pitchFamily="34" charset="0"/>
                <a:cs typeface="Times New Roman" panose="02020603050405020304" pitchFamily="18" charset="0"/>
              </a:rPr>
              <a:t>(MCR) </a:t>
            </a:r>
            <a:r>
              <a:rPr lang="fr-CA"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Qu’est-ce que la MCR? | Agence spatiale canadienne (asc-csa.gc.ca)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dirty="0">
                <a:effectLst/>
                <a:latin typeface="Calibri" panose="020F0502020204030204" pitchFamily="34" charset="0"/>
                <a:ea typeface="Calibri" panose="020F0502020204030204" pitchFamily="34" charset="0"/>
                <a:cs typeface="Times New Roman" panose="02020603050405020304" pitchFamily="18" charset="0"/>
              </a:rPr>
              <a:t>La mission </a:t>
            </a:r>
            <a:r>
              <a:rPr lang="fr-CA" sz="1050" b="1" dirty="0">
                <a:effectLst/>
                <a:latin typeface="Calibri" panose="020F0502020204030204" pitchFamily="34" charset="0"/>
                <a:ea typeface="Calibri" panose="020F0502020204030204" pitchFamily="34" charset="0"/>
                <a:cs typeface="Times New Roman" panose="02020603050405020304" pitchFamily="18" charset="0"/>
              </a:rPr>
              <a:t>SWOT</a:t>
            </a:r>
            <a:r>
              <a:rPr lang="fr-CA" sz="1050" dirty="0">
                <a:effectLst/>
                <a:latin typeface="Calibri" panose="020F0502020204030204" pitchFamily="34" charset="0"/>
                <a:ea typeface="Calibri" panose="020F0502020204030204" pitchFamily="34" charset="0"/>
                <a:cs typeface="Times New Roman" panose="02020603050405020304" pitchFamily="18" charset="0"/>
              </a:rPr>
              <a:t> de topographie des surfaces d’eau océaniques et continentales est une mission de la NASA et du Centre national d’études spatiales. Le Canada a fourni un composant clé qui amplifie la puissance nécessaire à ce satellite pour générer les impulsions micro-ondes qui mesurent l’élévation de la surface de l’eau. Le fait d’être un partenaire de la mission permet aux scientifiques canadiens d’avoir accès aux données.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a:effectLst/>
                <a:latin typeface="Calibri" panose="020F0502020204030204" pitchFamily="34" charset="0"/>
                <a:ea typeface="Calibri" panose="020F0502020204030204" pitchFamily="34" charset="0"/>
                <a:cs typeface="Times New Roman" panose="02020603050405020304" pitchFamily="18" charset="0"/>
              </a:rPr>
              <a:t>SCISAT</a:t>
            </a:r>
            <a:r>
              <a:rPr lang="fr-CA" sz="1050" dirty="0">
                <a:effectLst/>
                <a:latin typeface="Calibri" panose="020F0502020204030204" pitchFamily="34" charset="0"/>
                <a:ea typeface="Calibri" panose="020F0502020204030204" pitchFamily="34" charset="0"/>
                <a:cs typeface="Times New Roman" panose="02020603050405020304" pitchFamily="18" charset="0"/>
              </a:rPr>
              <a:t> est une mission canadienne de détection des processus chimiques dans l’atmosphère et de l’appauvrissement de la couche d’ozone. Elle a été lancée en 2003 et devait à l’origine durer deux ans. Elle est toujours opérationnelle 20 ans plus tard et a été prolongée jusqu’en 2024. Elle mesure plus de gaz que tout autre instrument spatial dans le monde.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dirty="0">
                <a:effectLst/>
                <a:latin typeface="Calibri" panose="020F0502020204030204" pitchFamily="34" charset="0"/>
                <a:ea typeface="Calibri" panose="020F0502020204030204" pitchFamily="34" charset="0"/>
                <a:cs typeface="Times New Roman" panose="02020603050405020304" pitchFamily="18" charset="0"/>
              </a:rPr>
              <a:t>NOTES SUPPLÉMENTAIRES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a:effectLst/>
                <a:latin typeface="Calibri" panose="020F0502020204030204" pitchFamily="34" charset="0"/>
                <a:ea typeface="Calibri" panose="020F0502020204030204" pitchFamily="34" charset="0"/>
                <a:cs typeface="Times New Roman" panose="02020603050405020304" pitchFamily="18" charset="0"/>
              </a:rPr>
              <a:t>Futures missions du Canada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a:effectLst/>
                <a:latin typeface="Calibri" panose="020F0502020204030204" pitchFamily="34" charset="0"/>
                <a:ea typeface="Calibri" panose="020F0502020204030204" pitchFamily="34" charset="0"/>
                <a:cs typeface="Times New Roman" panose="02020603050405020304" pitchFamily="18" charset="0"/>
              </a:rPr>
              <a:t>GardeFeu</a:t>
            </a:r>
            <a:r>
              <a:rPr lang="fr-CA" sz="1050" dirty="0">
                <a:effectLst/>
                <a:latin typeface="Calibri" panose="020F0502020204030204" pitchFamily="34" charset="0"/>
                <a:ea typeface="Calibri" panose="020F0502020204030204" pitchFamily="34" charset="0"/>
                <a:cs typeface="Times New Roman" panose="02020603050405020304" pitchFamily="18" charset="0"/>
              </a:rPr>
              <a:t> – Cette mission satellitaire sera équipée de capteurs infrarouges pour mesurer la puissance radiative des feux de forêt. Grâce à GardeFeu, le Canada pourra surveiller quotidiennement les feux de forêt en activité, ce qui améliorera sa capacité à les gérer et à prévoir l’apparition de nouveaux incendies.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dirty="0">
                <a:effectLst/>
                <a:latin typeface="Calibri" panose="020F0502020204030204" pitchFamily="34" charset="0"/>
                <a:ea typeface="Calibri" panose="020F0502020204030204" pitchFamily="34" charset="0"/>
                <a:cs typeface="Times New Roman" panose="02020603050405020304" pitchFamily="18" charset="0"/>
              </a:rPr>
              <a:t>Elle fournira aussi des données précises sur la fumée et la qualité de l’air.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a:effectLst/>
                <a:latin typeface="Calibri" panose="020F0502020204030204" pitchFamily="34" charset="0"/>
                <a:ea typeface="Calibri" panose="020F0502020204030204" pitchFamily="34" charset="0"/>
                <a:cs typeface="Times New Roman" panose="02020603050405020304" pitchFamily="18" charset="0"/>
              </a:rPr>
              <a:t>AVENIR</a:t>
            </a:r>
            <a:r>
              <a:rPr lang="fr-CA" sz="1050" dirty="0">
                <a:effectLst/>
                <a:latin typeface="Calibri" panose="020F0502020204030204" pitchFamily="34" charset="0"/>
                <a:ea typeface="Calibri" panose="020F0502020204030204" pitchFamily="34" charset="0"/>
                <a:cs typeface="Times New Roman" panose="02020603050405020304" pitchFamily="18" charset="0"/>
              </a:rPr>
              <a:t> (Aérosols, vapeur d’eau, nuages et leurs interactions avec le rayonnement). Le Canada placera certaines technologies de pointe sur la mission internationale AOS de la NASA, une constellation de quatre satellites. Elles permettront d’observer les particules d’aérosols à moyenne et haute altitude, de mesurer la vapeur d’eau et d’observer les propriétés des nuages de glace. Les données recueillies aideront à prévoir les phénomènes météorologiques à court terme, les conditions climatiques à long terme et la qualité de l’air.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err="1">
                <a:effectLst/>
                <a:latin typeface="Calibri" panose="020F0502020204030204" pitchFamily="34" charset="0"/>
                <a:ea typeface="Calibri" panose="020F0502020204030204" pitchFamily="34" charset="0"/>
                <a:cs typeface="Times New Roman" panose="02020603050405020304" pitchFamily="18" charset="0"/>
              </a:rPr>
              <a:t>GHGSat</a:t>
            </a:r>
            <a:r>
              <a:rPr lang="fr-CA" sz="1050" dirty="0">
                <a:effectLst/>
                <a:latin typeface="Calibri" panose="020F0502020204030204" pitchFamily="34" charset="0"/>
                <a:ea typeface="Calibri" panose="020F0502020204030204" pitchFamily="34" charset="0"/>
                <a:cs typeface="Times New Roman" panose="02020603050405020304" pitchFamily="18" charset="0"/>
              </a:rPr>
              <a:t> – Ce satellite, créé par une entreprise canadienne avec le soutien de l’ASC, surveille les émissions de méthane et de CO2 produites par l’industrie. </a:t>
            </a:r>
            <a:r>
              <a:rPr lang="fr-CA"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Surveillance des émissions de gaz à effet de serre – </a:t>
            </a:r>
            <a:r>
              <a:rPr lang="fr-CA" sz="105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GHGSat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050" b="1" dirty="0">
                <a:effectLst/>
                <a:latin typeface="Calibri" panose="020F0502020204030204" pitchFamily="34" charset="0"/>
                <a:ea typeface="Calibri" panose="020F0502020204030204" pitchFamily="34" charset="0"/>
                <a:cs typeface="Times New Roman" panose="02020603050405020304" pitchFamily="18" charset="0"/>
              </a:rPr>
              <a:t>Missions à l’étude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50" dirty="0">
                <a:effectLst/>
                <a:latin typeface="Calibri" panose="020F0502020204030204" pitchFamily="34" charset="0"/>
                <a:ea typeface="Calibri" panose="020F0502020204030204" pitchFamily="34" charset="0"/>
                <a:cs typeface="Times New Roman" panose="02020603050405020304" pitchFamily="18" charset="0"/>
              </a:rPr>
              <a:t>AOM – Le Canada dirige l’étude d’une éventuelle Mission d’observation de l’Arctique qui permettrait de mieux comprendre les effets des changements climatiques dans le Nord. Environnement et Changement climatique Canada et l’Agence spatiale canadienne seraient chargés de réunir des collaborateurs internationaux afin de donner aux scientifiques une nouvelle perspective sur les modèles météorologiques et climatiques.</a:t>
            </a:r>
            <a:r>
              <a:rPr lang="fr-CA" sz="1050" dirty="0"/>
              <a:t> </a:t>
            </a:r>
          </a:p>
        </p:txBody>
      </p:sp>
      <p:sp>
        <p:nvSpPr>
          <p:cNvPr id="4" name="Slide Number Placeholder 3"/>
          <p:cNvSpPr>
            <a:spLocks noGrp="1"/>
          </p:cNvSpPr>
          <p:nvPr>
            <p:ph type="sldNum" sz="quarter" idx="5"/>
          </p:nvPr>
        </p:nvSpPr>
        <p:spPr/>
        <p:txBody>
          <a:bodyPr/>
          <a:lstStyle/>
          <a:p>
            <a:fld id="{EB2EE98E-FA37-4390-BED5-9F144701C212}" type="slidenum">
              <a:rPr lang="fr-CA" smtClean="0"/>
              <a:t>3</a:t>
            </a:fld>
            <a:endParaRPr lang="fr-CA" dirty="0"/>
          </a:p>
        </p:txBody>
      </p:sp>
    </p:spTree>
    <p:extLst>
      <p:ext uri="{BB962C8B-B14F-4D97-AF65-F5344CB8AC3E}">
        <p14:creationId xmlns:p14="http://schemas.microsoft.com/office/powerpoint/2010/main" val="111665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Les satellites ne sont pas tous pareils! Leurs objectifs, leur vie utile et leur orbite peuvent être différents.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Les grandes missions trouvent beaucoup d’applications, mais elles exigent beaucoup de temps, d’énergie et de ressources.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Les petits satellites prennent moins de temps à lancer et utilisent moins de ressources, mais il en faut souvent plusieurs ensemble (constellation).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Tous les satellites nécessitent des matériaux semblables pour leur fabrication, mais dans le cas des très petits satellites, appelés parfois « </a:t>
            </a:r>
            <a:r>
              <a:rPr lang="fr-CA" sz="1600" dirty="0" err="1">
                <a:effectLst/>
                <a:latin typeface="Calibri" panose="020F0502020204030204" pitchFamily="34" charset="0"/>
                <a:ea typeface="Calibri" panose="020F0502020204030204" pitchFamily="34" charset="0"/>
                <a:cs typeface="Times New Roman" panose="02020603050405020304" pitchFamily="18" charset="0"/>
              </a:rPr>
              <a:t>cubesats</a:t>
            </a:r>
            <a:r>
              <a:rPr lang="fr-CA" sz="1600" dirty="0">
                <a:effectLst/>
                <a:latin typeface="Calibri" panose="020F0502020204030204" pitchFamily="34" charset="0"/>
                <a:ea typeface="Calibri" panose="020F0502020204030204" pitchFamily="34" charset="0"/>
                <a:cs typeface="Times New Roman" panose="02020603050405020304" pitchFamily="18" charset="0"/>
              </a:rPr>
              <a:t> », ils sont moins coûteux à fabriquer. Les agences spatiales sont prêtes à accepter certains risques en raison du coût moins élevé de sorte que certains composants peuvent être testés moins rigoureusement pour l’environnement spatial. On réduit ainsi le coût global des multiples prototypes devant faire l’objet d’essais.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Certains satellites sont conçus pour une mission de quelques années, mais il arrive qu’ils continuent à fonctionner plus longtemps que prévu, comme c’est le cas de SCISAT.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600" dirty="0">
                <a:effectLst/>
                <a:latin typeface="Calibri" panose="020F0502020204030204" pitchFamily="34" charset="0"/>
                <a:ea typeface="Calibri" panose="020F0502020204030204" pitchFamily="34" charset="0"/>
                <a:cs typeface="Times New Roman" panose="02020603050405020304" pitchFamily="18" charset="0"/>
              </a:rPr>
              <a:t>La trousse contient des liens et des informations sur les </a:t>
            </a:r>
            <a:r>
              <a:rPr lang="fr-CA" sz="1600" dirty="0" err="1">
                <a:effectLst/>
                <a:latin typeface="Calibri" panose="020F0502020204030204" pitchFamily="34" charset="0"/>
                <a:ea typeface="Calibri" panose="020F0502020204030204" pitchFamily="34" charset="0"/>
                <a:cs typeface="Times New Roman" panose="02020603050405020304" pitchFamily="18" charset="0"/>
              </a:rPr>
              <a:t>cubesats</a:t>
            </a:r>
            <a:r>
              <a:rPr lang="fr-CA" sz="1600" dirty="0">
                <a:effectLst/>
                <a:latin typeface="Calibri" panose="020F0502020204030204" pitchFamily="34" charset="0"/>
                <a:ea typeface="Calibri" panose="020F0502020204030204" pitchFamily="34" charset="0"/>
                <a:cs typeface="Times New Roman" panose="02020603050405020304" pitchFamily="18" charset="0"/>
              </a:rPr>
              <a:t> : ces petits satellites ont changé la donne dans le domaine spatial et sont une piste à explorer.</a:t>
            </a:r>
            <a:endParaRPr lang="fr-CA" sz="1100" dirty="0"/>
          </a:p>
        </p:txBody>
      </p:sp>
      <p:sp>
        <p:nvSpPr>
          <p:cNvPr id="4" name="Slide Number Placeholder 3"/>
          <p:cNvSpPr>
            <a:spLocks noGrp="1"/>
          </p:cNvSpPr>
          <p:nvPr>
            <p:ph type="sldNum" sz="quarter" idx="5"/>
          </p:nvPr>
        </p:nvSpPr>
        <p:spPr/>
        <p:txBody>
          <a:bodyPr/>
          <a:lstStyle/>
          <a:p>
            <a:fld id="{EB2EE98E-FA37-4390-BED5-9F144701C212}" type="slidenum">
              <a:rPr lang="en-CA" smtClean="0"/>
              <a:pPr/>
              <a:t>4</a:t>
            </a:fld>
            <a:endParaRPr lang="en-CA"/>
          </a:p>
        </p:txBody>
      </p:sp>
      <p:sp>
        <p:nvSpPr>
          <p:cNvPr id="7" name="Espace réservé de l'image de diapositive 6">
            <a:extLst>
              <a:ext uri="{FF2B5EF4-FFF2-40B4-BE49-F238E27FC236}">
                <a16:creationId xmlns:a16="http://schemas.microsoft.com/office/drawing/2014/main" id="{79C80561-5150-21F1-3383-3C5E488C7AAD}"/>
              </a:ext>
            </a:extLst>
          </p:cNvPr>
          <p:cNvSpPr>
            <a:spLocks noGrp="1" noRot="1" noChangeAspect="1"/>
          </p:cNvSpPr>
          <p:nvPr>
            <p:ph type="sldImg"/>
          </p:nvPr>
        </p:nvSpPr>
        <p:spPr>
          <a:xfrm>
            <a:off x="1868488" y="674688"/>
            <a:ext cx="3121025" cy="1755775"/>
          </a:xfrm>
        </p:spPr>
      </p:sp>
    </p:spTree>
    <p:extLst>
      <p:ext uri="{BB962C8B-B14F-4D97-AF65-F5344CB8AC3E}">
        <p14:creationId xmlns:p14="http://schemas.microsoft.com/office/powerpoint/2010/main" val="386674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Une mission satellitaire commence bien avant le lancement, ce qui signifie qu’il y a de nombreuses possibilités de proposer des solutions pour réduire les émissions de gaz à effet de serre au fil du développement.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Il y a des contributions, mais aussi des impacts, donc des compromis à trouver.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Créer un instrument destiné à fonctionner dans l’espace, ça vient avec des contraintes. Par exemple, il faut optimiser les matériaux dont les satellites sont faits pour assurer leur fonctionnalité et leur durabilité ainsi que pour en réduire le poids et le coût. Mais rien n’empêche d’innover dans la manière de réunir ces matériaux, de les transporter et de les traiter.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Les moyens habituels de réduire l'impact environnemental d’un produit ou d’un processus sont les suivants :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Utilisation de l’eau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Production et utilisation de l’énergie (du début à la fin), y compris l’éclairage des bâtiments où travaille l’équipe de la mission!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Émissions de gaz à effet de serre dues au transport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Pollution (bruit, air, eau, sol, lumière, chaleur)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Déchets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FAIT AMUSANT – Le saut à la couverture ou </a:t>
            </a:r>
            <a:r>
              <a:rPr lang="fr-CA" sz="1400" i="1" dirty="0" err="1">
                <a:effectLst/>
                <a:latin typeface="Calibri" panose="020F0502020204030204" pitchFamily="34" charset="0"/>
                <a:ea typeface="Calibri" panose="020F0502020204030204" pitchFamily="34" charset="0"/>
                <a:cs typeface="Times New Roman" panose="02020603050405020304" pitchFamily="18" charset="0"/>
              </a:rPr>
              <a:t>nalukataq</a:t>
            </a:r>
            <a:r>
              <a:rPr lang="fr-CA" sz="1400" dirty="0">
                <a:effectLst/>
                <a:latin typeface="Calibri" panose="020F0502020204030204" pitchFamily="34" charset="0"/>
                <a:ea typeface="Calibri" panose="020F0502020204030204" pitchFamily="34" charset="0"/>
                <a:cs typeface="Times New Roman" panose="02020603050405020304" pitchFamily="18" charset="0"/>
              </a:rPr>
              <a:t> représenté sur l’antenne parabolique d’</a:t>
            </a:r>
            <a:r>
              <a:rPr lang="fr-CA" sz="1400" dirty="0" err="1">
                <a:effectLst/>
                <a:latin typeface="Calibri" panose="020F0502020204030204" pitchFamily="34" charset="0"/>
                <a:ea typeface="Calibri" panose="020F0502020204030204" pitchFamily="34" charset="0"/>
                <a:cs typeface="Times New Roman" panose="02020603050405020304" pitchFamily="18" charset="0"/>
              </a:rPr>
              <a:t>Inuvik</a:t>
            </a:r>
            <a:r>
              <a:rPr lang="fr-CA" sz="1400" dirty="0">
                <a:effectLst/>
                <a:latin typeface="Calibri" panose="020F0502020204030204" pitchFamily="34" charset="0"/>
                <a:ea typeface="Calibri" panose="020F0502020204030204" pitchFamily="34" charset="0"/>
                <a:cs typeface="Times New Roman" panose="02020603050405020304" pitchFamily="18" charset="0"/>
              </a:rPr>
              <a:t> est une sorte de « télédétection » – on le pratiquait pour voir plus loin et repérer le gibier lors de la chasse.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400" dirty="0">
                <a:effectLst/>
                <a:latin typeface="Calibri" panose="020F0502020204030204" pitchFamily="34" charset="0"/>
                <a:ea typeface="Calibri" panose="020F0502020204030204" pitchFamily="34" charset="0"/>
                <a:cs typeface="Times New Roman" panose="02020603050405020304" pitchFamily="18" charset="0"/>
              </a:rPr>
              <a:t>Les diapositives suivantes présentent chaque phase d’une mission satellitaire. Au cours de notre exploration, réfléchissez à celle qui intéresserait votre équipe pour le défi.</a:t>
            </a:r>
            <a:endParaRPr lang="fr-CA" sz="105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B2EE98E-FA37-4390-BED5-9F144701C212}" type="slidenum">
              <a:rPr lang="en-CA" smtClean="0"/>
              <a:t>5</a:t>
            </a:fld>
            <a:endParaRPr lang="en-CA"/>
          </a:p>
        </p:txBody>
      </p:sp>
    </p:spTree>
    <p:extLst>
      <p:ext uri="{BB962C8B-B14F-4D97-AF65-F5344CB8AC3E}">
        <p14:creationId xmlns:p14="http://schemas.microsoft.com/office/powerpoint/2010/main" val="406954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115888"/>
            <a:ext cx="3121025" cy="1755775"/>
          </a:xfrm>
        </p:spPr>
      </p:sp>
      <p:sp>
        <p:nvSpPr>
          <p:cNvPr id="3" name="Notes Placeholder 2"/>
          <p:cNvSpPr>
            <a:spLocks noGrp="1"/>
          </p:cNvSpPr>
          <p:nvPr>
            <p:ph type="body" idx="1"/>
          </p:nvPr>
        </p:nvSpPr>
        <p:spPr>
          <a:xfrm>
            <a:off x="393700" y="2070101"/>
            <a:ext cx="6070600" cy="6615112"/>
          </a:xfrm>
        </p:spPr>
        <p:txBody>
          <a:bodyPr/>
          <a:lstStyle/>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Pensez aux besoins en énergie et au nombre de personnes qui travailleront sur ce projet.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Le personnel fait des recherches, rencontre d’autres personnes, utilise des ordinateurs, collabore avec d’autres spécialistes dans le monde.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Ici, on peut réfléchir aux façons de réduire la consommation d’énergie dans les bâtiments et avec l’équipement, aux déplacements des personnes et aux matériaux à utiliser pour créer des maquettes ou des prototypes.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On travaille aussi avec la communauté internationale pour s’assurer dès le départ que les données collectées seront le plus utiles possible.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Le prototypage permet à l’équipe de tester les concepts et les instruments avant de confirmer la conception finale.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Des ballons stratosphériques permettent de tester les instruments destinés aux missions satellitaires. Ces tests sont beaucoup plus rapides et moins coûteux que le lancement d’une fusée. Les instruments doivent résister aux vibrations et aux écarts de température, et aussi fonctionner dans le vide. Un certain nombre de tests sont effectués pour parvenir à l’homologation ou au « modèle de vol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Il y a généralement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un modèle dans le laboratoire;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un modèle de démonstration – à faire voler sur un avion ou un ballon stratosphérique;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un modèle pour résister aux contraintes structurelles et aux variations de température lors du vol;</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un modèle technique pour tester les fonctionnalités et les performances!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300" dirty="0">
                <a:effectLst/>
                <a:latin typeface="Calibri" panose="020F0502020204030204" pitchFamily="34" charset="0"/>
                <a:ea typeface="Calibri" panose="020F0502020204030204" pitchFamily="34" charset="0"/>
                <a:cs typeface="Times New Roman" panose="02020603050405020304" pitchFamily="18" charset="0"/>
              </a:rPr>
              <a:t>La conception d’une mission peut prendre quelques mois dans le cas d’un nanosatellite (</a:t>
            </a:r>
            <a:r>
              <a:rPr lang="fr-CA" sz="1300" dirty="0" err="1">
                <a:effectLst/>
                <a:latin typeface="Calibri" panose="020F0502020204030204" pitchFamily="34" charset="0"/>
                <a:ea typeface="Calibri" panose="020F0502020204030204" pitchFamily="34" charset="0"/>
                <a:cs typeface="Times New Roman" panose="02020603050405020304" pitchFamily="18" charset="0"/>
              </a:rPr>
              <a:t>cubesat</a:t>
            </a:r>
            <a:r>
              <a:rPr lang="fr-CA" sz="1300" dirty="0">
                <a:effectLst/>
                <a:latin typeface="Calibri" panose="020F0502020204030204" pitchFamily="34" charset="0"/>
                <a:ea typeface="Calibri" panose="020F0502020204030204" pitchFamily="34" charset="0"/>
                <a:cs typeface="Times New Roman" panose="02020603050405020304" pitchFamily="18" charset="0"/>
              </a:rPr>
              <a:t>) ou quelques années dans le cas d’un satellite de grande envergure.</a:t>
            </a:r>
            <a:endParaRPr lang="fr-CA" sz="1300" dirty="0"/>
          </a:p>
        </p:txBody>
      </p:sp>
      <p:sp>
        <p:nvSpPr>
          <p:cNvPr id="4" name="Slide Number Placeholder 3"/>
          <p:cNvSpPr>
            <a:spLocks noGrp="1"/>
          </p:cNvSpPr>
          <p:nvPr>
            <p:ph type="sldNum" sz="quarter" idx="5"/>
          </p:nvPr>
        </p:nvSpPr>
        <p:spPr/>
        <p:txBody>
          <a:bodyPr/>
          <a:lstStyle/>
          <a:p>
            <a:fld id="{EB2EE98E-FA37-4390-BED5-9F144701C212}" type="slidenum">
              <a:rPr lang="fr-CA" smtClean="0"/>
              <a:t>6</a:t>
            </a:fld>
            <a:endParaRPr lang="fr-CA" dirty="0"/>
          </a:p>
        </p:txBody>
      </p:sp>
    </p:spTree>
    <p:extLst>
      <p:ext uri="{BB962C8B-B14F-4D97-AF65-F5344CB8AC3E}">
        <p14:creationId xmlns:p14="http://schemas.microsoft.com/office/powerpoint/2010/main" val="402393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203200"/>
            <a:ext cx="3121025" cy="1755775"/>
          </a:xfrm>
        </p:spPr>
      </p:sp>
      <p:sp>
        <p:nvSpPr>
          <p:cNvPr id="3" name="Notes Placeholder 2"/>
          <p:cNvSpPr>
            <a:spLocks noGrp="1"/>
          </p:cNvSpPr>
          <p:nvPr>
            <p:ph type="body" idx="1"/>
          </p:nvPr>
        </p:nvSpPr>
        <p:spPr>
          <a:xfrm>
            <a:off x="558800" y="2073275"/>
            <a:ext cx="5740400" cy="6611938"/>
          </a:xfrm>
        </p:spPr>
        <p:txBody>
          <a:bodyPr/>
          <a:lstStyle/>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Au moment de calculer l'impact environnemental d’un matériau, il faut se demander d’où il vient et ce qu’il faut faire pour l’utiliser.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Les matériaux destinés aux technologies spatiales sont soigneusement sélectionnés pour remplir leur mission dans les conditions extrêmes de l’espace. Leur poids, leur réaction au rayonnement solaire, leur fonctionnalité dans le vide sont autant de facteurs qui entrent en ligne de compte dans la conception.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Avant de construire le satellite définitif, plusieurs modèles sont créés pour permettre un maximum d’essais avant le lancement. Les composants sont les suivants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b="1" dirty="0">
                <a:effectLst/>
                <a:latin typeface="Calibri" panose="020F0502020204030204" pitchFamily="34" charset="0"/>
                <a:ea typeface="Calibri" panose="020F0502020204030204" pitchFamily="34" charset="0"/>
                <a:cs typeface="Times New Roman" panose="02020603050405020304" pitchFamily="18" charset="0"/>
              </a:rPr>
              <a:t>Plateforme :</a:t>
            </a:r>
            <a:r>
              <a:rPr lang="fr-CA" sz="1300" dirty="0">
                <a:effectLst/>
                <a:latin typeface="Calibri" panose="020F0502020204030204" pitchFamily="34" charset="0"/>
                <a:ea typeface="Calibri" panose="020F0502020204030204" pitchFamily="34" charset="0"/>
                <a:cs typeface="Times New Roman" panose="02020603050405020304" pitchFamily="18" charset="0"/>
              </a:rPr>
              <a:t> Structure qui contient le centre de commande du satellite.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b="1" dirty="0">
                <a:effectLst/>
                <a:latin typeface="Calibri" panose="020F0502020204030204" pitchFamily="34" charset="0"/>
                <a:ea typeface="Calibri" panose="020F0502020204030204" pitchFamily="34" charset="0"/>
                <a:cs typeface="Times New Roman" panose="02020603050405020304" pitchFamily="18" charset="0"/>
              </a:rPr>
              <a:t>Charge utile :</a:t>
            </a:r>
            <a:r>
              <a:rPr lang="fr-CA" sz="1300" dirty="0">
                <a:effectLst/>
                <a:latin typeface="Calibri" panose="020F0502020204030204" pitchFamily="34" charset="0"/>
                <a:ea typeface="Calibri" panose="020F0502020204030204" pitchFamily="34" charset="0"/>
                <a:cs typeface="Times New Roman" panose="02020603050405020304" pitchFamily="18" charset="0"/>
              </a:rPr>
              <a:t> Instruments qui reçoivent et gèrent toutes les données brutes collectées.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b="1" dirty="0">
                <a:effectLst/>
                <a:latin typeface="Calibri" panose="020F0502020204030204" pitchFamily="34" charset="0"/>
                <a:ea typeface="Calibri" panose="020F0502020204030204" pitchFamily="34" charset="0"/>
                <a:cs typeface="Times New Roman" panose="02020603050405020304" pitchFamily="18" charset="0"/>
              </a:rPr>
              <a:t>Blindage thermique :</a:t>
            </a:r>
            <a:r>
              <a:rPr lang="fr-CA" sz="1300" dirty="0">
                <a:effectLst/>
                <a:latin typeface="Calibri" panose="020F0502020204030204" pitchFamily="34" charset="0"/>
                <a:ea typeface="Calibri" panose="020F0502020204030204" pitchFamily="34" charset="0"/>
                <a:cs typeface="Times New Roman" panose="02020603050405020304" pitchFamily="18" charset="0"/>
              </a:rPr>
              <a:t> Matériaux isolants minces qui protègent le satellite des températures extrêmes et des rayons ultraviolets.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b="1" dirty="0">
                <a:effectLst/>
                <a:latin typeface="Calibri" panose="020F0502020204030204" pitchFamily="34" charset="0"/>
                <a:ea typeface="Calibri" panose="020F0502020204030204" pitchFamily="34" charset="0"/>
                <a:cs typeface="Times New Roman" panose="02020603050405020304" pitchFamily="18" charset="0"/>
              </a:rPr>
              <a:t>Panneaux solaires :</a:t>
            </a:r>
            <a:r>
              <a:rPr lang="fr-CA" sz="1300" dirty="0">
                <a:effectLst/>
                <a:latin typeface="Calibri" panose="020F0502020204030204" pitchFamily="34" charset="0"/>
                <a:ea typeface="Calibri" panose="020F0502020204030204" pitchFamily="34" charset="0"/>
                <a:cs typeface="Times New Roman" panose="02020603050405020304" pitchFamily="18" charset="0"/>
              </a:rPr>
              <a:t> </a:t>
            </a:r>
            <a:r>
              <a:rPr lang="fr-CA" sz="1300" dirty="0">
                <a:latin typeface="Calibri" panose="020F0502020204030204" pitchFamily="34" charset="0"/>
                <a:ea typeface="Calibri" panose="020F0502020204030204" pitchFamily="34" charset="0"/>
                <a:cs typeface="Times New Roman" panose="02020603050405020304" pitchFamily="18" charset="0"/>
              </a:rPr>
              <a:t>C</a:t>
            </a:r>
            <a:r>
              <a:rPr lang="fr-CA" sz="1300" dirty="0">
                <a:effectLst/>
                <a:latin typeface="Calibri" panose="020F0502020204030204" pitchFamily="34" charset="0"/>
                <a:ea typeface="Calibri" panose="020F0502020204030204" pitchFamily="34" charset="0"/>
                <a:cs typeface="Times New Roman" panose="02020603050405020304" pitchFamily="18" charset="0"/>
              </a:rPr>
              <a:t>aptent l’énergie solaire et alimentent le satellite.</a:t>
            </a:r>
          </a:p>
          <a:p>
            <a:pPr lvl="1">
              <a:lnSpc>
                <a:spcPct val="107000"/>
              </a:lnSpc>
              <a:spcAft>
                <a:spcPts val="800"/>
              </a:spcAft>
            </a:pPr>
            <a:r>
              <a:rPr lang="fr-CA" sz="1300" b="1" dirty="0">
                <a:effectLst/>
                <a:latin typeface="Calibri" panose="020F0502020204030204" pitchFamily="34" charset="0"/>
                <a:ea typeface="Calibri" panose="020F0502020204030204" pitchFamily="34" charset="0"/>
                <a:cs typeface="Times New Roman" panose="02020603050405020304" pitchFamily="18" charset="0"/>
              </a:rPr>
              <a:t>Radars à synthèse d’ouverture : </a:t>
            </a:r>
            <a:r>
              <a:rPr lang="fr-CA" sz="1300" dirty="0">
                <a:effectLst/>
                <a:latin typeface="Calibri" panose="020F0502020204030204" pitchFamily="34" charset="0"/>
                <a:ea typeface="Calibri" panose="020F0502020204030204" pitchFamily="34" charset="0"/>
                <a:cs typeface="Times New Roman" panose="02020603050405020304" pitchFamily="18" charset="0"/>
              </a:rPr>
              <a:t>Instruments qui émettent un signal radar vers la surface de la Terre et reçoivent son écho pour générer des données.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300" b="1" dirty="0">
                <a:effectLst/>
                <a:latin typeface="Calibri" panose="020F0502020204030204" pitchFamily="34" charset="0"/>
                <a:ea typeface="Calibri" panose="020F0502020204030204" pitchFamily="34" charset="0"/>
                <a:cs typeface="Times New Roman" panose="02020603050405020304" pitchFamily="18" charset="0"/>
              </a:rPr>
              <a:t>Antenne du système d’identification automatique :</a:t>
            </a:r>
            <a:r>
              <a:rPr lang="fr-CA" sz="1300" dirty="0">
                <a:effectLst/>
                <a:latin typeface="Calibri" panose="020F0502020204030204" pitchFamily="34" charset="0"/>
                <a:ea typeface="Calibri" panose="020F0502020204030204" pitchFamily="34" charset="0"/>
                <a:cs typeface="Times New Roman" panose="02020603050405020304" pitchFamily="18" charset="0"/>
              </a:rPr>
              <a:t> Réception du signal d’information émis par les navires en mer.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300" dirty="0">
                <a:effectLst/>
                <a:latin typeface="Calibri" panose="020F0502020204030204" pitchFamily="34" charset="0"/>
                <a:ea typeface="Calibri" panose="020F0502020204030204" pitchFamily="34" charset="0"/>
                <a:cs typeface="Times New Roman" panose="02020603050405020304" pitchFamily="18" charset="0"/>
              </a:rPr>
              <a:t>CERTAINS SATELLITES SONT DOTÉS D’UN SYSTÈME DE PROPULSION! Ils peuvent ainsi modifier leur trajectoire en fonction des besoins ou quitter leur orbite quand la mission est terminée.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300" dirty="0">
                <a:effectLst/>
                <a:latin typeface="Calibri" panose="020F0502020204030204" pitchFamily="34" charset="0"/>
                <a:ea typeface="Calibri" panose="020F0502020204030204" pitchFamily="34" charset="0"/>
                <a:cs typeface="Times New Roman" panose="02020603050405020304" pitchFamily="18" charset="0"/>
              </a:rPr>
              <a:t>On peut examiner la provenance des matériaux utilisés pour fabriquer ces éléments et, par exemple, voir s’il est possible de réduire les émissions de GES dues au transport, déterminer l’endroit et la façon dont ces matériaux sont traités, étudier la possibilité d’en réduire la quantité ou de les réutiliser. Il pourrait même y avoir un autre matériau à envisager.</a:t>
            </a:r>
            <a:endParaRPr lang="fr-CA" sz="1300" dirty="0"/>
          </a:p>
        </p:txBody>
      </p:sp>
      <p:sp>
        <p:nvSpPr>
          <p:cNvPr id="4" name="Slide Number Placeholder 3"/>
          <p:cNvSpPr>
            <a:spLocks noGrp="1"/>
          </p:cNvSpPr>
          <p:nvPr>
            <p:ph type="sldNum" sz="quarter" idx="5"/>
          </p:nvPr>
        </p:nvSpPr>
        <p:spPr/>
        <p:txBody>
          <a:bodyPr/>
          <a:lstStyle/>
          <a:p>
            <a:fld id="{EB2EE98E-FA37-4390-BED5-9F144701C212}" type="slidenum">
              <a:rPr lang="fr-CA" smtClean="0"/>
              <a:t>7</a:t>
            </a:fld>
            <a:endParaRPr lang="fr-CA" dirty="0"/>
          </a:p>
        </p:txBody>
      </p:sp>
    </p:spTree>
    <p:extLst>
      <p:ext uri="{BB962C8B-B14F-4D97-AF65-F5344CB8AC3E}">
        <p14:creationId xmlns:p14="http://schemas.microsoft.com/office/powerpoint/2010/main" val="182887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674688"/>
            <a:ext cx="3121025" cy="1755775"/>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De toutes les activités visant la mise en orbite d’un satellite, le lancement est de toute évidence le moment où les émissions de GES sont les plus importantes. Il y a différentes façons de fournir la poussée nécessaire pour lancer une fusée.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On peut aussi examiner toutes les activités entourant le lancement, comme le transport de la fusée jusqu’au pas de tir, le fonctionnement du centre de contrôle et les activités postérieures au lancement.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Est-il possible de trouver des carburants plus propres? Des moyens d’atténuer la pollution causée par la séparation des étages à mesure que la fusée poursuit sa trajectoire?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De nombreux progrès ont été réalisés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Recyclage des systèmes de lancement – pensez à SpaceX et Blue Origin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600" dirty="0" err="1">
                <a:effectLst/>
                <a:latin typeface="Calibri" panose="020F0502020204030204" pitchFamily="34" charset="0"/>
                <a:ea typeface="Calibri" panose="020F0502020204030204" pitchFamily="34" charset="0"/>
                <a:cs typeface="Times New Roman" panose="02020603050405020304" pitchFamily="18" charset="0"/>
              </a:rPr>
              <a:t>Rideshare</a:t>
            </a:r>
            <a:r>
              <a:rPr lang="fr-CA" sz="1600" dirty="0">
                <a:effectLst/>
                <a:latin typeface="Calibri" panose="020F0502020204030204" pitchFamily="34" charset="0"/>
                <a:ea typeface="Calibri" panose="020F0502020204030204" pitchFamily="34" charset="0"/>
                <a:cs typeface="Times New Roman" panose="02020603050405020304" pitchFamily="18" charset="0"/>
              </a:rPr>
              <a:t> – transport de </a:t>
            </a:r>
            <a:r>
              <a:rPr lang="fr-CA" sz="1600" dirty="0" err="1">
                <a:effectLst/>
                <a:latin typeface="Calibri" panose="020F0502020204030204" pitchFamily="34" charset="0"/>
                <a:ea typeface="Calibri" panose="020F0502020204030204" pitchFamily="34" charset="0"/>
                <a:cs typeface="Times New Roman" panose="02020603050405020304" pitchFamily="18" charset="0"/>
              </a:rPr>
              <a:t>cubesats</a:t>
            </a:r>
            <a:r>
              <a:rPr lang="fr-CA" sz="1600" dirty="0">
                <a:effectLst/>
                <a:latin typeface="Calibri" panose="020F0502020204030204" pitchFamily="34" charset="0"/>
                <a:ea typeface="Calibri" panose="020F0502020204030204" pitchFamily="34" charset="0"/>
                <a:cs typeface="Times New Roman" panose="02020603050405020304" pitchFamily="18" charset="0"/>
              </a:rPr>
              <a:t> jusque dans l’espace dans la fusée d’autres missions satellitaires.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Autres type de carburant pour atteindre l’orbite – L’Agence spatiale européenne utilise de l’hydrogène pour les lancements.</a:t>
            </a:r>
            <a:endParaRPr lang="fr-CA" sz="1100" dirty="0"/>
          </a:p>
        </p:txBody>
      </p:sp>
      <p:sp>
        <p:nvSpPr>
          <p:cNvPr id="4" name="Slide Number Placeholder 3"/>
          <p:cNvSpPr>
            <a:spLocks noGrp="1"/>
          </p:cNvSpPr>
          <p:nvPr>
            <p:ph type="sldNum" sz="quarter" idx="5"/>
          </p:nvPr>
        </p:nvSpPr>
        <p:spPr/>
        <p:txBody>
          <a:bodyPr/>
          <a:lstStyle/>
          <a:p>
            <a:fld id="{EB2EE98E-FA37-4390-BED5-9F144701C212}" type="slidenum">
              <a:rPr lang="en-CA" smtClean="0"/>
              <a:t>8</a:t>
            </a:fld>
            <a:endParaRPr lang="en-CA" dirty="0"/>
          </a:p>
        </p:txBody>
      </p:sp>
    </p:spTree>
    <p:extLst>
      <p:ext uri="{BB962C8B-B14F-4D97-AF65-F5344CB8AC3E}">
        <p14:creationId xmlns:p14="http://schemas.microsoft.com/office/powerpoint/2010/main" val="11225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674688"/>
            <a:ext cx="3121025" cy="1755775"/>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Dans l’espace, des panneaux solaires et des batteries fournissent à un satellite l’énergie nécessaire à son fonctionnement tout au long de sa vie utile. Il y a aussi des éléments au sol, c’est-à-dire des installations dotées de systèmes de réception, comme cette antenne parabolique située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Inuvik</a:t>
            </a:r>
            <a:r>
              <a:rPr lang="fr-CA" sz="1800" dirty="0">
                <a:effectLst/>
                <a:latin typeface="Calibri" panose="020F0502020204030204" pitchFamily="34" charset="0"/>
                <a:ea typeface="Calibri" panose="020F0502020204030204" pitchFamily="34" charset="0"/>
                <a:cs typeface="Times New Roman" panose="02020603050405020304" pitchFamily="18" charset="0"/>
              </a:rPr>
              <a:t>, dans les Territoires du Nord-Ouest.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station où se trouve cette antenne est en partie alimentée par un champ solaire, ce qui permet de réduire les émissions de 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Station-relais pour satellites d'</a:t>
            </a:r>
            <a:r>
              <a:rPr lang="fr-CA"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Inuvik</a:t>
            </a:r>
            <a:r>
              <a:rPr lang="fr-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(canada.ca)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champ solaire installé en 2021 par le secteur privé local fournit de l’énergie propre pour compenser les émissions de GES et réduire les coûts d’électricité.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On pourrait ici se pencher sur la consommation d’énergie des systèmes informatiques, car une fois les données collectées, elles doivent être stockées, traitées, analysées et partagées.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2EE98E-FA37-4390-BED5-9F144701C212}" type="slidenum">
              <a:rPr lang="en-CA" smtClean="0"/>
              <a:t>9</a:t>
            </a:fld>
            <a:endParaRPr lang="en-CA"/>
          </a:p>
        </p:txBody>
      </p:sp>
    </p:spTree>
    <p:extLst>
      <p:ext uri="{BB962C8B-B14F-4D97-AF65-F5344CB8AC3E}">
        <p14:creationId xmlns:p14="http://schemas.microsoft.com/office/powerpoint/2010/main" val="288269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FB86-2C77-0FE3-BFD2-ED6C65F921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77DD20A-95D8-E945-618C-AD5324CF6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5705AE-C266-F5A0-412A-8A4F76C58607}"/>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5" name="Footer Placeholder 4">
            <a:extLst>
              <a:ext uri="{FF2B5EF4-FFF2-40B4-BE49-F238E27FC236}">
                <a16:creationId xmlns:a16="http://schemas.microsoft.com/office/drawing/2014/main" id="{0B8EAFC8-948B-DE25-C184-F193677B7F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C28237-3270-48F8-DD95-A57C3D77B794}"/>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157324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2B70-66EC-5E53-39C2-41D6A6C9F5E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8A9C70-1002-A0B3-0B2A-E480C7DE9D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CEE3840-142B-AC47-0535-019DD8D6CE43}"/>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5" name="Footer Placeholder 4">
            <a:extLst>
              <a:ext uri="{FF2B5EF4-FFF2-40B4-BE49-F238E27FC236}">
                <a16:creationId xmlns:a16="http://schemas.microsoft.com/office/drawing/2014/main" id="{FC8CED31-7B2B-AA6D-AF70-5D4E9EF8843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86F991-4BE7-E7C5-D1C1-A6FCA30E1B77}"/>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136708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2FBBC-17D5-82BB-9C12-60BC7504C7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7AA58AA-54CB-1F96-1C01-EBD530CDC7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123D43-7DDB-6606-E7B7-2356B9E95A76}"/>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5" name="Footer Placeholder 4">
            <a:extLst>
              <a:ext uri="{FF2B5EF4-FFF2-40B4-BE49-F238E27FC236}">
                <a16:creationId xmlns:a16="http://schemas.microsoft.com/office/drawing/2014/main" id="{6087FC83-304D-59FE-8253-E01C5D1CCD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848114-61AA-EF28-A0C4-B899C020D2D8}"/>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37915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13BD55-F8FF-4628-9F5E-A9AD91711018}" type="datetime1">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160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7131C-2861-408B-84E1-D34E7C575846}" type="datetime1">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0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773A4-7FFD-4B6F-A77B-FFA66D0A7641}" type="datetime1">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859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A2225E-6BAC-445F-8FAE-DE413526CB70}" type="datetime1">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980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E694C7-AD88-47FF-B2DA-E1DB845DDC26}" type="datetime1">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8337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4576A-8290-42C9-9458-7DEFDBEC6B05}" type="datetime1">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872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EDCAE-6E24-4525-9AD0-95618E2FEC68}" type="datetime1">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143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434EBC12-BFB3-4ABD-A129-04BFAE11A58C}" type="datetime1">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494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6A06-64D7-6C08-F240-0D7D30183C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4642E24-6728-76D0-BBE7-28870151E2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CD24E2-6662-4AE9-0809-A0B5D7D1E779}"/>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5" name="Footer Placeholder 4">
            <a:extLst>
              <a:ext uri="{FF2B5EF4-FFF2-40B4-BE49-F238E27FC236}">
                <a16:creationId xmlns:a16="http://schemas.microsoft.com/office/drawing/2014/main" id="{3BEBECF3-F171-6CA3-6F21-53FC899F89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879FA1-23B4-5026-62F2-96F7553564D1}"/>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65253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C6CAB54A-D526-4463-A23D-CAC5EA11C08C}" type="datetime1">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75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27AEA-791E-4072-B014-0C8AE3ADD082}" type="datetime1">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86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B63CF-4BBB-4770-A1BF-4D20E7A3E3DF}" type="datetime1">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8099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ocial media">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2942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E2C3-706E-7997-D0BD-7ED9C6099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C44C704-FBE4-A1F8-AAEB-4D9607ECD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E80B4A-6B08-0794-12D0-62AE47950859}"/>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5" name="Footer Placeholder 4">
            <a:extLst>
              <a:ext uri="{FF2B5EF4-FFF2-40B4-BE49-F238E27FC236}">
                <a16:creationId xmlns:a16="http://schemas.microsoft.com/office/drawing/2014/main" id="{FD439CB8-1588-5058-8A68-5669DA6E60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A947F7-2458-16F5-EF5D-010AE31C5FAD}"/>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393699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4B49-BC9C-9405-7297-6FD552D96E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D82AF2-4862-7607-7768-E90E5E1E6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D7A6F30-2675-D50F-B655-81A94D502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4675FF5-C060-3D9B-3ED5-B57592A2C5B0}"/>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6" name="Footer Placeholder 5">
            <a:extLst>
              <a:ext uri="{FF2B5EF4-FFF2-40B4-BE49-F238E27FC236}">
                <a16:creationId xmlns:a16="http://schemas.microsoft.com/office/drawing/2014/main" id="{4444E551-E21A-C0CD-363C-232609876C5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A33D0AB-EF19-C47A-594D-2127E03768C9}"/>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321781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29C9-6078-D2C2-6899-A36136358E3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D3F37D-E469-B8F6-72FE-B9AF042A6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B769B3-6CFC-35C4-857F-140F636BA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418F729-F3C9-0EE2-E791-FCC07A822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12092-AC4E-BEB8-2270-25616EBE7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D9B105E-8E29-7F24-7E60-40EA9CFE2EE8}"/>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8" name="Footer Placeholder 7">
            <a:extLst>
              <a:ext uri="{FF2B5EF4-FFF2-40B4-BE49-F238E27FC236}">
                <a16:creationId xmlns:a16="http://schemas.microsoft.com/office/drawing/2014/main" id="{094BE062-254E-0F1B-89D2-211DFCFCAC3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833A020-BE8A-E4AF-F768-A93E382E9C67}"/>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49018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88D9-314C-3063-1BA0-FC9E606A1A5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7669993-6E96-1B45-89A1-FBE5F4A10530}"/>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4" name="Footer Placeholder 3">
            <a:extLst>
              <a:ext uri="{FF2B5EF4-FFF2-40B4-BE49-F238E27FC236}">
                <a16:creationId xmlns:a16="http://schemas.microsoft.com/office/drawing/2014/main" id="{90C9FAF5-8CD1-9889-1A01-621EF86B816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A0B5AEC-7F2C-4A2A-CD30-45B60B8E3634}"/>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74349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B8879-8E59-9F30-11D8-DF2FB1FAC7EC}"/>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3" name="Footer Placeholder 2">
            <a:extLst>
              <a:ext uri="{FF2B5EF4-FFF2-40B4-BE49-F238E27FC236}">
                <a16:creationId xmlns:a16="http://schemas.microsoft.com/office/drawing/2014/main" id="{67BBCE94-5E78-76F0-D80E-2EFA5FBFF2B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FA553AF-D3B4-A2B1-0FFA-4F10455EF5BC}"/>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103626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3BD9-AE1E-C526-3FA2-4B0E5E5B9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942EC70-1E18-C79E-FE23-65242CED4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4D4D40C-332C-6E6E-3B43-6B3990F0E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6E95A-E5D6-79E3-D292-14A522F415BE}"/>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6" name="Footer Placeholder 5">
            <a:extLst>
              <a:ext uri="{FF2B5EF4-FFF2-40B4-BE49-F238E27FC236}">
                <a16:creationId xmlns:a16="http://schemas.microsoft.com/office/drawing/2014/main" id="{D4B3FBB4-370D-D52F-09A2-E1B3FFC32D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DA2C35-4A81-7012-AD86-46D4F74BE663}"/>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23715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0762-A0EB-BC4C-C590-C631D100C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1327B92-1605-0E2F-77A9-C1E3E653A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084829A-7806-56EF-7CEF-767BE271B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54BDF-757D-EEEF-9116-DDB7E1840D36}"/>
              </a:ext>
            </a:extLst>
          </p:cNvPr>
          <p:cNvSpPr>
            <a:spLocks noGrp="1"/>
          </p:cNvSpPr>
          <p:nvPr>
            <p:ph type="dt" sz="half" idx="10"/>
          </p:nvPr>
        </p:nvSpPr>
        <p:spPr/>
        <p:txBody>
          <a:bodyPr/>
          <a:lstStyle/>
          <a:p>
            <a:fld id="{BBA02E05-F7DF-478F-821D-F19721426050}" type="datetimeFigureOut">
              <a:rPr lang="en-CA" smtClean="0"/>
              <a:t>2025-07-31</a:t>
            </a:fld>
            <a:endParaRPr lang="en-CA"/>
          </a:p>
        </p:txBody>
      </p:sp>
      <p:sp>
        <p:nvSpPr>
          <p:cNvPr id="6" name="Footer Placeholder 5">
            <a:extLst>
              <a:ext uri="{FF2B5EF4-FFF2-40B4-BE49-F238E27FC236}">
                <a16:creationId xmlns:a16="http://schemas.microsoft.com/office/drawing/2014/main" id="{021E1C0C-B37E-720C-856A-3F5215079FD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492E9F-945B-DE17-3EDB-32DB44863C03}"/>
              </a:ext>
            </a:extLst>
          </p:cNvPr>
          <p:cNvSpPr>
            <a:spLocks noGrp="1"/>
          </p:cNvSpPr>
          <p:nvPr>
            <p:ph type="sldNum" sz="quarter" idx="12"/>
          </p:nvPr>
        </p:nvSpPr>
        <p:spPr/>
        <p:txBody>
          <a:bodyPr/>
          <a:lstStyle/>
          <a:p>
            <a:fld id="{2910943D-98AF-4A3E-B71A-8725FDB58899}" type="slidenum">
              <a:rPr lang="en-CA" smtClean="0"/>
              <a:t>‹#›</a:t>
            </a:fld>
            <a:endParaRPr lang="en-CA"/>
          </a:p>
        </p:txBody>
      </p:sp>
    </p:spTree>
    <p:extLst>
      <p:ext uri="{BB962C8B-B14F-4D97-AF65-F5344CB8AC3E}">
        <p14:creationId xmlns:p14="http://schemas.microsoft.com/office/powerpoint/2010/main" val="112322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06F29-40DC-8B59-8FDF-0E860A43F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90D2A6-986E-662F-F587-CE1FDF872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E45805-C09C-5902-DB7A-669ED9CA3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02E05-F7DF-478F-821D-F19721426050}" type="datetimeFigureOut">
              <a:rPr lang="en-CA" smtClean="0"/>
              <a:t>2025-07-31</a:t>
            </a:fld>
            <a:endParaRPr lang="en-CA"/>
          </a:p>
        </p:txBody>
      </p:sp>
      <p:sp>
        <p:nvSpPr>
          <p:cNvPr id="5" name="Footer Placeholder 4">
            <a:extLst>
              <a:ext uri="{FF2B5EF4-FFF2-40B4-BE49-F238E27FC236}">
                <a16:creationId xmlns:a16="http://schemas.microsoft.com/office/drawing/2014/main" id="{AB817C67-1C83-7096-F0EF-4D349377D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643C43E-949C-9A17-877D-5B4282656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0943D-98AF-4A3E-B71A-8725FDB58899}" type="slidenum">
              <a:rPr lang="en-CA" smtClean="0"/>
              <a:t>‹#›</a:t>
            </a:fld>
            <a:endParaRPr lang="en-CA"/>
          </a:p>
        </p:txBody>
      </p:sp>
    </p:spTree>
    <p:extLst>
      <p:ext uri="{BB962C8B-B14F-4D97-AF65-F5344CB8AC3E}">
        <p14:creationId xmlns:p14="http://schemas.microsoft.com/office/powerpoint/2010/main" val="203378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D9E29E13-8B39-43AD-ACFB-15A73CECD342}" type="datetime1">
              <a:rPr lang="en-US" smtClean="0"/>
              <a:t>7/31/2025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9581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8.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9.jpg"/><Relationship Id="rId5" Type="http://schemas.openxmlformats.org/officeDocument/2006/relationships/notesSlide" Target="../notesSlides/notesSlide11.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hyperlink" Target="https://www.asc-csa.gc.ca/videos/recherche/1_9vqadho7/1_99rb8nse.webm"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4.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ith purple hair and yellow shirt&#10;&#10;Description automatically generated">
            <a:extLst>
              <a:ext uri="{FF2B5EF4-FFF2-40B4-BE49-F238E27FC236}">
                <a16:creationId xmlns:a16="http://schemas.microsoft.com/office/drawing/2014/main" id="{C4118ABC-906B-B783-08D6-B8C11526C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B198124-D4BD-692D-BC4A-E960CC737601}"/>
              </a:ext>
            </a:extLst>
          </p:cNvPr>
          <p:cNvSpPr txBox="1"/>
          <p:nvPr/>
        </p:nvSpPr>
        <p:spPr>
          <a:xfrm>
            <a:off x="0" y="228600"/>
            <a:ext cx="12192000" cy="1077218"/>
          </a:xfrm>
          <a:prstGeom prst="rect">
            <a:avLst/>
          </a:prstGeom>
          <a:noFill/>
        </p:spPr>
        <p:txBody>
          <a:bodyPr wrap="square" rtlCol="0">
            <a:spAutoFit/>
          </a:bodyPr>
          <a:lstStyle/>
          <a:p>
            <a:pPr algn="ctr" defTabSz="609630"/>
            <a:r>
              <a:rPr lang="en-CA" sz="6400" b="1" dirty="0">
                <a:solidFill>
                  <a:srgbClr val="FFEB00"/>
                </a:solidFill>
                <a:latin typeface="Britannic Bold" panose="020B0903060703020204" pitchFamily="34" charset="0"/>
                <a:cs typeface="Arial" panose="020B0604020202020204" pitchFamily="34" charset="0"/>
              </a:rPr>
              <a:t>CREUSE-MÉNINGES SPATIAL</a:t>
            </a:r>
          </a:p>
        </p:txBody>
      </p:sp>
      <p:pic>
        <p:nvPicPr>
          <p:cNvPr id="12" name="Picture 11" descr="A white maple leaf and stars&#10;&#10;Description automatically generated">
            <a:extLst>
              <a:ext uri="{FF2B5EF4-FFF2-40B4-BE49-F238E27FC236}">
                <a16:creationId xmlns:a16="http://schemas.microsoft.com/office/drawing/2014/main" id="{A97B5095-7D61-DDD4-D0FE-16F03D25D4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74" y="152400"/>
            <a:ext cx="506649" cy="635000"/>
          </a:xfrm>
          <a:prstGeom prst="rect">
            <a:avLst/>
          </a:prstGeom>
        </p:spPr>
      </p:pic>
      <p:pic>
        <p:nvPicPr>
          <p:cNvPr id="17" name="Picture 16">
            <a:extLst>
              <a:ext uri="{FF2B5EF4-FFF2-40B4-BE49-F238E27FC236}">
                <a16:creationId xmlns:a16="http://schemas.microsoft.com/office/drawing/2014/main" id="{3887B6E5-9B2B-4CBB-B8DD-4DE980670F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007600" y="6424006"/>
            <a:ext cx="2134757" cy="338744"/>
          </a:xfrm>
          <a:prstGeom prst="rect">
            <a:avLst/>
          </a:prstGeom>
        </p:spPr>
      </p:pic>
      <p:pic>
        <p:nvPicPr>
          <p:cNvPr id="7" name="Graphic 6">
            <a:extLst>
              <a:ext uri="{FF2B5EF4-FFF2-40B4-BE49-F238E27FC236}">
                <a16:creationId xmlns:a16="http://schemas.microsoft.com/office/drawing/2014/main" id="{1D58A7CD-CB25-08BE-7583-FD94FCC805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074" y="6535151"/>
            <a:ext cx="2032482" cy="188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E086-39E9-B6B0-A8CE-08C7EEF6F151}"/>
              </a:ext>
            </a:extLst>
          </p:cNvPr>
          <p:cNvSpPr>
            <a:spLocks noGrp="1"/>
          </p:cNvSpPr>
          <p:nvPr>
            <p:ph type="title"/>
            <p:custDataLst>
              <p:tags r:id="rId1"/>
            </p:custDataLst>
          </p:nvPr>
        </p:nvSpPr>
        <p:spPr>
          <a:xfrm>
            <a:off x="628267" y="434051"/>
            <a:ext cx="4799012" cy="664029"/>
          </a:xfrm>
        </p:spPr>
        <p:txBody>
          <a:bodyPr>
            <a:noAutofit/>
          </a:bodyPr>
          <a:lstStyle/>
          <a:p>
            <a:r>
              <a:rPr lang="fr-CA" sz="4400" b="1" dirty="0">
                <a:solidFill>
                  <a:schemeClr val="bg1"/>
                </a:solidFill>
                <a:latin typeface="Britannic Bold" panose="020B0903060703020204" pitchFamily="34" charset="0"/>
              </a:rPr>
              <a:t>Mise hors service</a:t>
            </a:r>
            <a:endParaRPr lang="fr-CA" sz="4400" b="1" noProof="0" dirty="0">
              <a:solidFill>
                <a:schemeClr val="bg1"/>
              </a:solidFill>
              <a:latin typeface="Britannic Bold" panose="020B0903060703020204" pitchFamily="34" charset="0"/>
            </a:endParaRPr>
          </a:p>
        </p:txBody>
      </p:sp>
      <p:sp>
        <p:nvSpPr>
          <p:cNvPr id="4" name="Text Placeholder 3">
            <a:extLst>
              <a:ext uri="{FF2B5EF4-FFF2-40B4-BE49-F238E27FC236}">
                <a16:creationId xmlns:a16="http://schemas.microsoft.com/office/drawing/2014/main" id="{D1E5BA17-D0A4-F5FD-8B3D-0D87CD719376}"/>
              </a:ext>
            </a:extLst>
          </p:cNvPr>
          <p:cNvSpPr>
            <a:spLocks noGrp="1"/>
          </p:cNvSpPr>
          <p:nvPr>
            <p:ph type="body" sz="half" idx="2"/>
            <p:custDataLst>
              <p:tags r:id="rId2"/>
            </p:custDataLst>
          </p:nvPr>
        </p:nvSpPr>
        <p:spPr>
          <a:xfrm>
            <a:off x="628267" y="1238104"/>
            <a:ext cx="4277255" cy="4729730"/>
          </a:xfrm>
        </p:spPr>
        <p:txBody>
          <a:bodyPr vert="horz" lIns="91440" tIns="45720" rIns="91440" bIns="45720" rtlCol="0" anchor="t">
            <a:noAutofit/>
          </a:bodyPr>
          <a:lstStyle/>
          <a:p>
            <a:pPr>
              <a:lnSpc>
                <a:spcPct val="100000"/>
              </a:lnSpc>
            </a:pPr>
            <a:r>
              <a:rPr lang="fr-FR" sz="2200" noProof="0" dirty="0">
                <a:solidFill>
                  <a:schemeClr val="bg1"/>
                </a:solidFill>
                <a:latin typeface="Arial" panose="020B0604020202020204" pitchFamily="34" charset="0"/>
                <a:cs typeface="Arial" panose="020B0604020202020204" pitchFamily="34" charset="0"/>
              </a:rPr>
              <a:t>Une fois la mission achevée, le satellite reste en orbite. Mais ce qui reste carburant peut aussi servir à le rapprocher de la Terre, où il se consumera dans l'atmosphère.</a:t>
            </a:r>
          </a:p>
          <a:p>
            <a:pPr>
              <a:lnSpc>
                <a:spcPct val="100000"/>
              </a:lnSpc>
            </a:pPr>
            <a:r>
              <a:rPr lang="fr-FR" sz="2200" noProof="0" dirty="0">
                <a:solidFill>
                  <a:schemeClr val="bg1"/>
                </a:solidFill>
                <a:latin typeface="Arial" panose="020B0604020202020204" pitchFamily="34" charset="0"/>
                <a:cs typeface="Arial" panose="020B0604020202020204" pitchFamily="34" charset="0"/>
              </a:rPr>
              <a:t>Certains satellites suivant une orbite éloignée sont repoussés plus loin </a:t>
            </a:r>
            <a:r>
              <a:rPr lang="fr-FR" sz="2200" dirty="0">
                <a:solidFill>
                  <a:schemeClr val="bg1"/>
                </a:solidFill>
                <a:latin typeface="Arial" panose="020B0604020202020204" pitchFamily="34" charset="0"/>
                <a:cs typeface="Arial" panose="020B0604020202020204" pitchFamily="34" charset="0"/>
              </a:rPr>
              <a:t>dans l'espace, où ils restent.</a:t>
            </a:r>
            <a:endParaRPr lang="fr-FR" sz="2200" noProof="0" dirty="0">
              <a:solidFill>
                <a:schemeClr val="bg1"/>
              </a:solidFill>
              <a:latin typeface="Arial" panose="020B0604020202020204" pitchFamily="34" charset="0"/>
              <a:cs typeface="Arial" panose="020B0604020202020204" pitchFamily="34" charset="0"/>
            </a:endParaRPr>
          </a:p>
          <a:p>
            <a:pPr>
              <a:lnSpc>
                <a:spcPct val="100000"/>
              </a:lnSpc>
            </a:pPr>
            <a:r>
              <a:rPr lang="fr-FR" sz="2200" noProof="0" dirty="0">
                <a:solidFill>
                  <a:schemeClr val="bg1"/>
                </a:solidFill>
                <a:latin typeface="Arial" panose="020B0604020202020204" pitchFamily="34" charset="0"/>
                <a:cs typeface="Arial" panose="020B0604020202020204" pitchFamily="34" charset="0"/>
              </a:rPr>
              <a:t>Il n'y a actuellement aucun moyen de récupérer un satellite pour recycler ses éléments.</a:t>
            </a:r>
            <a:endParaRPr lang="fr-CA" sz="2200" noProof="0" dirty="0">
              <a:solidFill>
                <a:schemeClr val="bg1"/>
              </a:solidFill>
              <a:latin typeface="Arial" panose="020B0604020202020204" pitchFamily="34" charset="0"/>
              <a:cs typeface="Arial" panose="020B0604020202020204" pitchFamily="34" charset="0"/>
            </a:endParaRPr>
          </a:p>
        </p:txBody>
      </p:sp>
      <p:pic>
        <p:nvPicPr>
          <p:cNvPr id="7" name="Picture Placeholder 4" descr="A satellite in space above the earth&#10;&#10;Description automatically generated">
            <a:extLst>
              <a:ext uri="{FF2B5EF4-FFF2-40B4-BE49-F238E27FC236}">
                <a16:creationId xmlns:a16="http://schemas.microsoft.com/office/drawing/2014/main" id="{03A6C3B4-93E2-5C71-BDD1-6737A989D2DB}"/>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a:stretch>
            <a:fillRect/>
          </a:stretch>
        </p:blipFill>
        <p:spPr>
          <a:xfrm>
            <a:off x="5473742" y="992188"/>
            <a:ext cx="6172200" cy="4873625"/>
          </a:xfrm>
          <a:prstGeom prst="rect">
            <a:avLst/>
          </a:prstGeom>
          <a:ln w="15875">
            <a:solidFill>
              <a:schemeClr val="bg1"/>
            </a:solidFill>
          </a:ln>
        </p:spPr>
      </p:pic>
    </p:spTree>
    <p:extLst>
      <p:ext uri="{BB962C8B-B14F-4D97-AF65-F5344CB8AC3E}">
        <p14:creationId xmlns:p14="http://schemas.microsoft.com/office/powerpoint/2010/main" val="123330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0E6D37-502D-0276-B3DD-5350CB5835F3}"/>
              </a:ext>
            </a:extLst>
          </p:cNvPr>
          <p:cNvSpPr txBox="1"/>
          <p:nvPr>
            <p:custDataLst>
              <p:tags r:id="rId1"/>
            </p:custDataLst>
          </p:nvPr>
        </p:nvSpPr>
        <p:spPr>
          <a:xfrm>
            <a:off x="500761" y="170181"/>
            <a:ext cx="11008142" cy="769441"/>
          </a:xfrm>
          <a:prstGeom prst="rect">
            <a:avLst/>
          </a:prstGeom>
          <a:noFill/>
        </p:spPr>
        <p:txBody>
          <a:bodyPr wrap="none" rtlCol="0">
            <a:spAutoFit/>
          </a:bodyPr>
          <a:lstStyle/>
          <a:p>
            <a:r>
              <a:rPr lang="fr-CA" sz="4400" dirty="0">
                <a:solidFill>
                  <a:schemeClr val="bg1"/>
                </a:solidFill>
                <a:latin typeface="Britannic Bold" panose="020B0903060703020204" pitchFamily="34" charset="0"/>
              </a:rPr>
              <a:t>Préparez-vous à vous creuser les méninges</a:t>
            </a:r>
          </a:p>
        </p:txBody>
      </p:sp>
      <p:sp>
        <p:nvSpPr>
          <p:cNvPr id="6" name="TextBox 5">
            <a:extLst>
              <a:ext uri="{FF2B5EF4-FFF2-40B4-BE49-F238E27FC236}">
                <a16:creationId xmlns:a16="http://schemas.microsoft.com/office/drawing/2014/main" id="{0CB64EBF-3D5D-9BDF-F776-672CED03127C}"/>
              </a:ext>
            </a:extLst>
          </p:cNvPr>
          <p:cNvSpPr txBox="1"/>
          <p:nvPr>
            <p:custDataLst>
              <p:tags r:id="rId2"/>
            </p:custDataLst>
          </p:nvPr>
        </p:nvSpPr>
        <p:spPr>
          <a:xfrm>
            <a:off x="500761" y="1119463"/>
            <a:ext cx="6305153" cy="5383525"/>
          </a:xfrm>
          <a:prstGeom prst="rect">
            <a:avLst/>
          </a:prstGeom>
          <a:noFill/>
        </p:spPr>
        <p:txBody>
          <a:bodyPr wrap="square" rtlCol="0">
            <a:spAutoFit/>
          </a:bodyPr>
          <a:lstStyle/>
          <a:p>
            <a:pPr marL="342900" marR="0" indent="-342900">
              <a:lnSpc>
                <a:spcPct val="90000"/>
              </a:lnSpc>
              <a:spcBef>
                <a:spcPts val="0"/>
              </a:spcBef>
              <a:spcAft>
                <a:spcPts val="800"/>
              </a:spcAft>
              <a:buFont typeface="+mj-lt"/>
              <a:buAutoNum type="arabicPeriod"/>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Choisissez une phase de la mission. Sur quoi voulez-vous en savoir plus? Par exemple : </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00075" lvl="1" indent="-342900">
              <a:spcAft>
                <a:spcPts val="800"/>
              </a:spcAft>
              <a:buFont typeface="Arial" panose="020B0604020202020204" pitchFamily="34" charset="0"/>
              <a:buChar char="•"/>
              <a:tabLst>
                <a:tab pos="914400" algn="l"/>
              </a:tabLst>
            </a:pPr>
            <a:r>
              <a:rPr lang="fr-CA" sz="1750" dirty="0">
                <a:solidFill>
                  <a:schemeClr val="bg1"/>
                </a:solidFill>
                <a:latin typeface="Arial" panose="020B0604020202020204" pitchFamily="34" charset="0"/>
                <a:ea typeface="Calibri" panose="020F0502020204030204" pitchFamily="34" charset="0"/>
                <a:cs typeface="Arial" panose="020B0604020202020204" pitchFamily="34" charset="0"/>
              </a:rPr>
              <a:t>d</a:t>
            </a: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ifférentes façons de mettre un satellite en orbite;</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00075" lvl="1" indent="-342900">
              <a:spcAft>
                <a:spcPts val="800"/>
              </a:spcAft>
              <a:buFont typeface="Arial" panose="020B0604020202020204" pitchFamily="34" charset="0"/>
              <a:buChar char="•"/>
              <a:tabLst>
                <a:tab pos="914400" algn="l"/>
              </a:tabLst>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optimiser les matériaux destinés aux nouveaux satellites.</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80000"/>
              </a:lnSpc>
              <a:spcBef>
                <a:spcPts val="0"/>
              </a:spcBef>
              <a:spcAft>
                <a:spcPts val="800"/>
              </a:spcAft>
              <a:buFont typeface="+mj-lt"/>
              <a:buAutoNum type="arabicPeriod"/>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Choisissez un « problème » et faites des recherches : </a:t>
            </a:r>
            <a:b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(p. ex. eau, énergie, émissions de gaz à effet de serre).</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00075" marR="0" lvl="1" indent="-342900">
              <a:spcBef>
                <a:spcPts val="0"/>
              </a:spcBef>
              <a:spcAft>
                <a:spcPts val="800"/>
              </a:spcAft>
              <a:buFont typeface="Arial" panose="020B0604020202020204" pitchFamily="34" charset="0"/>
              <a:buChar char="•"/>
              <a:tabLst>
                <a:tab pos="914400" algn="l"/>
              </a:tabLst>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Pourriez-vous </a:t>
            </a:r>
            <a:r>
              <a:rPr lang="fr-CA" sz="1750" dirty="0">
                <a:solidFill>
                  <a:schemeClr val="bg1"/>
                </a:solidFill>
                <a:latin typeface="Arial" panose="020B0604020202020204" pitchFamily="34" charset="0"/>
                <a:ea typeface="Calibri" panose="020F0502020204030204" pitchFamily="34" charset="0"/>
                <a:cs typeface="Arial" panose="020B0604020202020204" pitchFamily="34" charset="0"/>
              </a:rPr>
              <a:t>trouver une nouvelle approche qui permettrait </a:t>
            </a: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d’obtenir le même résultat?</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800"/>
              </a:spcAft>
              <a:buFont typeface="+mj-lt"/>
              <a:buAutoNum type="arabicPeriod"/>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Mettez au point une solution.</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800"/>
              </a:spcAft>
              <a:buFont typeface="+mj-lt"/>
              <a:buAutoNum type="arabicPeriod"/>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Testez votre concept en gardant à l’esprit qu’il devra fonctionner dans l’espace et peaufinez-le. Discutez-en avec d’autres pour avoir leur avis.</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800"/>
              </a:spcAft>
              <a:buFont typeface="+mj-lt"/>
              <a:buAutoNum type="arabicPeriod"/>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Réfléchissez à la façon dont votre solution pourrait aussi servir à résoudre des problèmes sur Terre. Quelles sont les adaptations nécessaires?</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r>
              <a:rPr lang="fr-CA" sz="1750" dirty="0">
                <a:solidFill>
                  <a:schemeClr val="bg1"/>
                </a:solidFill>
                <a:effectLst/>
                <a:latin typeface="Arial" panose="020B0604020202020204" pitchFamily="34" charset="0"/>
                <a:ea typeface="Calibri" panose="020F0502020204030204" pitchFamily="34" charset="0"/>
                <a:cs typeface="Arial" panose="020B0604020202020204" pitchFamily="34" charset="0"/>
              </a:rPr>
              <a:t>Remplissez le formulaire et envoyez-le! Bonne chance!</a:t>
            </a:r>
            <a:endParaRPr lang="en-US" sz="17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1DE7379-9037-FDCD-4C37-7C75A93704B0}"/>
              </a:ext>
            </a:extLst>
          </p:cNvPr>
          <p:cNvSpPr txBox="1"/>
          <p:nvPr>
            <p:custDataLst>
              <p:tags r:id="rId3"/>
            </p:custDataLst>
          </p:nvPr>
        </p:nvSpPr>
        <p:spPr>
          <a:xfrm>
            <a:off x="7227233" y="4300778"/>
            <a:ext cx="4229099" cy="646331"/>
          </a:xfrm>
          <a:prstGeom prst="rect">
            <a:avLst/>
          </a:prstGeom>
          <a:noFill/>
        </p:spPr>
        <p:txBody>
          <a:bodyPr wrap="square" rtlCol="0">
            <a:spAutoFit/>
          </a:bodyPr>
          <a:lstStyle/>
          <a:p>
            <a:r>
              <a:rPr lang="fr-CA" sz="1200" b="0" i="0" dirty="0">
                <a:solidFill>
                  <a:schemeClr val="bg1"/>
                </a:solidFill>
                <a:effectLst/>
                <a:latin typeface="Noto Sans" panose="020B0502040504020204" pitchFamily="34" charset="0"/>
              </a:rPr>
              <a:t>2022-10-07 – Vue d’artiste des trois satellites (Luca, Penny et </a:t>
            </a:r>
            <a:r>
              <a:rPr lang="fr-CA" sz="1200" b="0" i="0" dirty="0" err="1">
                <a:solidFill>
                  <a:schemeClr val="bg1"/>
                </a:solidFill>
                <a:effectLst/>
                <a:latin typeface="Noto Sans" panose="020B0502040504020204" pitchFamily="34" charset="0"/>
              </a:rPr>
              <a:t>Diako</a:t>
            </a:r>
            <a:r>
              <a:rPr lang="fr-CA" sz="1200" b="0" i="0" dirty="0">
                <a:solidFill>
                  <a:schemeClr val="bg1"/>
                </a:solidFill>
                <a:effectLst/>
                <a:latin typeface="Noto Sans" panose="020B0502040504020204" pitchFamily="34" charset="0"/>
              </a:rPr>
              <a:t>) de la constellation </a:t>
            </a:r>
            <a:r>
              <a:rPr lang="fr-CA" sz="1200" b="0" i="0" dirty="0" err="1">
                <a:solidFill>
                  <a:schemeClr val="bg1"/>
                </a:solidFill>
                <a:effectLst/>
                <a:latin typeface="Noto Sans" panose="020B0502040504020204" pitchFamily="34" charset="0"/>
              </a:rPr>
              <a:t>GHGSat</a:t>
            </a:r>
            <a:r>
              <a:rPr lang="fr-CA" sz="1200" b="0" i="0" dirty="0">
                <a:solidFill>
                  <a:schemeClr val="bg1"/>
                </a:solidFill>
                <a:effectLst/>
                <a:latin typeface="Noto Sans" panose="020B0502040504020204" pitchFamily="34" charset="0"/>
              </a:rPr>
              <a:t> en orbite autour de la Terre. (Source : </a:t>
            </a:r>
            <a:r>
              <a:rPr lang="fr-CA" sz="1200" b="0" i="0" dirty="0" err="1">
                <a:solidFill>
                  <a:schemeClr val="bg1"/>
                </a:solidFill>
                <a:effectLst/>
                <a:latin typeface="Noto Sans" panose="020B0502040504020204" pitchFamily="34" charset="0"/>
              </a:rPr>
              <a:t>GHGSat</a:t>
            </a:r>
            <a:r>
              <a:rPr lang="fr-CA" sz="1200" dirty="0">
                <a:solidFill>
                  <a:schemeClr val="bg1"/>
                </a:solidFill>
                <a:latin typeface="Noto Sans" panose="020B0502040504020204" pitchFamily="34" charset="0"/>
              </a:rPr>
              <a:t>.)</a:t>
            </a:r>
            <a:endParaRPr lang="fr-CA" sz="1200" dirty="0">
              <a:solidFill>
                <a:schemeClr val="bg1"/>
              </a:solidFill>
            </a:endParaRPr>
          </a:p>
        </p:txBody>
      </p:sp>
      <p:pic>
        <p:nvPicPr>
          <p:cNvPr id="2" name="Picture 1" descr="A group of computers floating in space&#10;&#10;Description automatically generated">
            <a:extLst>
              <a:ext uri="{FF2B5EF4-FFF2-40B4-BE49-F238E27FC236}">
                <a16:creationId xmlns:a16="http://schemas.microsoft.com/office/drawing/2014/main" id="{0469A939-7D52-0684-4A3A-DDC2F8C0E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5215" y="1269424"/>
            <a:ext cx="4325112" cy="2883408"/>
          </a:xfrm>
          <a:prstGeom prst="rect">
            <a:avLst/>
          </a:prstGeom>
          <a:ln w="15875">
            <a:solidFill>
              <a:schemeClr val="bg1"/>
            </a:solidFill>
          </a:ln>
        </p:spPr>
      </p:pic>
    </p:spTree>
    <p:extLst>
      <p:ext uri="{BB962C8B-B14F-4D97-AF65-F5344CB8AC3E}">
        <p14:creationId xmlns:p14="http://schemas.microsoft.com/office/powerpoint/2010/main" val="81678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1D46-A500-6F5E-4795-A83E1EB3C1FB}"/>
              </a:ext>
            </a:extLst>
          </p:cNvPr>
          <p:cNvSpPr>
            <a:spLocks noGrp="1"/>
          </p:cNvSpPr>
          <p:nvPr>
            <p:ph type="title"/>
            <p:custDataLst>
              <p:tags r:id="rId1"/>
            </p:custDataLst>
          </p:nvPr>
        </p:nvSpPr>
        <p:spPr>
          <a:xfrm>
            <a:off x="673858" y="365125"/>
            <a:ext cx="10844285" cy="1325563"/>
          </a:xfrm>
        </p:spPr>
        <p:txBody>
          <a:bodyPr>
            <a:noAutofit/>
          </a:bodyPr>
          <a:lstStyle/>
          <a:p>
            <a:r>
              <a:rPr lang="fr-CA" sz="3800" noProof="0" dirty="0">
                <a:solidFill>
                  <a:schemeClr val="bg1"/>
                </a:solidFill>
                <a:latin typeface="Britannic Bold" panose="020B0903060703020204" pitchFamily="34" charset="0"/>
              </a:rPr>
              <a:t>Avantage de l’observation de la Terre par satellite pour combattre les changements climatiques </a:t>
            </a:r>
            <a:endParaRPr lang="fr-CA" sz="3800" u="sng" noProof="0" dirty="0">
              <a:solidFill>
                <a:schemeClr val="bg1"/>
              </a:solidFill>
              <a:latin typeface="Britannic Bold" panose="020B0903060703020204" pitchFamily="34" charset="0"/>
            </a:endParaRPr>
          </a:p>
        </p:txBody>
      </p:sp>
      <p:pic>
        <p:nvPicPr>
          <p:cNvPr id="5" name="Content Placeholder 4" descr="A collage of a map of the earth&#10;&#10;Description automatically generated">
            <a:hlinkClick r:id="rId5"/>
            <a:extLst>
              <a:ext uri="{FF2B5EF4-FFF2-40B4-BE49-F238E27FC236}">
                <a16:creationId xmlns:a16="http://schemas.microsoft.com/office/drawing/2014/main" id="{B95F46BC-6F26-E50D-A6F8-6FF0600C9F5A}"/>
              </a:ext>
            </a:extLst>
          </p:cNvPr>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838200" y="2528414"/>
            <a:ext cx="10515600" cy="2945760"/>
          </a:xfrm>
        </p:spPr>
      </p:pic>
    </p:spTree>
    <p:extLst>
      <p:ext uri="{BB962C8B-B14F-4D97-AF65-F5344CB8AC3E}">
        <p14:creationId xmlns:p14="http://schemas.microsoft.com/office/powerpoint/2010/main" val="209196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2CB84FC-5113-D347-370C-BD1E2D06B6D4}"/>
              </a:ext>
            </a:extLst>
          </p:cNvPr>
          <p:cNvPicPr>
            <a:picLocks noGrp="1" noChangeAspect="1" noChangeArrowheads="1"/>
          </p:cNvPicPr>
          <p:nvPr>
            <p:ph idx="4294967295"/>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55750" y="1"/>
            <a:ext cx="91525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2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oster of a satellite&#10;&#10;Description automatically generated">
            <a:extLst>
              <a:ext uri="{FF2B5EF4-FFF2-40B4-BE49-F238E27FC236}">
                <a16:creationId xmlns:a16="http://schemas.microsoft.com/office/drawing/2014/main" id="{DBD19F2F-D751-D7F8-9BA8-E7A0B2ED8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73" y="17059"/>
            <a:ext cx="9121254" cy="6840941"/>
          </a:xfrm>
          <a:prstGeom prst="rect">
            <a:avLst/>
          </a:prstGeom>
        </p:spPr>
      </p:pic>
    </p:spTree>
    <p:extLst>
      <p:ext uri="{BB962C8B-B14F-4D97-AF65-F5344CB8AC3E}">
        <p14:creationId xmlns:p14="http://schemas.microsoft.com/office/powerpoint/2010/main" val="170286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6F32FB-6A61-EA00-9A77-A6344229C328}"/>
              </a:ext>
            </a:extLst>
          </p:cNvPr>
          <p:cNvSpPr/>
          <p:nvPr/>
        </p:nvSpPr>
        <p:spPr>
          <a:xfrm>
            <a:off x="718323" y="3952347"/>
            <a:ext cx="1683683" cy="1792244"/>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676" tIns="129676" rIns="129676" bIns="129676" numCol="1" spcCol="1270" anchor="t" anchorCtr="0">
            <a:noAutofit/>
          </a:bodyPr>
          <a:lstStyle/>
          <a:p>
            <a:pPr marL="0" lvl="0" indent="0" algn="l" defTabSz="10668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Conception</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But</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Taille</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Matériaux</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Coût</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Durée</a:t>
            </a:r>
          </a:p>
        </p:txBody>
      </p:sp>
      <p:sp>
        <p:nvSpPr>
          <p:cNvPr id="10" name="Freeform: Shape 9">
            <a:extLst>
              <a:ext uri="{FF2B5EF4-FFF2-40B4-BE49-F238E27FC236}">
                <a16:creationId xmlns:a16="http://schemas.microsoft.com/office/drawing/2014/main" id="{DD7BFBC5-7EA9-DE6E-D30A-091929450182}"/>
              </a:ext>
            </a:extLst>
          </p:cNvPr>
          <p:cNvSpPr/>
          <p:nvPr/>
        </p:nvSpPr>
        <p:spPr>
          <a:xfrm>
            <a:off x="3015755" y="3948275"/>
            <a:ext cx="1948453"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Construction</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Se procurer </a:t>
            </a:r>
            <a:br>
              <a:rPr lang="fr-FR" sz="1400" kern="1200" dirty="0">
                <a:latin typeface="Arial" panose="020B0604020202020204" pitchFamily="34" charset="0"/>
                <a:cs typeface="Arial" panose="020B0604020202020204" pitchFamily="34" charset="0"/>
              </a:rPr>
            </a:br>
            <a:r>
              <a:rPr lang="fr-FR" sz="1400" kern="1200" dirty="0">
                <a:latin typeface="Arial" panose="020B0604020202020204" pitchFamily="34" charset="0"/>
                <a:cs typeface="Arial" panose="020B0604020202020204" pitchFamily="34" charset="0"/>
              </a:rPr>
              <a:t>les matériaux</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Prototyper</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Fabriquer</a:t>
            </a:r>
          </a:p>
        </p:txBody>
      </p:sp>
      <p:sp>
        <p:nvSpPr>
          <p:cNvPr id="7" name="Title 1">
            <a:extLst>
              <a:ext uri="{FF2B5EF4-FFF2-40B4-BE49-F238E27FC236}">
                <a16:creationId xmlns:a16="http://schemas.microsoft.com/office/drawing/2014/main" id="{DDC183D5-F812-07CA-08B7-42EFD020EB5B}"/>
              </a:ext>
            </a:extLst>
          </p:cNvPr>
          <p:cNvSpPr>
            <a:spLocks noGrp="1"/>
          </p:cNvSpPr>
          <p:nvPr>
            <p:ph type="title"/>
          </p:nvPr>
        </p:nvSpPr>
        <p:spPr>
          <a:xfrm>
            <a:off x="613063" y="365125"/>
            <a:ext cx="10515600" cy="1325563"/>
          </a:xfrm>
        </p:spPr>
        <p:txBody>
          <a:bodyPr/>
          <a:lstStyle/>
          <a:p>
            <a:r>
              <a:rPr lang="en-CA" dirty="0">
                <a:solidFill>
                  <a:schemeClr val="bg1"/>
                </a:solidFill>
                <a:latin typeface="Britannic Bold" panose="020B0903060703020204" pitchFamily="34" charset="0"/>
              </a:rPr>
              <a:t>Phases </a:t>
            </a:r>
            <a:r>
              <a:rPr lang="en-CA" dirty="0" err="1">
                <a:solidFill>
                  <a:schemeClr val="bg1"/>
                </a:solidFill>
                <a:latin typeface="Britannic Bold" panose="020B0903060703020204" pitchFamily="34" charset="0"/>
              </a:rPr>
              <a:t>d’une</a:t>
            </a:r>
            <a:r>
              <a:rPr lang="en-CA" dirty="0">
                <a:solidFill>
                  <a:schemeClr val="bg1"/>
                </a:solidFill>
                <a:latin typeface="Britannic Bold" panose="020B0903060703020204" pitchFamily="34" charset="0"/>
              </a:rPr>
              <a:t> mission </a:t>
            </a:r>
            <a:r>
              <a:rPr lang="en-CA" dirty="0" err="1">
                <a:solidFill>
                  <a:schemeClr val="bg1"/>
                </a:solidFill>
                <a:latin typeface="Britannic Bold" panose="020B0903060703020204" pitchFamily="34" charset="0"/>
              </a:rPr>
              <a:t>satellitaire</a:t>
            </a:r>
            <a:endParaRPr lang="en-CA" dirty="0">
              <a:solidFill>
                <a:schemeClr val="bg1"/>
              </a:solidFill>
              <a:latin typeface="Britannic Bold" panose="020B0903060703020204" pitchFamily="34" charset="0"/>
            </a:endParaRPr>
          </a:p>
        </p:txBody>
      </p:sp>
      <p:sp>
        <p:nvSpPr>
          <p:cNvPr id="20" name="Freeform: Shape 19">
            <a:extLst>
              <a:ext uri="{FF2B5EF4-FFF2-40B4-BE49-F238E27FC236}">
                <a16:creationId xmlns:a16="http://schemas.microsoft.com/office/drawing/2014/main" id="{8846B3B9-663B-2DF5-C500-79FA2DA3EF09}"/>
              </a:ext>
            </a:extLst>
          </p:cNvPr>
          <p:cNvSpPr/>
          <p:nvPr/>
        </p:nvSpPr>
        <p:spPr>
          <a:xfrm>
            <a:off x="5314151" y="3948275"/>
            <a:ext cx="1826474"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err="1">
                <a:latin typeface="Arial" panose="020B0604020202020204" pitchFamily="34" charset="0"/>
                <a:cs typeface="Arial" panose="020B0604020202020204" pitchFamily="34" charset="0"/>
              </a:rPr>
              <a:t>Lancement</a:t>
            </a:r>
            <a:endParaRPr lang="en-CA" sz="20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Types de carburant</a:t>
            </a:r>
          </a:p>
          <a:p>
            <a:pPr marL="114300" lvl="1" indent="-114300" algn="l" defTabSz="622300">
              <a:lnSpc>
                <a:spcPct val="90000"/>
              </a:lnSpc>
              <a:spcBef>
                <a:spcPct val="0"/>
              </a:spcBef>
              <a:spcAft>
                <a:spcPct val="15000"/>
              </a:spcAft>
              <a:buChar char="•"/>
            </a:pPr>
            <a:r>
              <a:rPr lang="en-CA" sz="1400" kern="1200" dirty="0">
                <a:latin typeface="Arial" panose="020B0604020202020204" pitchFamily="34" charset="0"/>
                <a:cs typeface="Arial" panose="020B0604020202020204" pitchFamily="34" charset="0"/>
              </a:rPr>
              <a:t>Lieu</a:t>
            </a:r>
          </a:p>
        </p:txBody>
      </p:sp>
      <p:sp>
        <p:nvSpPr>
          <p:cNvPr id="24" name="Freeform: Shape 23">
            <a:extLst>
              <a:ext uri="{FF2B5EF4-FFF2-40B4-BE49-F238E27FC236}">
                <a16:creationId xmlns:a16="http://schemas.microsoft.com/office/drawing/2014/main" id="{6DD5A65B-5C8D-942C-D972-18643EEEBE94}"/>
              </a:ext>
            </a:extLst>
          </p:cNvPr>
          <p:cNvSpPr/>
          <p:nvPr/>
        </p:nvSpPr>
        <p:spPr>
          <a:xfrm>
            <a:off x="7574629" y="3948275"/>
            <a:ext cx="1862061"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Exploitation</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Stations au sol</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Stockage des données</a:t>
            </a:r>
          </a:p>
          <a:p>
            <a:pPr marL="114300" lvl="1" indent="-114300" algn="l" defTabSz="622300">
              <a:lnSpc>
                <a:spcPct val="90000"/>
              </a:lnSpc>
              <a:spcBef>
                <a:spcPct val="0"/>
              </a:spcBef>
              <a:spcAft>
                <a:spcPct val="15000"/>
              </a:spcAft>
              <a:buChar char="•"/>
            </a:pPr>
            <a:r>
              <a:rPr lang="fr-FR" sz="1400" kern="1200" dirty="0">
                <a:latin typeface="Arial" panose="020B0604020202020204" pitchFamily="34" charset="0"/>
                <a:cs typeface="Arial" panose="020B0604020202020204" pitchFamily="34" charset="0"/>
              </a:rPr>
              <a:t>Vie utile</a:t>
            </a:r>
          </a:p>
        </p:txBody>
      </p:sp>
      <p:sp>
        <p:nvSpPr>
          <p:cNvPr id="25" name="Freeform: Shape 24">
            <a:extLst>
              <a:ext uri="{FF2B5EF4-FFF2-40B4-BE49-F238E27FC236}">
                <a16:creationId xmlns:a16="http://schemas.microsoft.com/office/drawing/2014/main" id="{5838B08F-FADC-458F-7936-5C4383AC1FAC}"/>
              </a:ext>
            </a:extLst>
          </p:cNvPr>
          <p:cNvSpPr/>
          <p:nvPr/>
        </p:nvSpPr>
        <p:spPr>
          <a:xfrm>
            <a:off x="9873024" y="3948275"/>
            <a:ext cx="2023701" cy="1325563"/>
          </a:xfrm>
          <a:custGeom>
            <a:avLst/>
            <a:gdLst>
              <a:gd name="connsiteX0" fmla="*/ 0 w 1305463"/>
              <a:gd name="connsiteY0" fmla="*/ 130546 h 1305463"/>
              <a:gd name="connsiteX1" fmla="*/ 130546 w 1305463"/>
              <a:gd name="connsiteY1" fmla="*/ 0 h 1305463"/>
              <a:gd name="connsiteX2" fmla="*/ 1174917 w 1305463"/>
              <a:gd name="connsiteY2" fmla="*/ 0 h 1305463"/>
              <a:gd name="connsiteX3" fmla="*/ 1305463 w 1305463"/>
              <a:gd name="connsiteY3" fmla="*/ 130546 h 1305463"/>
              <a:gd name="connsiteX4" fmla="*/ 1305463 w 1305463"/>
              <a:gd name="connsiteY4" fmla="*/ 1174917 h 1305463"/>
              <a:gd name="connsiteX5" fmla="*/ 1174917 w 1305463"/>
              <a:gd name="connsiteY5" fmla="*/ 1305463 h 1305463"/>
              <a:gd name="connsiteX6" fmla="*/ 130546 w 1305463"/>
              <a:gd name="connsiteY6" fmla="*/ 1305463 h 1305463"/>
              <a:gd name="connsiteX7" fmla="*/ 0 w 1305463"/>
              <a:gd name="connsiteY7" fmla="*/ 1174917 h 1305463"/>
              <a:gd name="connsiteX8" fmla="*/ 0 w 1305463"/>
              <a:gd name="connsiteY8" fmla="*/ 130546 h 13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5463" h="1305463">
                <a:moveTo>
                  <a:pt x="0" y="130546"/>
                </a:moveTo>
                <a:cubicBezTo>
                  <a:pt x="0" y="58447"/>
                  <a:pt x="58447" y="0"/>
                  <a:pt x="130546" y="0"/>
                </a:cubicBezTo>
                <a:lnTo>
                  <a:pt x="1174917" y="0"/>
                </a:lnTo>
                <a:cubicBezTo>
                  <a:pt x="1247016" y="0"/>
                  <a:pt x="1305463" y="58447"/>
                  <a:pt x="1305463" y="130546"/>
                </a:cubicBezTo>
                <a:lnTo>
                  <a:pt x="1305463" y="1174917"/>
                </a:lnTo>
                <a:cubicBezTo>
                  <a:pt x="1305463" y="1247016"/>
                  <a:pt x="1247016" y="1305463"/>
                  <a:pt x="1174917" y="1305463"/>
                </a:cubicBezTo>
                <a:lnTo>
                  <a:pt x="130546" y="1305463"/>
                </a:lnTo>
                <a:cubicBezTo>
                  <a:pt x="58447" y="1305463"/>
                  <a:pt x="0" y="1247016"/>
                  <a:pt x="0" y="1174917"/>
                </a:cubicBezTo>
                <a:lnTo>
                  <a:pt x="0" y="130546"/>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196" tIns="99196" rIns="99196" bIns="99196" numCol="1" spcCol="1270" anchor="t" anchorCtr="0">
            <a:noAutofit/>
          </a:bodyPr>
          <a:lstStyle/>
          <a:p>
            <a:pPr marL="0" lvl="0" indent="0" algn="l" defTabSz="711200">
              <a:lnSpc>
                <a:spcPct val="90000"/>
              </a:lnSpc>
              <a:spcBef>
                <a:spcPct val="0"/>
              </a:spcBef>
              <a:spcAft>
                <a:spcPct val="35000"/>
              </a:spcAft>
              <a:buNone/>
            </a:pPr>
            <a:r>
              <a:rPr lang="en-CA" sz="2000" b="1" kern="1200" dirty="0">
                <a:latin typeface="Arial" panose="020B0604020202020204" pitchFamily="34" charset="0"/>
                <a:cs typeface="Arial" panose="020B0604020202020204" pitchFamily="34" charset="0"/>
              </a:rPr>
              <a:t>Mise hors service</a:t>
            </a:r>
          </a:p>
          <a:p>
            <a:pPr marL="114300" lvl="1" indent="-114300" algn="l" defTabSz="622300">
              <a:lnSpc>
                <a:spcPct val="90000"/>
              </a:lnSpc>
              <a:spcBef>
                <a:spcPct val="0"/>
              </a:spcBef>
              <a:spcAft>
                <a:spcPct val="15000"/>
              </a:spcAft>
              <a:buChar char="•"/>
            </a:pPr>
            <a:r>
              <a:rPr lang="en-CA" sz="1400" kern="1200" dirty="0" err="1">
                <a:latin typeface="Arial" panose="020B0604020202020204" pitchFamily="34" charset="0"/>
                <a:cs typeface="Arial" panose="020B0604020202020204" pitchFamily="34" charset="0"/>
              </a:rPr>
              <a:t>Désorbitage</a:t>
            </a:r>
            <a:endParaRPr lang="en-CA"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CA" sz="1400" kern="1200" dirty="0" err="1">
                <a:latin typeface="Arial" panose="020B0604020202020204" pitchFamily="34" charset="0"/>
                <a:cs typeface="Arial" panose="020B0604020202020204" pitchFamily="34" charset="0"/>
              </a:rPr>
              <a:t>Débris</a:t>
            </a:r>
            <a:endParaRPr lang="en-CA" sz="1400" kern="1200" dirty="0">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EA35A921-8305-4886-884D-8577C3A834EA}"/>
              </a:ext>
            </a:extLst>
          </p:cNvPr>
          <p:cNvSpPr/>
          <p:nvPr/>
        </p:nvSpPr>
        <p:spPr>
          <a:xfrm rot="55485">
            <a:off x="2692216" y="2537713"/>
            <a:ext cx="178446" cy="313684"/>
          </a:xfrm>
          <a:custGeom>
            <a:avLst/>
            <a:gdLst>
              <a:gd name="connsiteX0" fmla="*/ 0 w 178446"/>
              <a:gd name="connsiteY0" fmla="*/ 62737 h 313684"/>
              <a:gd name="connsiteX1" fmla="*/ 89223 w 178446"/>
              <a:gd name="connsiteY1" fmla="*/ 62737 h 313684"/>
              <a:gd name="connsiteX2" fmla="*/ 89223 w 178446"/>
              <a:gd name="connsiteY2" fmla="*/ 0 h 313684"/>
              <a:gd name="connsiteX3" fmla="*/ 178446 w 178446"/>
              <a:gd name="connsiteY3" fmla="*/ 156842 h 313684"/>
              <a:gd name="connsiteX4" fmla="*/ 89223 w 178446"/>
              <a:gd name="connsiteY4" fmla="*/ 313684 h 313684"/>
              <a:gd name="connsiteX5" fmla="*/ 89223 w 178446"/>
              <a:gd name="connsiteY5" fmla="*/ 250947 h 313684"/>
              <a:gd name="connsiteX6" fmla="*/ 0 w 178446"/>
              <a:gd name="connsiteY6" fmla="*/ 250947 h 313684"/>
              <a:gd name="connsiteX7" fmla="*/ 0 w 178446"/>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46" h="313684">
                <a:moveTo>
                  <a:pt x="0" y="62737"/>
                </a:moveTo>
                <a:lnTo>
                  <a:pt x="89223" y="62737"/>
                </a:lnTo>
                <a:lnTo>
                  <a:pt x="89223" y="0"/>
                </a:lnTo>
                <a:lnTo>
                  <a:pt x="178446" y="156842"/>
                </a:lnTo>
                <a:lnTo>
                  <a:pt x="89223" y="313684"/>
                </a:lnTo>
                <a:lnTo>
                  <a:pt x="89223"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737" rIns="53534" bIns="62736" numCol="1" spcCol="1270" anchor="ctr" anchorCtr="0">
            <a:noAutofit/>
          </a:bodyPr>
          <a:lstStyle/>
          <a:p>
            <a:pPr marL="0" lvl="0" indent="0" algn="ctr" defTabSz="577850">
              <a:lnSpc>
                <a:spcPct val="90000"/>
              </a:lnSpc>
              <a:spcBef>
                <a:spcPct val="0"/>
              </a:spcBef>
              <a:spcAft>
                <a:spcPct val="35000"/>
              </a:spcAft>
              <a:buNone/>
            </a:pPr>
            <a:endParaRPr lang="en-CA" sz="1300" kern="1200"/>
          </a:p>
        </p:txBody>
      </p:sp>
      <p:sp>
        <p:nvSpPr>
          <p:cNvPr id="11" name="Freeform: Shape 10">
            <a:extLst>
              <a:ext uri="{FF2B5EF4-FFF2-40B4-BE49-F238E27FC236}">
                <a16:creationId xmlns:a16="http://schemas.microsoft.com/office/drawing/2014/main" id="{1909D124-40C2-08E0-5EE9-49A766934A36}"/>
              </a:ext>
            </a:extLst>
          </p:cNvPr>
          <p:cNvSpPr/>
          <p:nvPr/>
        </p:nvSpPr>
        <p:spPr>
          <a:xfrm rot="21579343">
            <a:off x="4989648" y="2537713"/>
            <a:ext cx="177083" cy="313684"/>
          </a:xfrm>
          <a:custGeom>
            <a:avLst/>
            <a:gdLst>
              <a:gd name="connsiteX0" fmla="*/ 0 w 177083"/>
              <a:gd name="connsiteY0" fmla="*/ 62737 h 313684"/>
              <a:gd name="connsiteX1" fmla="*/ 88542 w 177083"/>
              <a:gd name="connsiteY1" fmla="*/ 62737 h 313684"/>
              <a:gd name="connsiteX2" fmla="*/ 88542 w 177083"/>
              <a:gd name="connsiteY2" fmla="*/ 0 h 313684"/>
              <a:gd name="connsiteX3" fmla="*/ 177083 w 177083"/>
              <a:gd name="connsiteY3" fmla="*/ 156842 h 313684"/>
              <a:gd name="connsiteX4" fmla="*/ 88542 w 177083"/>
              <a:gd name="connsiteY4" fmla="*/ 313684 h 313684"/>
              <a:gd name="connsiteX5" fmla="*/ 88542 w 177083"/>
              <a:gd name="connsiteY5" fmla="*/ 250947 h 313684"/>
              <a:gd name="connsiteX6" fmla="*/ 0 w 177083"/>
              <a:gd name="connsiteY6" fmla="*/ 250947 h 313684"/>
              <a:gd name="connsiteX7" fmla="*/ 0 w 177083"/>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83" h="313684">
                <a:moveTo>
                  <a:pt x="0" y="62737"/>
                </a:moveTo>
                <a:lnTo>
                  <a:pt x="88542" y="62737"/>
                </a:lnTo>
                <a:lnTo>
                  <a:pt x="88542" y="0"/>
                </a:lnTo>
                <a:lnTo>
                  <a:pt x="177083" y="156842"/>
                </a:lnTo>
                <a:lnTo>
                  <a:pt x="88542" y="313684"/>
                </a:lnTo>
                <a:lnTo>
                  <a:pt x="88542"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737" rIns="53125" bIns="62736" numCol="1" spcCol="1270" anchor="ctr" anchorCtr="0">
            <a:noAutofit/>
          </a:bodyPr>
          <a:lstStyle/>
          <a:p>
            <a:pPr marL="0" lvl="0" indent="0" algn="ctr" defTabSz="577850">
              <a:lnSpc>
                <a:spcPct val="90000"/>
              </a:lnSpc>
              <a:spcBef>
                <a:spcPct val="0"/>
              </a:spcBef>
              <a:spcAft>
                <a:spcPct val="35000"/>
              </a:spcAft>
              <a:buNone/>
            </a:pPr>
            <a:endParaRPr lang="en-CA" sz="1300" kern="1200"/>
          </a:p>
        </p:txBody>
      </p:sp>
      <p:sp>
        <p:nvSpPr>
          <p:cNvPr id="14" name="Freeform: Shape 13">
            <a:extLst>
              <a:ext uri="{FF2B5EF4-FFF2-40B4-BE49-F238E27FC236}">
                <a16:creationId xmlns:a16="http://schemas.microsoft.com/office/drawing/2014/main" id="{5BAB41CE-0CB9-DA21-F94F-5EE5EE2190CB}"/>
              </a:ext>
            </a:extLst>
          </p:cNvPr>
          <p:cNvSpPr/>
          <p:nvPr/>
        </p:nvSpPr>
        <p:spPr>
          <a:xfrm rot="1008">
            <a:off x="7285717" y="2537713"/>
            <a:ext cx="177080" cy="313684"/>
          </a:xfrm>
          <a:custGeom>
            <a:avLst/>
            <a:gdLst>
              <a:gd name="connsiteX0" fmla="*/ 0 w 177080"/>
              <a:gd name="connsiteY0" fmla="*/ 62737 h 313684"/>
              <a:gd name="connsiteX1" fmla="*/ 88540 w 177080"/>
              <a:gd name="connsiteY1" fmla="*/ 62737 h 313684"/>
              <a:gd name="connsiteX2" fmla="*/ 88540 w 177080"/>
              <a:gd name="connsiteY2" fmla="*/ 0 h 313684"/>
              <a:gd name="connsiteX3" fmla="*/ 177080 w 177080"/>
              <a:gd name="connsiteY3" fmla="*/ 156842 h 313684"/>
              <a:gd name="connsiteX4" fmla="*/ 88540 w 177080"/>
              <a:gd name="connsiteY4" fmla="*/ 313684 h 313684"/>
              <a:gd name="connsiteX5" fmla="*/ 88540 w 177080"/>
              <a:gd name="connsiteY5" fmla="*/ 250947 h 313684"/>
              <a:gd name="connsiteX6" fmla="*/ 0 w 177080"/>
              <a:gd name="connsiteY6" fmla="*/ 250947 h 313684"/>
              <a:gd name="connsiteX7" fmla="*/ 0 w 177080"/>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80" h="313684">
                <a:moveTo>
                  <a:pt x="0" y="62737"/>
                </a:moveTo>
                <a:lnTo>
                  <a:pt x="88540" y="62737"/>
                </a:lnTo>
                <a:lnTo>
                  <a:pt x="88540" y="0"/>
                </a:lnTo>
                <a:lnTo>
                  <a:pt x="177080" y="156842"/>
                </a:lnTo>
                <a:lnTo>
                  <a:pt x="88540" y="313684"/>
                </a:lnTo>
                <a:lnTo>
                  <a:pt x="88540"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2736" rIns="53124" bIns="62737" numCol="1" spcCol="1270" anchor="ctr" anchorCtr="0">
            <a:noAutofit/>
          </a:bodyPr>
          <a:lstStyle/>
          <a:p>
            <a:pPr marL="0" lvl="0" indent="0" algn="ctr" defTabSz="577850">
              <a:lnSpc>
                <a:spcPct val="90000"/>
              </a:lnSpc>
              <a:spcBef>
                <a:spcPct val="0"/>
              </a:spcBef>
              <a:spcAft>
                <a:spcPct val="35000"/>
              </a:spcAft>
              <a:buNone/>
            </a:pPr>
            <a:endParaRPr lang="en-CA" sz="1300" kern="1200"/>
          </a:p>
        </p:txBody>
      </p:sp>
      <p:sp>
        <p:nvSpPr>
          <p:cNvPr id="17" name="Freeform: Shape 16">
            <a:extLst>
              <a:ext uri="{FF2B5EF4-FFF2-40B4-BE49-F238E27FC236}">
                <a16:creationId xmlns:a16="http://schemas.microsoft.com/office/drawing/2014/main" id="{9B7895E8-4974-3C6F-6046-A6AD14257905}"/>
              </a:ext>
            </a:extLst>
          </p:cNvPr>
          <p:cNvSpPr/>
          <p:nvPr/>
        </p:nvSpPr>
        <p:spPr>
          <a:xfrm rot="21563278">
            <a:off x="9581783" y="2537713"/>
            <a:ext cx="177090" cy="313684"/>
          </a:xfrm>
          <a:custGeom>
            <a:avLst/>
            <a:gdLst>
              <a:gd name="connsiteX0" fmla="*/ 0 w 177090"/>
              <a:gd name="connsiteY0" fmla="*/ 62737 h 313684"/>
              <a:gd name="connsiteX1" fmla="*/ 88545 w 177090"/>
              <a:gd name="connsiteY1" fmla="*/ 62737 h 313684"/>
              <a:gd name="connsiteX2" fmla="*/ 88545 w 177090"/>
              <a:gd name="connsiteY2" fmla="*/ 0 h 313684"/>
              <a:gd name="connsiteX3" fmla="*/ 177090 w 177090"/>
              <a:gd name="connsiteY3" fmla="*/ 156842 h 313684"/>
              <a:gd name="connsiteX4" fmla="*/ 88545 w 177090"/>
              <a:gd name="connsiteY4" fmla="*/ 313684 h 313684"/>
              <a:gd name="connsiteX5" fmla="*/ 88545 w 177090"/>
              <a:gd name="connsiteY5" fmla="*/ 250947 h 313684"/>
              <a:gd name="connsiteX6" fmla="*/ 0 w 177090"/>
              <a:gd name="connsiteY6" fmla="*/ 250947 h 313684"/>
              <a:gd name="connsiteX7" fmla="*/ 0 w 177090"/>
              <a:gd name="connsiteY7" fmla="*/ 62737 h 31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90" h="313684">
                <a:moveTo>
                  <a:pt x="0" y="62737"/>
                </a:moveTo>
                <a:lnTo>
                  <a:pt x="88545" y="62737"/>
                </a:lnTo>
                <a:lnTo>
                  <a:pt x="88545" y="0"/>
                </a:lnTo>
                <a:lnTo>
                  <a:pt x="177090" y="156842"/>
                </a:lnTo>
                <a:lnTo>
                  <a:pt x="88545" y="313684"/>
                </a:lnTo>
                <a:lnTo>
                  <a:pt x="88545" y="250947"/>
                </a:lnTo>
                <a:lnTo>
                  <a:pt x="0" y="250947"/>
                </a:lnTo>
                <a:lnTo>
                  <a:pt x="0" y="627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2737" rIns="53126" bIns="62736" numCol="1" spcCol="1270" anchor="ctr" anchorCtr="0">
            <a:noAutofit/>
          </a:bodyPr>
          <a:lstStyle/>
          <a:p>
            <a:pPr marL="0" lvl="0" indent="0" algn="ctr" defTabSz="577850">
              <a:lnSpc>
                <a:spcPct val="90000"/>
              </a:lnSpc>
              <a:spcBef>
                <a:spcPct val="0"/>
              </a:spcBef>
              <a:spcAft>
                <a:spcPct val="35000"/>
              </a:spcAft>
              <a:buNone/>
            </a:pPr>
            <a:endParaRPr lang="en-CA" sz="1300" kern="1200"/>
          </a:p>
        </p:txBody>
      </p:sp>
      <p:pic>
        <p:nvPicPr>
          <p:cNvPr id="41" name="Picture 40" descr="A satellite flying over the earth&#10;&#10;Description automatically generated">
            <a:extLst>
              <a:ext uri="{FF2B5EF4-FFF2-40B4-BE49-F238E27FC236}">
                <a16:creationId xmlns:a16="http://schemas.microsoft.com/office/drawing/2014/main" id="{F1BF7B18-07E4-1DFE-D3AC-AE69407EC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23" y="1806532"/>
            <a:ext cx="1828800" cy="1776047"/>
          </a:xfrm>
          <a:prstGeom prst="roundRect">
            <a:avLst>
              <a:gd name="adj" fmla="val 7014"/>
            </a:avLst>
          </a:prstGeom>
          <a:ln w="15875">
            <a:solidFill>
              <a:schemeClr val="bg1"/>
            </a:solidFill>
          </a:ln>
        </p:spPr>
      </p:pic>
      <p:pic>
        <p:nvPicPr>
          <p:cNvPr id="44" name="Picture 43" descr="A group of men in white coats and masks working on a machine&#10;&#10;Description automatically generated">
            <a:extLst>
              <a:ext uri="{FF2B5EF4-FFF2-40B4-BE49-F238E27FC236}">
                <a16:creationId xmlns:a16="http://schemas.microsoft.com/office/drawing/2014/main" id="{FB9580CD-53A9-6A9E-9C69-00104C2E5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755" y="1806532"/>
            <a:ext cx="1828800" cy="1776046"/>
          </a:xfrm>
          <a:prstGeom prst="roundRect">
            <a:avLst>
              <a:gd name="adj" fmla="val 7013"/>
            </a:avLst>
          </a:prstGeom>
          <a:ln w="15875">
            <a:solidFill>
              <a:schemeClr val="bg1"/>
            </a:solidFill>
          </a:ln>
        </p:spPr>
      </p:pic>
      <p:pic>
        <p:nvPicPr>
          <p:cNvPr id="46" name="Picture 45" descr="A close-up of a rocket&#10;&#10;Description automatically generated">
            <a:extLst>
              <a:ext uri="{FF2B5EF4-FFF2-40B4-BE49-F238E27FC236}">
                <a16:creationId xmlns:a16="http://schemas.microsoft.com/office/drawing/2014/main" id="{5C61665D-EFD9-4D67-943D-B6E3BB881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824" y="1806532"/>
            <a:ext cx="1828800" cy="1776046"/>
          </a:xfrm>
          <a:prstGeom prst="roundRect">
            <a:avLst>
              <a:gd name="adj" fmla="val 8214"/>
            </a:avLst>
          </a:prstGeom>
          <a:ln w="15875">
            <a:solidFill>
              <a:schemeClr val="bg1"/>
            </a:solidFill>
          </a:ln>
        </p:spPr>
      </p:pic>
      <p:pic>
        <p:nvPicPr>
          <p:cNvPr id="48" name="Picture 47" descr="A satellite dish with cartoon characters on it&#10;&#10;Description automatically generated">
            <a:extLst>
              <a:ext uri="{FF2B5EF4-FFF2-40B4-BE49-F238E27FC236}">
                <a16:creationId xmlns:a16="http://schemas.microsoft.com/office/drawing/2014/main" id="{6B472CB4-E8DB-3C3B-BBEF-F028AA3622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890" y="1806532"/>
            <a:ext cx="1828800" cy="1776046"/>
          </a:xfrm>
          <a:prstGeom prst="roundRect">
            <a:avLst>
              <a:gd name="adj" fmla="val 7518"/>
            </a:avLst>
          </a:prstGeom>
          <a:ln w="15875">
            <a:solidFill>
              <a:schemeClr val="bg1"/>
            </a:solidFill>
          </a:ln>
        </p:spPr>
      </p:pic>
      <p:pic>
        <p:nvPicPr>
          <p:cNvPr id="50" name="Picture 49" descr="A satellite in space above earth&#10;&#10;Description automatically generated">
            <a:extLst>
              <a:ext uri="{FF2B5EF4-FFF2-40B4-BE49-F238E27FC236}">
                <a16:creationId xmlns:a16="http://schemas.microsoft.com/office/drawing/2014/main" id="{27F0A081-54F8-9349-49F9-49789D3FBA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966" y="1806532"/>
            <a:ext cx="1828800" cy="1776046"/>
          </a:xfrm>
          <a:prstGeom prst="roundRect">
            <a:avLst>
              <a:gd name="adj" fmla="val 7446"/>
            </a:avLst>
          </a:prstGeom>
          <a:ln w="15875">
            <a:solidFill>
              <a:schemeClr val="bg1"/>
            </a:solidFill>
          </a:ln>
        </p:spPr>
      </p:pic>
    </p:spTree>
    <p:extLst>
      <p:ext uri="{BB962C8B-B14F-4D97-AF65-F5344CB8AC3E}">
        <p14:creationId xmlns:p14="http://schemas.microsoft.com/office/powerpoint/2010/main" val="189051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3133-343D-F835-063D-2441F5F6274F}"/>
              </a:ext>
            </a:extLst>
          </p:cNvPr>
          <p:cNvSpPr>
            <a:spLocks noGrp="1"/>
          </p:cNvSpPr>
          <p:nvPr>
            <p:ph type="title"/>
            <p:custDataLst>
              <p:tags r:id="rId1"/>
            </p:custDataLst>
          </p:nvPr>
        </p:nvSpPr>
        <p:spPr>
          <a:xfrm>
            <a:off x="838200" y="365125"/>
            <a:ext cx="10515600" cy="1325563"/>
          </a:xfrm>
        </p:spPr>
        <p:txBody>
          <a:bodyPr/>
          <a:lstStyle/>
          <a:p>
            <a:r>
              <a:rPr lang="fr-CA" b="1" dirty="0">
                <a:solidFill>
                  <a:schemeClr val="bg1"/>
                </a:solidFill>
                <a:latin typeface="Britannic Bold" panose="020B0903060703020204" pitchFamily="34" charset="0"/>
              </a:rPr>
              <a:t>Conception</a:t>
            </a:r>
            <a:r>
              <a:rPr lang="fr-CA" noProof="0" dirty="0">
                <a:solidFill>
                  <a:schemeClr val="bg1"/>
                </a:solidFill>
                <a:latin typeface="Britannic Bold" panose="020B0903060703020204" pitchFamily="34" charset="0"/>
              </a:rPr>
              <a:t> 	</a:t>
            </a:r>
          </a:p>
        </p:txBody>
      </p:sp>
      <p:sp>
        <p:nvSpPr>
          <p:cNvPr id="3" name="Content Placeholder 2">
            <a:extLst>
              <a:ext uri="{FF2B5EF4-FFF2-40B4-BE49-F238E27FC236}">
                <a16:creationId xmlns:a16="http://schemas.microsoft.com/office/drawing/2014/main" id="{7D2CB4F8-1033-AA1F-864E-49D4DA8573A3}"/>
              </a:ext>
            </a:extLst>
          </p:cNvPr>
          <p:cNvSpPr>
            <a:spLocks noGrp="1"/>
          </p:cNvSpPr>
          <p:nvPr>
            <p:ph idx="1"/>
            <p:custDataLst>
              <p:tags r:id="rId2"/>
            </p:custDataLst>
          </p:nvPr>
        </p:nvSpPr>
        <p:spPr>
          <a:xfrm>
            <a:off x="838201" y="1634075"/>
            <a:ext cx="4660391" cy="4444916"/>
          </a:xfrm>
        </p:spPr>
        <p:txBody>
          <a:bodyPr vert="horz" lIns="91440" tIns="45720" rIns="91440" bIns="45720" rtlCol="0" anchor="t">
            <a:noAutofit/>
          </a:bodyPr>
          <a:lstStyle/>
          <a:p>
            <a:pPr>
              <a:lnSpc>
                <a:spcPct val="100000"/>
              </a:lnSpc>
            </a:pPr>
            <a:r>
              <a:rPr lang="fr-CA" sz="2200" noProof="0" dirty="0">
                <a:solidFill>
                  <a:schemeClr val="bg1"/>
                </a:solidFill>
                <a:latin typeface="Arial" panose="020B0604020202020204" pitchFamily="34" charset="0"/>
                <a:cs typeface="Arial" panose="020B0604020202020204" pitchFamily="34" charset="0"/>
              </a:rPr>
              <a:t>À cette phase, on pense aux technologies existantes, mais aussi aux nouveaux instruments </a:t>
            </a:r>
            <a:r>
              <a:rPr lang="fr-CA" sz="2200" noProof="0" dirty="0" err="1">
                <a:solidFill>
                  <a:schemeClr val="bg1"/>
                </a:solidFill>
                <a:latin typeface="Arial" panose="020B0604020202020204" pitchFamily="34" charset="0"/>
                <a:cs typeface="Arial" panose="020B0604020202020204" pitchFamily="34" charset="0"/>
              </a:rPr>
              <a:t>qu</a:t>
            </a:r>
            <a:r>
              <a:rPr lang="fr-CA" sz="2200" dirty="0">
                <a:solidFill>
                  <a:schemeClr val="bg1"/>
                </a:solidFill>
                <a:latin typeface="Arial" panose="020B0604020202020204" pitchFamily="34" charset="0"/>
                <a:cs typeface="Arial" panose="020B0604020202020204" pitchFamily="34" charset="0"/>
              </a:rPr>
              <a:t>’il faut mettre au point pour obtenir les données dont les scientifiques ont besoin.</a:t>
            </a:r>
          </a:p>
          <a:p>
            <a:pPr>
              <a:lnSpc>
                <a:spcPct val="100000"/>
              </a:lnSpc>
            </a:pPr>
            <a:r>
              <a:rPr lang="fr-CA" sz="2200" noProof="0" dirty="0">
                <a:solidFill>
                  <a:schemeClr val="bg1"/>
                </a:solidFill>
                <a:latin typeface="Arial" panose="020B0604020202020204" pitchFamily="34" charset="0"/>
                <a:cs typeface="Arial" panose="020B0604020202020204" pitchFamily="34" charset="0"/>
              </a:rPr>
              <a:t>Il faut souvent collaborer, faire de la recherche et développer des modèles avec des partenaires du monde entier.</a:t>
            </a:r>
          </a:p>
        </p:txBody>
      </p:sp>
      <p:pic>
        <p:nvPicPr>
          <p:cNvPr id="4" name="Picture 3" descr="A satellite over the earth&#10;&#10;Description automatically generated">
            <a:extLst>
              <a:ext uri="{FF2B5EF4-FFF2-40B4-BE49-F238E27FC236}">
                <a16:creationId xmlns:a16="http://schemas.microsoft.com/office/drawing/2014/main" id="{5151DB2A-9027-57BF-9465-7CCDB16CD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722" y="1650267"/>
            <a:ext cx="5371078" cy="3557467"/>
          </a:xfrm>
          <a:prstGeom prst="rect">
            <a:avLst/>
          </a:prstGeom>
          <a:ln w="19050">
            <a:solidFill>
              <a:schemeClr val="bg1"/>
            </a:solidFill>
          </a:ln>
        </p:spPr>
      </p:pic>
    </p:spTree>
    <p:extLst>
      <p:ext uri="{BB962C8B-B14F-4D97-AF65-F5344CB8AC3E}">
        <p14:creationId xmlns:p14="http://schemas.microsoft.com/office/powerpoint/2010/main" val="22936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07D-904B-310E-2C4B-615030B987C3}"/>
              </a:ext>
            </a:extLst>
          </p:cNvPr>
          <p:cNvSpPr>
            <a:spLocks noGrp="1"/>
          </p:cNvSpPr>
          <p:nvPr>
            <p:ph type="title"/>
            <p:custDataLst>
              <p:tags r:id="rId1"/>
            </p:custDataLst>
          </p:nvPr>
        </p:nvSpPr>
        <p:spPr>
          <a:xfrm>
            <a:off x="576072" y="417115"/>
            <a:ext cx="10515600" cy="1325563"/>
          </a:xfrm>
        </p:spPr>
        <p:txBody>
          <a:bodyPr/>
          <a:lstStyle/>
          <a:p>
            <a:r>
              <a:rPr lang="fr-CA" b="1" dirty="0">
                <a:solidFill>
                  <a:schemeClr val="bg1"/>
                </a:solidFill>
                <a:latin typeface="Britannic Bold" panose="020B0903060703020204" pitchFamily="34" charset="0"/>
              </a:rPr>
              <a:t>Construction</a:t>
            </a:r>
            <a:br>
              <a:rPr lang="fr-CA" noProof="0" dirty="0">
                <a:solidFill>
                  <a:schemeClr val="bg1"/>
                </a:solidFill>
                <a:latin typeface="Britannic Bold" panose="020B0903060703020204" pitchFamily="34" charset="0"/>
              </a:rPr>
            </a:br>
            <a:r>
              <a:rPr lang="fr-CA" sz="4000" noProof="0" dirty="0">
                <a:solidFill>
                  <a:schemeClr val="bg1"/>
                </a:solidFill>
                <a:latin typeface="Britannic Bold" panose="020B0903060703020204" pitchFamily="34" charset="0"/>
              </a:rPr>
              <a:t>Matériaux : provenance et raison d’être</a:t>
            </a:r>
          </a:p>
        </p:txBody>
      </p:sp>
      <p:sp>
        <p:nvSpPr>
          <p:cNvPr id="5" name="TextBox 4">
            <a:extLst>
              <a:ext uri="{FF2B5EF4-FFF2-40B4-BE49-F238E27FC236}">
                <a16:creationId xmlns:a16="http://schemas.microsoft.com/office/drawing/2014/main" id="{7BE22041-D693-7C98-09AF-83652495DE06}"/>
              </a:ext>
            </a:extLst>
          </p:cNvPr>
          <p:cNvSpPr txBox="1"/>
          <p:nvPr>
            <p:custDataLst>
              <p:tags r:id="rId2"/>
            </p:custDataLst>
          </p:nvPr>
        </p:nvSpPr>
        <p:spPr>
          <a:xfrm>
            <a:off x="7559040" y="5938867"/>
            <a:ext cx="2718816" cy="307777"/>
          </a:xfrm>
          <a:prstGeom prst="rect">
            <a:avLst/>
          </a:prstGeom>
          <a:noFill/>
        </p:spPr>
        <p:txBody>
          <a:bodyPr wrap="square" rtlCol="0">
            <a:spAutoFit/>
          </a:bodyPr>
          <a:lstStyle/>
          <a:p>
            <a:r>
              <a:rPr lang="fr-CA" sz="1400" dirty="0">
                <a:solidFill>
                  <a:schemeClr val="bg1"/>
                </a:solidFill>
              </a:rPr>
              <a:t>Test d’un panneau solaire déployé.</a:t>
            </a:r>
          </a:p>
        </p:txBody>
      </p:sp>
      <p:sp>
        <p:nvSpPr>
          <p:cNvPr id="6" name="Rectangle: Rounded Corners 5" descr="2022-12-08 – Deployment of the SWOT satellite’s solar arrays during a test in January 2022 at the Thales Alenia Space laboratories in France. (Credit: CNES/Thales Alenia Space)">
            <a:extLst>
              <a:ext uri="{FF2B5EF4-FFF2-40B4-BE49-F238E27FC236}">
                <a16:creationId xmlns:a16="http://schemas.microsoft.com/office/drawing/2014/main" id="{7B766BE4-D648-D80C-E190-C693455A8A69}"/>
              </a:ext>
            </a:extLst>
          </p:cNvPr>
          <p:cNvSpPr/>
          <p:nvPr/>
        </p:nvSpPr>
        <p:spPr>
          <a:xfrm>
            <a:off x="7645702" y="1845438"/>
            <a:ext cx="4069045" cy="4069045"/>
          </a:xfrm>
          <a:prstGeom prst="roundRect">
            <a:avLst>
              <a:gd name="adj" fmla="val 0"/>
            </a:avLst>
          </a:prstGeom>
          <a:blipFill>
            <a:blip r:embed="rId5">
              <a:extLst>
                <a:ext uri="{28A0092B-C50C-407E-A947-70E740481C1C}">
                  <a14:useLocalDpi xmlns:a14="http://schemas.microsoft.com/office/drawing/2010/main" val="0"/>
                </a:ext>
              </a:extLst>
            </a:blip>
            <a:srcRect/>
            <a:stretch>
              <a:fillRect/>
            </a:stretch>
          </a:blipFill>
          <a:ln w="15875"/>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aphicFrame>
        <p:nvGraphicFramePr>
          <p:cNvPr id="11" name="Table 4">
            <a:extLst>
              <a:ext uri="{FF2B5EF4-FFF2-40B4-BE49-F238E27FC236}">
                <a16:creationId xmlns:a16="http://schemas.microsoft.com/office/drawing/2014/main" id="{E8376549-7C63-E614-9F2D-62AC7A3146BC}"/>
              </a:ext>
            </a:extLst>
          </p:cNvPr>
          <p:cNvGraphicFramePr>
            <a:graphicFrameLocks noGrp="1"/>
          </p:cNvGraphicFramePr>
          <p:nvPr>
            <p:ph idx="1"/>
            <p:extLst>
              <p:ext uri="{D42A27DB-BD31-4B8C-83A1-F6EECF244321}">
                <p14:modId xmlns:p14="http://schemas.microsoft.com/office/powerpoint/2010/main" val="22576500"/>
              </p:ext>
            </p:extLst>
          </p:nvPr>
        </p:nvGraphicFramePr>
        <p:xfrm>
          <a:off x="576072" y="2099467"/>
          <a:ext cx="6616298" cy="3794293"/>
        </p:xfrm>
        <a:graphic>
          <a:graphicData uri="http://schemas.openxmlformats.org/drawingml/2006/table">
            <a:tbl>
              <a:tblPr firstRow="1" bandRow="1">
                <a:tableStyleId>{5C22544A-7EE6-4342-B048-85BDC9FD1C3A}</a:tableStyleId>
              </a:tblPr>
              <a:tblGrid>
                <a:gridCol w="1615195">
                  <a:extLst>
                    <a:ext uri="{9D8B030D-6E8A-4147-A177-3AD203B41FA5}">
                      <a16:colId xmlns:a16="http://schemas.microsoft.com/office/drawing/2014/main" val="3174939596"/>
                    </a:ext>
                  </a:extLst>
                </a:gridCol>
                <a:gridCol w="1411897">
                  <a:extLst>
                    <a:ext uri="{9D8B030D-6E8A-4147-A177-3AD203B41FA5}">
                      <a16:colId xmlns:a16="http://schemas.microsoft.com/office/drawing/2014/main" val="4273414768"/>
                    </a:ext>
                  </a:extLst>
                </a:gridCol>
                <a:gridCol w="1559145">
                  <a:extLst>
                    <a:ext uri="{9D8B030D-6E8A-4147-A177-3AD203B41FA5}">
                      <a16:colId xmlns:a16="http://schemas.microsoft.com/office/drawing/2014/main" val="4108169164"/>
                    </a:ext>
                  </a:extLst>
                </a:gridCol>
                <a:gridCol w="2030061">
                  <a:extLst>
                    <a:ext uri="{9D8B030D-6E8A-4147-A177-3AD203B41FA5}">
                      <a16:colId xmlns:a16="http://schemas.microsoft.com/office/drawing/2014/main" val="873497744"/>
                    </a:ext>
                  </a:extLst>
                </a:gridCol>
              </a:tblGrid>
              <a:tr h="1079993">
                <a:tc>
                  <a:txBody>
                    <a:bodyPr/>
                    <a:lstStyle/>
                    <a:p>
                      <a:pPr algn="ctr"/>
                      <a:r>
                        <a:rPr lang="en-CA" dirty="0" err="1">
                          <a:latin typeface="Arial" panose="020B0604020202020204" pitchFamily="34" charset="0"/>
                          <a:cs typeface="Arial" panose="020B0604020202020204" pitchFamily="34" charset="0"/>
                        </a:rPr>
                        <a:t>Éléments</a:t>
                      </a:r>
                      <a:r>
                        <a:rPr lang="en-CA" dirty="0">
                          <a:latin typeface="Arial" panose="020B0604020202020204" pitchFamily="34" charset="0"/>
                          <a:cs typeface="Arial" panose="020B0604020202020204" pitchFamily="34" charset="0"/>
                        </a:rPr>
                        <a:t> courants des satellites</a:t>
                      </a:r>
                    </a:p>
                  </a:txBody>
                  <a:tcPr anchor="ctr"/>
                </a:tc>
                <a:tc>
                  <a:txBody>
                    <a:bodyPr/>
                    <a:lstStyle/>
                    <a:p>
                      <a:pPr algn="ctr"/>
                      <a:r>
                        <a:rPr lang="en-CA" dirty="0" err="1">
                          <a:latin typeface="Arial" panose="020B0604020202020204" pitchFamily="34" charset="0"/>
                          <a:cs typeface="Arial" panose="020B0604020202020204" pitchFamily="34" charset="0"/>
                        </a:rPr>
                        <a:t>Pourquoi</a:t>
                      </a:r>
                      <a:endParaRPr lang="en-CA" dirty="0">
                        <a:latin typeface="Arial" panose="020B0604020202020204" pitchFamily="34" charset="0"/>
                        <a:cs typeface="Arial" panose="020B0604020202020204" pitchFamily="34" charset="0"/>
                      </a:endParaRPr>
                    </a:p>
                  </a:txBody>
                  <a:tcPr anchor="ctr"/>
                </a:tc>
                <a:tc>
                  <a:txBody>
                    <a:bodyPr/>
                    <a:lstStyle/>
                    <a:p>
                      <a:pPr algn="ctr"/>
                      <a:r>
                        <a:rPr lang="en-CA" dirty="0">
                          <a:latin typeface="Arial" panose="020B0604020202020204" pitchFamily="34" charset="0"/>
                          <a:cs typeface="Arial" panose="020B0604020202020204" pitchFamily="34" charset="0"/>
                        </a:rPr>
                        <a:t>Provenance</a:t>
                      </a:r>
                    </a:p>
                  </a:txBody>
                  <a:tcPr anchor="ctr"/>
                </a:tc>
                <a:tc>
                  <a:txBody>
                    <a:bodyPr/>
                    <a:lstStyle/>
                    <a:p>
                      <a:pPr algn="ctr"/>
                      <a:r>
                        <a:rPr lang="en-CA" dirty="0" err="1">
                          <a:latin typeface="Arial" panose="020B0604020202020204" pitchFamily="34" charset="0"/>
                          <a:cs typeface="Arial" panose="020B0604020202020204" pitchFamily="34" charset="0"/>
                        </a:rPr>
                        <a:t>Coût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environnemental</a:t>
                      </a:r>
                      <a:endParaRPr lang="en-CA"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119155"/>
                  </a:ext>
                </a:extLst>
              </a:tr>
              <a:tr h="557954">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Or</a:t>
                      </a:r>
                    </a:p>
                  </a:txBody>
                  <a:tcPr anchor="ct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29590713"/>
                  </a:ext>
                </a:extLst>
              </a:tr>
              <a:tr h="524256">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a:t>
                      </a:r>
                      <a:r>
                        <a:rPr lang="en-CA" dirty="0" err="1">
                          <a:solidFill>
                            <a:schemeClr val="tx1">
                              <a:lumMod val="85000"/>
                              <a:lumOff val="15000"/>
                            </a:schemeClr>
                          </a:solidFill>
                          <a:latin typeface="Britannic Bold" panose="020B0903060703020204" pitchFamily="34" charset="0"/>
                          <a:cs typeface="Arial" panose="020B0604020202020204" pitchFamily="34" charset="0"/>
                        </a:rPr>
                        <a:t>Titane</a:t>
                      </a:r>
                      <a:endParaRPr lang="en-CA" dirty="0">
                        <a:solidFill>
                          <a:schemeClr val="tx1">
                            <a:lumMod val="85000"/>
                            <a:lumOff val="15000"/>
                          </a:schemeClr>
                        </a:solidFill>
                        <a:latin typeface="Britannic Bold" panose="020B0903060703020204" pitchFamily="34" charset="0"/>
                        <a:cs typeface="Arial" panose="020B0604020202020204" pitchFamily="34" charset="0"/>
                      </a:endParaRPr>
                    </a:p>
                  </a:txBody>
                  <a:tcPr anchor="ct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54203683"/>
                  </a:ext>
                </a:extLst>
              </a:tr>
              <a:tr h="524256">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Aluminium</a:t>
                      </a:r>
                    </a:p>
                  </a:txBody>
                  <a:tcPr anchor="ct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6756838"/>
                  </a:ext>
                </a:extLst>
              </a:tr>
              <a:tr h="561924">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Lithium</a:t>
                      </a:r>
                    </a:p>
                  </a:txBody>
                  <a:tcPr anchor="ct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7800180"/>
                  </a:ext>
                </a:extLst>
              </a:tr>
              <a:tr h="545910">
                <a:tc>
                  <a:txBody>
                    <a:bodyPr/>
                    <a:lstStyle/>
                    <a:p>
                      <a:pPr lvl="0"/>
                      <a:r>
                        <a:rPr lang="en-CA" dirty="0">
                          <a:solidFill>
                            <a:schemeClr val="tx1">
                              <a:lumMod val="85000"/>
                              <a:lumOff val="15000"/>
                            </a:schemeClr>
                          </a:solidFill>
                          <a:latin typeface="Britannic Bold" panose="020B0903060703020204" pitchFamily="34" charset="0"/>
                          <a:cs typeface="Arial" panose="020B0604020202020204" pitchFamily="34" charset="0"/>
                        </a:rPr>
                        <a:t>  Invar</a:t>
                      </a:r>
                    </a:p>
                  </a:txBody>
                  <a:tcPr anchor="ctr"/>
                </a:tc>
                <a:tc>
                  <a:txBody>
                    <a:bodyPr/>
                    <a:lstStyle/>
                    <a:p>
                      <a:endParaRPr lang="en-CA">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0437935"/>
                  </a:ext>
                </a:extLst>
              </a:tr>
            </a:tbl>
          </a:graphicData>
        </a:graphic>
      </p:graphicFrame>
    </p:spTree>
    <p:extLst>
      <p:ext uri="{BB962C8B-B14F-4D97-AF65-F5344CB8AC3E}">
        <p14:creationId xmlns:p14="http://schemas.microsoft.com/office/powerpoint/2010/main" val="60565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DD5F-5369-D0C4-0159-7E1703F919AF}"/>
              </a:ext>
            </a:extLst>
          </p:cNvPr>
          <p:cNvSpPr>
            <a:spLocks noGrp="1"/>
          </p:cNvSpPr>
          <p:nvPr>
            <p:ph type="title"/>
            <p:custDataLst>
              <p:tags r:id="rId1"/>
            </p:custDataLst>
          </p:nvPr>
        </p:nvSpPr>
        <p:spPr>
          <a:xfrm>
            <a:off x="839788" y="391886"/>
            <a:ext cx="3932237" cy="827314"/>
          </a:xfrm>
        </p:spPr>
        <p:txBody>
          <a:bodyPr>
            <a:normAutofit/>
          </a:bodyPr>
          <a:lstStyle/>
          <a:p>
            <a:r>
              <a:rPr lang="fr-CA" sz="4400" b="1" dirty="0">
                <a:solidFill>
                  <a:schemeClr val="bg1"/>
                </a:solidFill>
                <a:latin typeface="Britannic Bold" panose="020B0903060703020204" pitchFamily="34" charset="0"/>
                <a:ea typeface="Calibri Light"/>
                <a:cs typeface="Calibri Light"/>
              </a:rPr>
              <a:t>Lancement</a:t>
            </a:r>
            <a:endParaRPr lang="fr-CA" sz="4400" b="1" noProof="0" dirty="0">
              <a:solidFill>
                <a:schemeClr val="bg1"/>
              </a:solidFill>
              <a:latin typeface="Britannic Bold" panose="020B0903060703020204" pitchFamily="34" charset="0"/>
              <a:ea typeface="Calibri Light"/>
              <a:cs typeface="Calibri Light"/>
            </a:endParaRPr>
          </a:p>
        </p:txBody>
      </p:sp>
      <p:sp>
        <p:nvSpPr>
          <p:cNvPr id="4" name="Text Placeholder 3">
            <a:extLst>
              <a:ext uri="{FF2B5EF4-FFF2-40B4-BE49-F238E27FC236}">
                <a16:creationId xmlns:a16="http://schemas.microsoft.com/office/drawing/2014/main" id="{775A96FF-D8F9-4015-027E-58B8C1E493C3}"/>
              </a:ext>
            </a:extLst>
          </p:cNvPr>
          <p:cNvSpPr>
            <a:spLocks noGrp="1"/>
          </p:cNvSpPr>
          <p:nvPr>
            <p:ph type="body" sz="half" idx="2"/>
            <p:custDataLst>
              <p:tags r:id="rId2"/>
            </p:custDataLst>
          </p:nvPr>
        </p:nvSpPr>
        <p:spPr>
          <a:xfrm>
            <a:off x="839788" y="1434574"/>
            <a:ext cx="3932237" cy="4511675"/>
          </a:xfrm>
        </p:spPr>
        <p:txBody>
          <a:bodyPr>
            <a:noAutofit/>
          </a:bodyPr>
          <a:lstStyle/>
          <a:p>
            <a:r>
              <a:rPr lang="fr-CA" sz="2400" noProof="0" dirty="0">
                <a:solidFill>
                  <a:schemeClr val="bg1"/>
                </a:solidFill>
              </a:rPr>
              <a:t>C’est à cette phase où il semble qu’on pourrait réduire le plus les émissions de GES.</a:t>
            </a:r>
          </a:p>
          <a:p>
            <a:pPr>
              <a:lnSpc>
                <a:spcPct val="100000"/>
              </a:lnSpc>
            </a:pPr>
            <a:r>
              <a:rPr lang="fr-CA" sz="2400" dirty="0">
                <a:solidFill>
                  <a:schemeClr val="bg1"/>
                </a:solidFill>
              </a:rPr>
              <a:t>Bien des carburants sont privilégiés pour leur efficacité énergétique (excellents pour la poussée) et aussi pour leur stabilité.</a:t>
            </a:r>
          </a:p>
          <a:p>
            <a:r>
              <a:rPr lang="fr-CA" sz="2400" noProof="0" dirty="0">
                <a:solidFill>
                  <a:schemeClr val="bg1"/>
                </a:solidFill>
              </a:rPr>
              <a:t>Le lieu est important aussi, pour l’« inclinaison orbitale » et la sécurité (au-dessus de l’océan en cas d’échec).</a:t>
            </a:r>
          </a:p>
        </p:txBody>
      </p:sp>
      <p:pic>
        <p:nvPicPr>
          <p:cNvPr id="3" name="Picture Placeholder 5" descr="A close-up of a rocket&#10;&#10;Description automatically generated">
            <a:extLst>
              <a:ext uri="{FF2B5EF4-FFF2-40B4-BE49-F238E27FC236}">
                <a16:creationId xmlns:a16="http://schemas.microsoft.com/office/drawing/2014/main" id="{AC405E91-D598-601B-7189-057405897E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265075" y="992188"/>
            <a:ext cx="6172200" cy="4873625"/>
          </a:xfrm>
          <a:prstGeom prst="rect">
            <a:avLst/>
          </a:prstGeom>
          <a:ln w="19050">
            <a:solidFill>
              <a:schemeClr val="bg1"/>
            </a:solidFill>
          </a:ln>
        </p:spPr>
      </p:pic>
    </p:spTree>
    <p:extLst>
      <p:ext uri="{BB962C8B-B14F-4D97-AF65-F5344CB8AC3E}">
        <p14:creationId xmlns:p14="http://schemas.microsoft.com/office/powerpoint/2010/main" val="351349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6E1E-B2A2-16F3-632D-72A9D19843F8}"/>
              </a:ext>
            </a:extLst>
          </p:cNvPr>
          <p:cNvSpPr>
            <a:spLocks noGrp="1"/>
          </p:cNvSpPr>
          <p:nvPr>
            <p:ph type="title"/>
            <p:custDataLst>
              <p:tags r:id="rId1"/>
            </p:custDataLst>
          </p:nvPr>
        </p:nvSpPr>
        <p:spPr>
          <a:xfrm>
            <a:off x="648182" y="457200"/>
            <a:ext cx="3932237" cy="674915"/>
          </a:xfrm>
        </p:spPr>
        <p:txBody>
          <a:bodyPr vert="horz" lIns="91440" tIns="45720" rIns="91440" bIns="45720" rtlCol="0" anchor="b">
            <a:noAutofit/>
          </a:bodyPr>
          <a:lstStyle/>
          <a:p>
            <a:r>
              <a:rPr lang="fr-CA" sz="4400" b="1" dirty="0">
                <a:solidFill>
                  <a:schemeClr val="bg1"/>
                </a:solidFill>
                <a:latin typeface="Britannic Bold" panose="020B0903060703020204" pitchFamily="34" charset="0"/>
                <a:ea typeface="Calibri Light"/>
                <a:cs typeface="Calibri Light"/>
              </a:rPr>
              <a:t>Exploitation</a:t>
            </a:r>
          </a:p>
        </p:txBody>
      </p:sp>
      <p:sp>
        <p:nvSpPr>
          <p:cNvPr id="4" name="Text Placeholder 3">
            <a:extLst>
              <a:ext uri="{FF2B5EF4-FFF2-40B4-BE49-F238E27FC236}">
                <a16:creationId xmlns:a16="http://schemas.microsoft.com/office/drawing/2014/main" id="{08C7644D-E78D-46E6-9954-C4765FEBAEA1}"/>
              </a:ext>
            </a:extLst>
          </p:cNvPr>
          <p:cNvSpPr>
            <a:spLocks noGrp="1"/>
          </p:cNvSpPr>
          <p:nvPr>
            <p:ph type="body" sz="half" idx="2"/>
            <p:custDataLst>
              <p:tags r:id="rId2"/>
            </p:custDataLst>
          </p:nvPr>
        </p:nvSpPr>
        <p:spPr>
          <a:xfrm>
            <a:off x="648182" y="1438274"/>
            <a:ext cx="4120667" cy="4962525"/>
          </a:xfrm>
        </p:spPr>
        <p:txBody>
          <a:bodyPr vert="horz" lIns="91440" tIns="45720" rIns="91440" bIns="45720" rtlCol="0" anchor="t">
            <a:noAutofit/>
          </a:bodyPr>
          <a:lstStyle/>
          <a:p>
            <a:pPr>
              <a:lnSpc>
                <a:spcPct val="100000"/>
              </a:lnSpc>
            </a:pPr>
            <a:r>
              <a:rPr lang="fr-FR" sz="2200" noProof="0" dirty="0">
                <a:solidFill>
                  <a:schemeClr val="bg1"/>
                </a:solidFill>
                <a:latin typeface="Arial" panose="020B0604020202020204" pitchFamily="34" charset="0"/>
                <a:cs typeface="Arial" panose="020B0604020202020204" pitchFamily="34" charset="0"/>
              </a:rPr>
              <a:t>Une fois en orbite, le satellite envoie des signaux et des données à une station de réception sur Terre.</a:t>
            </a:r>
          </a:p>
          <a:p>
            <a:pPr>
              <a:lnSpc>
                <a:spcPct val="100000"/>
              </a:lnSpc>
            </a:pPr>
            <a:r>
              <a:rPr lang="fr-FR" sz="2200" noProof="0" dirty="0">
                <a:solidFill>
                  <a:schemeClr val="bg1"/>
                </a:solidFill>
                <a:latin typeface="Arial" panose="020B0604020202020204" pitchFamily="34" charset="0"/>
                <a:cs typeface="Arial" panose="020B0604020202020204" pitchFamily="34" charset="0"/>
              </a:rPr>
              <a:t>Des panneaux solaires peuvent fournir l'énergie nécessaire au fonctionnement du satellite.</a:t>
            </a:r>
          </a:p>
          <a:p>
            <a:pPr>
              <a:lnSpc>
                <a:spcPct val="100000"/>
              </a:lnSpc>
            </a:pPr>
            <a:r>
              <a:rPr lang="fr-FR" sz="2200" noProof="0" dirty="0">
                <a:solidFill>
                  <a:schemeClr val="bg1"/>
                </a:solidFill>
                <a:latin typeface="Arial" panose="020B0604020202020204" pitchFamily="34" charset="0"/>
                <a:cs typeface="Arial" panose="020B0604020202020204" pitchFamily="34" charset="0"/>
              </a:rPr>
              <a:t>La puissance de calcul nécessaire pour capter, traiter et analyser toutes les images et les données dépasse ce qu'un ordinateur ordinaire peut faire.</a:t>
            </a:r>
            <a:endParaRPr lang="fr-CA" sz="2200" noProof="0" dirty="0">
              <a:solidFill>
                <a:schemeClr val="bg1"/>
              </a:solidFill>
              <a:latin typeface="Arial" panose="020B0604020202020204" pitchFamily="34" charset="0"/>
              <a:cs typeface="Arial" panose="020B0604020202020204" pitchFamily="34" charset="0"/>
            </a:endParaRPr>
          </a:p>
        </p:txBody>
      </p:sp>
      <p:pic>
        <p:nvPicPr>
          <p:cNvPr id="7" name="Picture Placeholder 5" descr="A satellite dish with art work depicting parka-wearing people holding a stitched trampoline">
            <a:extLst>
              <a:ext uri="{FF2B5EF4-FFF2-40B4-BE49-F238E27FC236}">
                <a16:creationId xmlns:a16="http://schemas.microsoft.com/office/drawing/2014/main" id="{09F01F58-81A0-726F-1EEE-1D988E71B19F}"/>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a:stretch>
            <a:fillRect/>
          </a:stretch>
        </p:blipFill>
        <p:spPr>
          <a:xfrm>
            <a:off x="5472752" y="992188"/>
            <a:ext cx="6172200" cy="4873625"/>
          </a:xfrm>
          <a:ln w="15875">
            <a:solidFill>
              <a:schemeClr val="bg1"/>
            </a:solidFill>
          </a:ln>
        </p:spPr>
      </p:pic>
    </p:spTree>
    <p:extLst>
      <p:ext uri="{BB962C8B-B14F-4D97-AF65-F5344CB8AC3E}">
        <p14:creationId xmlns:p14="http://schemas.microsoft.com/office/powerpoint/2010/main" val="938311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Microsoft Office PowerPoint</Application>
  <PresentationFormat>Widescreen</PresentationFormat>
  <Paragraphs>157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Britannic Bold</vt:lpstr>
      <vt:lpstr>Calibri</vt:lpstr>
      <vt:lpstr>Calibri Light</vt:lpstr>
      <vt:lpstr>Noto Sans</vt:lpstr>
      <vt:lpstr>Office Theme</vt:lpstr>
      <vt:lpstr>1_Office Theme</vt:lpstr>
      <vt:lpstr>PowerPoint Presentation</vt:lpstr>
      <vt:lpstr>Avantage de l’observation de la Terre par satellite pour combattre les changements climatiques </vt:lpstr>
      <vt:lpstr>PowerPoint Presentation</vt:lpstr>
      <vt:lpstr>PowerPoint Presentation</vt:lpstr>
      <vt:lpstr>Phases d’une mission satellitaire</vt:lpstr>
      <vt:lpstr>Conception  </vt:lpstr>
      <vt:lpstr>Construction Matériaux : provenance et raison d’être</vt:lpstr>
      <vt:lpstr>Lancement</vt:lpstr>
      <vt:lpstr>Exploitation</vt:lpstr>
      <vt:lpstr>Mise hors service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Creuse-méninges spatial</dc:title>
  <dc:creator/>
  <cp:lastModifiedBy/>
  <cp:revision>1</cp:revision>
  <dcterms:created xsi:type="dcterms:W3CDTF">2025-07-31T12:51:12Z</dcterms:created>
  <dcterms:modified xsi:type="dcterms:W3CDTF">2025-07-31T14:34:16Z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8a8773-bcd3-476c-8adc-f986a36f2c00_Enabled">
    <vt:lpwstr>true</vt:lpwstr>
  </property>
  <property fmtid="{D5CDD505-2E9C-101B-9397-08002B2CF9AE}" pid="3" name="MSIP_Label_658a8773-bcd3-476c-8adc-f986a36f2c00_SetDate">
    <vt:lpwstr>2025-07-31T14:33:24Z</vt:lpwstr>
  </property>
  <property fmtid="{D5CDD505-2E9C-101B-9397-08002B2CF9AE}" pid="4" name="MSIP_Label_658a8773-bcd3-476c-8adc-f986a36f2c00_Method">
    <vt:lpwstr>Privileged</vt:lpwstr>
  </property>
  <property fmtid="{D5CDD505-2E9C-101B-9397-08002B2CF9AE}" pid="5" name="MSIP_Label_658a8773-bcd3-476c-8adc-f986a36f2c00_Name">
    <vt:lpwstr>NON-CLASSIFIÉ NON VISIBLE - UNCLASSIFIED NOT VISIBLE</vt:lpwstr>
  </property>
  <property fmtid="{D5CDD505-2E9C-101B-9397-08002B2CF9AE}" pid="6" name="MSIP_Label_658a8773-bcd3-476c-8adc-f986a36f2c00_SiteId">
    <vt:lpwstr>ea59922f-ea3d-4e45-ba97-caf826fb9335</vt:lpwstr>
  </property>
  <property fmtid="{D5CDD505-2E9C-101B-9397-08002B2CF9AE}" pid="7" name="MSIP_Label_658a8773-bcd3-476c-8adc-f986a36f2c00_ActionId">
    <vt:lpwstr>c4053622-f759-4046-a4bc-64ac73047733</vt:lpwstr>
  </property>
  <property fmtid="{D5CDD505-2E9C-101B-9397-08002B2CF9AE}" pid="8" name="MSIP_Label_658a8773-bcd3-476c-8adc-f986a36f2c00_ContentBits">
    <vt:lpwstr>0</vt:lpwstr>
  </property>
</Properties>
</file>