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0.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 id="2147483660" r:id="rId2"/>
    <p:sldMasterId id="2147483743" r:id="rId3"/>
    <p:sldMasterId id="2147483662" r:id="rId4"/>
    <p:sldMasterId id="2147483740" r:id="rId5"/>
    <p:sldMasterId id="2147483737" r:id="rId6"/>
    <p:sldMasterId id="2147483670" r:id="rId7"/>
    <p:sldMasterId id="2147483686" r:id="rId8"/>
    <p:sldMasterId id="2147483692" r:id="rId9"/>
    <p:sldMasterId id="2147483710" r:id="rId10"/>
    <p:sldMasterId id="2147483723" r:id="rId11"/>
    <p:sldMasterId id="2147483730" r:id="rId12"/>
  </p:sldMasterIdLst>
  <p:notesMasterIdLst>
    <p:notesMasterId r:id="rId28"/>
  </p:notesMasterIdLst>
  <p:sldIdLst>
    <p:sldId id="284" r:id="rId13"/>
    <p:sldId id="290" r:id="rId14"/>
    <p:sldId id="305" r:id="rId15"/>
    <p:sldId id="306" r:id="rId16"/>
    <p:sldId id="313" r:id="rId17"/>
    <p:sldId id="307" r:id="rId18"/>
    <p:sldId id="270" r:id="rId19"/>
    <p:sldId id="263" r:id="rId20"/>
    <p:sldId id="310" r:id="rId21"/>
    <p:sldId id="309" r:id="rId22"/>
    <p:sldId id="260" r:id="rId23"/>
    <p:sldId id="304" r:id="rId24"/>
    <p:sldId id="259" r:id="rId25"/>
    <p:sldId id="297" r:id="rId26"/>
    <p:sldId id="314"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000000"/>
    <a:srgbClr val="FF0000"/>
    <a:srgbClr val="3E4058"/>
    <a:srgbClr val="0000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3396" autoAdjust="0"/>
    <p:restoredTop sz="77880" autoAdjust="0"/>
  </p:normalViewPr>
  <p:slideViewPr>
    <p:cSldViewPr snapToGrid="0">
      <p:cViewPr varScale="1">
        <p:scale>
          <a:sx n="89" d="100"/>
          <a:sy n="89" d="100"/>
        </p:scale>
        <p:origin x="1992" y="90"/>
      </p:cViewPr>
      <p:guideLst/>
    </p:cSldViewPr>
  </p:slideViewPr>
  <p:notesTextViewPr>
    <p:cViewPr>
      <p:scale>
        <a:sx n="150" d="100"/>
        <a:sy n="150" d="100"/>
      </p:scale>
      <p:origin x="0" y="0"/>
    </p:cViewPr>
  </p:notesTextViewPr>
  <p:sorterViewPr>
    <p:cViewPr varScale="1">
      <p:scale>
        <a:sx n="1" d="1"/>
        <a:sy n="1" d="1"/>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9D5F1-A661-4244-A536-5975FFF01707}" type="datetimeFigureOut">
              <a:rPr lang="fr-CA" smtClean="0"/>
              <a:t>2025-07-31</a:t>
            </a:fld>
            <a:endParaRPr lang="fr-CA"/>
          </a:p>
        </p:txBody>
      </p:sp>
      <p:sp>
        <p:nvSpPr>
          <p:cNvPr id="4" name="Slide Image Placeholder 3"/>
          <p:cNvSpPr>
            <a:spLocks noGrp="1" noRot="1" noChangeAspect="1"/>
          </p:cNvSpPr>
          <p:nvPr>
            <p:ph type="sldImg" idx="2"/>
          </p:nvPr>
        </p:nvSpPr>
        <p:spPr>
          <a:xfrm>
            <a:off x="685800" y="448946"/>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3783330"/>
            <a:ext cx="5486400" cy="461772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28BA7-EEC5-4416-BB96-C5A319430F4A}" type="slidenum">
              <a:rPr lang="fr-CA" smtClean="0"/>
              <a:t>‹#›</a:t>
            </a:fld>
            <a:endParaRPr lang="fr-CA"/>
          </a:p>
        </p:txBody>
      </p:sp>
    </p:spTree>
    <p:extLst>
      <p:ext uri="{BB962C8B-B14F-4D97-AF65-F5344CB8AC3E}">
        <p14:creationId xmlns:p14="http://schemas.microsoft.com/office/powerpoint/2010/main" val="4123431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sc-csa.gc.ca/fra/astronomie/exploration-lune/missions-artemis.asp#artemis-i"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asc-csa.gc.ca/fra/astronomie/exploration-lune/missions-artemis.asp#artemis-iii" TargetMode="External"/><Relationship Id="rId5" Type="http://schemas.openxmlformats.org/officeDocument/2006/relationships/hyperlink" Target="https://asc-csa.gc.ca/fra/astronomie/exploration-lune/missions-artemis.asp#artemis-ii" TargetMode="External"/><Relationship Id="rId4" Type="http://schemas.openxmlformats.org/officeDocument/2006/relationships/hyperlink" Target="https://asc-csa.gc.ca/fra/astronomie/exploration-lune/missions-artemis.asp#or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sc-csa.gc.ca/fra/astronomie/exploration-lune/default.as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p:txBody>
          <a:bodyPr/>
          <a:lstStyle/>
          <a:p>
            <a:r>
              <a:rPr lang="fr-CA" b="1" dirty="0"/>
              <a:t>Présenter l’activité « Creuse-méninges spatial » aux élèves.</a:t>
            </a:r>
            <a:endParaRPr lang="en-CA" dirty="0"/>
          </a:p>
          <a:p>
            <a:r>
              <a:rPr lang="fr-CA" dirty="0"/>
              <a:t>On retourne sur la Lune... Et on enverra des êtres humains plus loin que jamais dans l'espace!</a:t>
            </a:r>
          </a:p>
          <a:p>
            <a:endParaRPr lang="fr-CA" dirty="0"/>
          </a:p>
          <a:p>
            <a:r>
              <a:rPr lang="fr-CA" dirty="0"/>
              <a:t>L'Agence spatiale canadienne (ASC) et ses partenaires du monde entier sont appelés à relever de nombreux défis pour y arriver. Pendant ces missions de longue durée, les astronautes auront des communications limitées avec la Terre et devront faire face à bien d'autres contraintes. Il faut donc réfléchir à des solutions qui leur permettront de maintenir une bonne santé mentale pendant leur voyage. On est invités à se creuser les méninges avec l'Agence spatiale canadienne puisqu'on a tous eu un jour à se garder en bonne santé mentale et qu'on a de l'imagination pour trouver de nouvelles idées et des solutions. Êtes-vous prêts ?</a:t>
            </a:r>
          </a:p>
          <a:p>
            <a:endParaRPr lang="fr-CA" baseline="0" dirty="0"/>
          </a:p>
          <a:p>
            <a:r>
              <a:rPr lang="fr-CA" baseline="0" dirty="0"/>
              <a:t>C’est le temps de</a:t>
            </a:r>
            <a:r>
              <a:rPr lang="fr-CA" dirty="0"/>
              <a:t> faire travailler notre cerveau en mode turbo</a:t>
            </a:r>
            <a:r>
              <a:rPr lang="fr-CA" baseline="0" dirty="0"/>
              <a:t>! </a:t>
            </a:r>
          </a:p>
          <a:p>
            <a:endParaRPr lang="fr-CA" baseline="0" dirty="0"/>
          </a:p>
        </p:txBody>
      </p:sp>
      <p:sp>
        <p:nvSpPr>
          <p:cNvPr id="4" name="Slide Number Placeholder 3"/>
          <p:cNvSpPr>
            <a:spLocks noGrp="1"/>
          </p:cNvSpPr>
          <p:nvPr>
            <p:ph type="sldNum" sz="quarter" idx="10"/>
          </p:nvPr>
        </p:nvSpPr>
        <p:spPr/>
        <p:txBody>
          <a:bodyPr/>
          <a:lstStyle/>
          <a:p>
            <a:fld id="{1C128BA7-EEC5-4416-BB96-C5A319430F4A}" type="slidenum">
              <a:rPr lang="fr-CA" smtClean="0"/>
              <a:t>1</a:t>
            </a:fld>
            <a:endParaRPr lang="fr-CA"/>
          </a:p>
        </p:txBody>
      </p:sp>
    </p:spTree>
    <p:extLst>
      <p:ext uri="{BB962C8B-B14F-4D97-AF65-F5344CB8AC3E}">
        <p14:creationId xmlns:p14="http://schemas.microsoft.com/office/powerpoint/2010/main" val="153046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9813" y="304800"/>
            <a:ext cx="4778375" cy="2687638"/>
          </a:xfrm>
        </p:spPr>
      </p:sp>
      <p:sp>
        <p:nvSpPr>
          <p:cNvPr id="3" name="Notes Placeholder 2"/>
          <p:cNvSpPr>
            <a:spLocks noGrp="1"/>
          </p:cNvSpPr>
          <p:nvPr>
            <p:ph type="body" idx="1"/>
          </p:nvPr>
        </p:nvSpPr>
        <p:spPr>
          <a:xfrm>
            <a:off x="571500" y="3276998"/>
            <a:ext cx="5715000" cy="5124052"/>
          </a:xfrm>
        </p:spPr>
        <p:txBody>
          <a:bodyPr/>
          <a:lstStyle/>
          <a:p>
            <a:r>
              <a:rPr lang="fr-CA" noProof="0" dirty="0"/>
              <a:t>Les astronautes ne sont pas seuls pour réaliser</a:t>
            </a:r>
            <a:r>
              <a:rPr lang="fr-CA" dirty="0"/>
              <a:t> leur mission</a:t>
            </a:r>
            <a:r>
              <a:rPr lang="fr-CA" noProof="0" dirty="0"/>
              <a:t>.</a:t>
            </a:r>
            <a:r>
              <a:rPr lang="fr-CA" baseline="0" noProof="0" dirty="0"/>
              <a:t> Il y a une énorme équipe qui les soutient avant, pendant et après. Voici quelques experts qui travaillent en étroite collaboration avec les astronautes pour voir</a:t>
            </a:r>
            <a:r>
              <a:rPr lang="fr-CA" noProof="0" dirty="0"/>
              <a:t> à ce qu’ils restent </a:t>
            </a:r>
            <a:r>
              <a:rPr lang="fr-CA" baseline="0" noProof="0" dirty="0"/>
              <a:t>en bonne santé physique et mentale. Saviez-vous qu’il existait des médecins spécialisés</a:t>
            </a:r>
            <a:r>
              <a:rPr lang="fr-CA" noProof="0" dirty="0"/>
              <a:t> dans la santé des </a:t>
            </a:r>
            <a:r>
              <a:rPr lang="fr-CA" baseline="0" noProof="0" dirty="0"/>
              <a:t>astronautes? </a:t>
            </a:r>
            <a:endParaRPr lang="fr-CA" dirty="0"/>
          </a:p>
          <a:p>
            <a:endParaRPr lang="fr-CA" baseline="0" noProof="0" dirty="0"/>
          </a:p>
          <a:p>
            <a:pPr marL="0" indent="0">
              <a:buNone/>
            </a:pPr>
            <a:r>
              <a:rPr lang="fr-CA" baseline="0" noProof="0" dirty="0"/>
              <a:t>À gauche : </a:t>
            </a:r>
            <a:r>
              <a:rPr lang="fr-CA" baseline="0" noProof="0" dirty="0" err="1"/>
              <a:t>Leena</a:t>
            </a:r>
            <a:r>
              <a:rPr lang="fr-CA" baseline="0" noProof="0" dirty="0"/>
              <a:t> Tomi donne notamment</a:t>
            </a:r>
            <a:r>
              <a:rPr lang="fr-CA" noProof="0" dirty="0"/>
              <a:t> </a:t>
            </a:r>
            <a:r>
              <a:rPr lang="fr-CA" baseline="0" noProof="0" dirty="0"/>
              <a:t>du soutien psychologique aux astronautes et à leurs familles pendant les missions. </a:t>
            </a:r>
            <a:r>
              <a:rPr lang="fr-CA" noProof="0" dirty="0">
                <a:solidFill>
                  <a:schemeClr val="tx1"/>
                </a:solidFill>
              </a:rPr>
              <a:t>Elle</a:t>
            </a:r>
            <a:r>
              <a:rPr lang="fr-CA" b="1" noProof="0" dirty="0">
                <a:solidFill>
                  <a:schemeClr val="tx1"/>
                </a:solidFill>
              </a:rPr>
              <a:t> </a:t>
            </a:r>
            <a:r>
              <a:rPr lang="fr-CA" baseline="0" noProof="0" dirty="0">
                <a:solidFill>
                  <a:schemeClr val="tx1"/>
                </a:solidFill>
              </a:rPr>
              <a:t>fait partie de l’équipe de médecine spatiale opérationnelle</a:t>
            </a:r>
            <a:r>
              <a:rPr lang="fr-CA" noProof="0" dirty="0">
                <a:solidFill>
                  <a:schemeClr val="tx1"/>
                </a:solidFill>
              </a:rPr>
              <a:t> de l’Agence spatiale canadienne, qui veille à la santé et au bien-être des astronautes canadiens avant, pendant et après les vols spatiaux. Elle est responsable du comportement et du rendement des astronautes</a:t>
            </a:r>
            <a:r>
              <a:rPr lang="fr-CA" baseline="0" noProof="0" dirty="0">
                <a:solidFill>
                  <a:schemeClr val="tx1"/>
                </a:solidFill>
              </a:rPr>
              <a:t> ainsi que de</a:t>
            </a:r>
            <a:r>
              <a:rPr lang="fr-CA" noProof="0" dirty="0">
                <a:solidFill>
                  <a:schemeClr val="tx1"/>
                </a:solidFill>
              </a:rPr>
              <a:t> leur santé et de leur protection contre le rayonnement. </a:t>
            </a:r>
          </a:p>
          <a:p>
            <a:pPr marL="0" indent="0">
              <a:buNone/>
            </a:pPr>
            <a:endParaRPr lang="en-CA" kern="1200" baseline="0" noProof="0" dirty="0">
              <a:solidFill>
                <a:schemeClr val="tx1"/>
              </a:solidFill>
              <a:effectLst/>
            </a:endParaRPr>
          </a:p>
          <a:p>
            <a:r>
              <a:rPr lang="fr-CA" baseline="0" noProof="0" dirty="0">
                <a:solidFill>
                  <a:schemeClr val="tx1"/>
                </a:solidFill>
              </a:rPr>
              <a:t>Au centre : </a:t>
            </a:r>
            <a:r>
              <a:rPr lang="fr-CA" baseline="0" noProof="0" dirty="0"/>
              <a:t>Hope </a:t>
            </a:r>
            <a:r>
              <a:rPr lang="fr-CA" baseline="0" noProof="0" dirty="0" err="1"/>
              <a:t>Kurylo</a:t>
            </a:r>
            <a:r>
              <a:rPr lang="fr-CA" baseline="0" noProof="0" dirty="0"/>
              <a:t> (à gauche) est spécialiste en sciences de l’alimentation. </a:t>
            </a:r>
            <a:r>
              <a:rPr lang="fr-CA" b="0" i="0" noProof="0" dirty="0">
                <a:solidFill>
                  <a:schemeClr val="tx1"/>
                </a:solidFill>
              </a:rPr>
              <a:t>Grâce à sa formation dans ce domaine, elle a pu fournir à l’astronaute David Saint-Jacques des produits alimentaires canadiens lors de sa mission à bord de la Station spatiale internationale en 2018 et en 2019. </a:t>
            </a:r>
            <a:r>
              <a:rPr lang="fr-CA" baseline="0" noProof="0" dirty="0"/>
              <a:t>Natalie </a:t>
            </a:r>
            <a:r>
              <a:rPr lang="fr-CA" baseline="0" noProof="0" dirty="0" err="1"/>
              <a:t>Hirsch</a:t>
            </a:r>
            <a:r>
              <a:rPr lang="fr-CA" b="0" i="0" noProof="0" dirty="0">
                <a:solidFill>
                  <a:schemeClr val="tx1"/>
                </a:solidFill>
              </a:rPr>
              <a:t> (à droite) élabore le programme de conditionnement physique et de nutrition des astronautes canadiens. Les astronautes ont des programmes d’exercices différents avant, pendant et après leur mission spatiale. Elle travaille en étroite collaboration avec le laboratoire alimentaire de la NASA pour offrir des aliments canadiens à tous les astronautes de la Station spatiale </a:t>
            </a:r>
            <a:r>
              <a:rPr lang="fr-CA" dirty="0"/>
              <a:t>internationale, du Canada et des autres pays. </a:t>
            </a:r>
            <a:r>
              <a:rPr lang="fr-CA" b="0" i="0" noProof="0" dirty="0">
                <a:solidFill>
                  <a:schemeClr val="tx1"/>
                </a:solidFill>
              </a:rPr>
              <a:t>Elle participe aussi à la récupération des astronautes après </a:t>
            </a:r>
            <a:r>
              <a:rPr lang="fr-CA" b="0" i="0" baseline="0" noProof="0" dirty="0">
                <a:solidFill>
                  <a:schemeClr val="tx1"/>
                </a:solidFill>
              </a:rPr>
              <a:t>leur retour sur Terre.</a:t>
            </a:r>
          </a:p>
          <a:p>
            <a:pPr marL="0" indent="0">
              <a:buNone/>
            </a:pPr>
            <a:endParaRPr lang="en-CA" b="1" i="1" kern="1200" baseline="0" noProof="0" dirty="0">
              <a:solidFill>
                <a:schemeClr val="tx1"/>
              </a:solidFill>
              <a:effectLst/>
            </a:endParaRPr>
          </a:p>
          <a:p>
            <a:r>
              <a:rPr lang="fr-CA" b="0" i="0" baseline="0" noProof="0" dirty="0">
                <a:solidFill>
                  <a:schemeClr val="tx1"/>
                </a:solidFill>
              </a:rPr>
              <a:t>À droite (en bleu) :</a:t>
            </a:r>
            <a:r>
              <a:rPr lang="fr-CA" baseline="0" noProof="0" dirty="0">
                <a:solidFill>
                  <a:schemeClr val="tx1"/>
                </a:solidFill>
              </a:rPr>
              <a:t> </a:t>
            </a:r>
            <a:r>
              <a:rPr lang="fr-CA" b="0" i="0" noProof="0" dirty="0" err="1">
                <a:solidFill>
                  <a:schemeClr val="tx1"/>
                </a:solidFill>
              </a:rPr>
              <a:t>Raffi</a:t>
            </a:r>
            <a:r>
              <a:rPr lang="fr-CA" b="0" i="0" baseline="0" noProof="0" dirty="0">
                <a:solidFill>
                  <a:schemeClr val="tx1"/>
                </a:solidFill>
              </a:rPr>
              <a:t> </a:t>
            </a:r>
            <a:r>
              <a:rPr lang="fr-CA" b="0" i="0" baseline="0" noProof="0" dirty="0" err="1">
                <a:solidFill>
                  <a:schemeClr val="tx1"/>
                </a:solidFill>
              </a:rPr>
              <a:t>Kuyumjian</a:t>
            </a:r>
            <a:r>
              <a:rPr lang="fr-CA" b="0" i="0" baseline="0" noProof="0" dirty="0">
                <a:solidFill>
                  <a:schemeClr val="tx1"/>
                </a:solidFill>
              </a:rPr>
              <a:t> est un médecin de vol, c’est-à-dire un médecin</a:t>
            </a:r>
            <a:r>
              <a:rPr lang="fr-CA" dirty="0"/>
              <a:t> spécialisé dans la santé des astronautes</a:t>
            </a:r>
            <a:r>
              <a:rPr lang="fr-CA" b="0" i="0" baseline="0" noProof="0" dirty="0">
                <a:solidFill>
                  <a:schemeClr val="tx1"/>
                </a:solidFill>
              </a:rPr>
              <a:t>! Il est chargé de la santé des astronautes</a:t>
            </a:r>
            <a:r>
              <a:rPr lang="fr-CA" b="0" i="0" noProof="0" dirty="0">
                <a:solidFill>
                  <a:schemeClr val="tx1"/>
                </a:solidFill>
              </a:rPr>
              <a:t> avant, pendant et après les missions. Il participe aussi à divers projets de développement technologique visant à maintenir les astronautes en santé lors des futures missions d’exploration de l’espace lointain. </a:t>
            </a:r>
          </a:p>
        </p:txBody>
      </p:sp>
      <p:sp>
        <p:nvSpPr>
          <p:cNvPr id="4" name="Slide Number Placeholder 3"/>
          <p:cNvSpPr>
            <a:spLocks noGrp="1"/>
          </p:cNvSpPr>
          <p:nvPr>
            <p:ph type="sldNum" sz="quarter" idx="10"/>
          </p:nvPr>
        </p:nvSpPr>
        <p:spPr>
          <a:xfrm>
            <a:off x="6000749" y="8685213"/>
            <a:ext cx="855663" cy="458787"/>
          </a:xfrm>
        </p:spPr>
        <p:txBody>
          <a:bodyPr/>
          <a:lstStyle/>
          <a:p>
            <a:fld id="{1C128BA7-EEC5-4416-BB96-C5A319430F4A}" type="slidenum">
              <a:rPr lang="fr-CA" smtClean="0"/>
              <a:t>10</a:t>
            </a:fld>
            <a:endParaRPr lang="fr-CA" dirty="0"/>
          </a:p>
        </p:txBody>
      </p:sp>
    </p:spTree>
    <p:extLst>
      <p:ext uri="{BB962C8B-B14F-4D97-AF65-F5344CB8AC3E}">
        <p14:creationId xmlns:p14="http://schemas.microsoft.com/office/powerpoint/2010/main" val="189733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7888" y="336666"/>
            <a:ext cx="3082223" cy="1733751"/>
          </a:xfrm>
        </p:spPr>
      </p:sp>
      <p:sp>
        <p:nvSpPr>
          <p:cNvPr id="3" name="Notes Placeholder 2"/>
          <p:cNvSpPr>
            <a:spLocks noGrp="1"/>
          </p:cNvSpPr>
          <p:nvPr>
            <p:ph type="body" idx="1"/>
          </p:nvPr>
        </p:nvSpPr>
        <p:spPr>
          <a:xfrm>
            <a:off x="582930" y="2354579"/>
            <a:ext cx="5692140" cy="6241733"/>
          </a:xfrm>
        </p:spPr>
        <p:txBody>
          <a:bodyPr/>
          <a:lstStyle/>
          <a:p>
            <a:pPr lvl="0"/>
            <a:r>
              <a:rPr lang="fr-CA" sz="1100" b="1" dirty="0">
                <a:solidFill>
                  <a:schemeClr val="tx1"/>
                </a:solidFill>
                <a:latin typeface="+mn-lt"/>
                <a:ea typeface="+mn-ea"/>
                <a:cs typeface="+mn-cs"/>
              </a:rPr>
              <a:t>Et la santé mentale dans l’espace? </a:t>
            </a:r>
          </a:p>
          <a:p>
            <a:pPr lvl="0"/>
            <a:r>
              <a:rPr lang="fr-CA" sz="1100" dirty="0">
                <a:solidFill>
                  <a:schemeClr val="tx1"/>
                </a:solidFill>
                <a:latin typeface="+mn-lt"/>
                <a:ea typeface="+mn-ea"/>
                <a:cs typeface="+mn-cs"/>
              </a:rPr>
              <a:t>D’après </a:t>
            </a:r>
            <a:r>
              <a:rPr lang="fr-CA" sz="1100" baseline="0" dirty="0">
                <a:solidFill>
                  <a:schemeClr val="tx1"/>
                </a:solidFill>
                <a:latin typeface="+mn-lt"/>
                <a:ea typeface="+mn-ea"/>
                <a:cs typeface="+mn-cs"/>
              </a:rPr>
              <a:t>ce que vous faites vous-mêmes</a:t>
            </a:r>
            <a:r>
              <a:rPr lang="fr-CA" sz="1100" dirty="0">
                <a:solidFill>
                  <a:schemeClr val="tx1"/>
                </a:solidFill>
                <a:latin typeface="+mn-lt"/>
                <a:ea typeface="+mn-ea"/>
                <a:cs typeface="+mn-cs"/>
              </a:rPr>
              <a:t> </a:t>
            </a:r>
            <a:r>
              <a:rPr lang="fr-CA" sz="1100" baseline="0" dirty="0">
                <a:solidFill>
                  <a:schemeClr val="tx1"/>
                </a:solidFill>
                <a:latin typeface="+mn-lt"/>
                <a:ea typeface="+mn-ea"/>
                <a:cs typeface="+mn-cs"/>
              </a:rPr>
              <a:t>pour être en bonne santé mentale, qu’est-ce que font</a:t>
            </a:r>
            <a:r>
              <a:rPr lang="fr-CA" sz="1100" dirty="0"/>
              <a:t>, selon vous,</a:t>
            </a:r>
            <a:r>
              <a:rPr lang="fr-CA" sz="1100" baseline="0" dirty="0">
                <a:solidFill>
                  <a:schemeClr val="tx1"/>
                </a:solidFill>
                <a:latin typeface="+mn-lt"/>
                <a:ea typeface="+mn-ea"/>
                <a:cs typeface="+mn-cs"/>
              </a:rPr>
              <a:t> les astronautes en longue mission </a:t>
            </a:r>
            <a:r>
              <a:rPr lang="fr-CA" sz="1100" dirty="0"/>
              <a:t>spatiale </a:t>
            </a:r>
            <a:r>
              <a:rPr lang="fr-CA" sz="1100" baseline="0" dirty="0">
                <a:solidFill>
                  <a:schemeClr val="tx1"/>
                </a:solidFill>
                <a:latin typeface="+mn-lt"/>
                <a:ea typeface="+mn-ea"/>
                <a:cs typeface="+mn-cs"/>
              </a:rPr>
              <a:t>pour prendre soin de leur bien-être mental?</a:t>
            </a:r>
          </a:p>
          <a:p>
            <a:pPr lvl="0"/>
            <a:r>
              <a:rPr lang="fr-CA" sz="1100" i="1" dirty="0">
                <a:solidFill>
                  <a:schemeClr val="tx1"/>
                </a:solidFill>
                <a:latin typeface="+mn-lt"/>
                <a:ea typeface="+mn-ea"/>
                <a:cs typeface="+mn-cs"/>
              </a:rPr>
              <a:t>Donnez quelques exemples à partir des images de la diapositive.</a:t>
            </a:r>
          </a:p>
          <a:p>
            <a:pPr lvl="0"/>
            <a:endParaRPr lang="fr-CA" sz="1100" i="1" dirty="0">
              <a:solidFill>
                <a:schemeClr val="tx1"/>
              </a:solidFill>
              <a:latin typeface="+mn-lt"/>
              <a:ea typeface="+mn-ea"/>
              <a:cs typeface="+mn-cs"/>
            </a:endParaRPr>
          </a:p>
          <a:p>
            <a:pPr lvl="0"/>
            <a:r>
              <a:rPr lang="fr-CA" sz="1100" baseline="0" dirty="0">
                <a:solidFill>
                  <a:schemeClr val="tx1"/>
                </a:solidFill>
                <a:latin typeface="+mn-lt"/>
                <a:ea typeface="+mn-ea"/>
                <a:cs typeface="+mn-cs"/>
              </a:rPr>
              <a:t>Les astronautes sont isolés, loin de leur famille et de leurs amis, et vivent dans un environnement inconfortable pendant une longue période. </a:t>
            </a:r>
            <a:r>
              <a:rPr lang="fr-CA" sz="1100" i="0" dirty="0">
                <a:solidFill>
                  <a:schemeClr val="tx1"/>
                </a:solidFill>
                <a:latin typeface="+mn-lt"/>
                <a:ea typeface="+mn-ea"/>
                <a:cs typeface="+mn-cs"/>
              </a:rPr>
              <a:t>Tout comme vous, ils aiment se retrouver entre amis</a:t>
            </a:r>
            <a:r>
              <a:rPr lang="fr-CA" sz="1100" i="0" baseline="0" dirty="0">
                <a:solidFill>
                  <a:schemeClr val="tx1"/>
                </a:solidFill>
                <a:latin typeface="+mn-lt"/>
                <a:ea typeface="+mn-ea"/>
                <a:cs typeface="+mn-cs"/>
              </a:rPr>
              <a:t> pour faire des activités, partager un repas, jouer à un jeu ou regarder un film. Ils aiment parfois passer du temps seuls pour jouer de la musique, lire un livre ou regarder la Terre par</a:t>
            </a:r>
            <a:r>
              <a:rPr lang="fr-CA" sz="1100" i="0" dirty="0">
                <a:solidFill>
                  <a:schemeClr val="tx1"/>
                </a:solidFill>
                <a:latin typeface="+mn-lt"/>
                <a:ea typeface="+mn-ea"/>
                <a:cs typeface="+mn-cs"/>
              </a:rPr>
              <a:t> les hublots de </a:t>
            </a:r>
            <a:r>
              <a:rPr lang="fr-CA" sz="1100" i="0" baseline="0" dirty="0">
                <a:solidFill>
                  <a:schemeClr val="tx1"/>
                </a:solidFill>
                <a:latin typeface="+mn-lt"/>
                <a:ea typeface="+mn-ea"/>
                <a:cs typeface="+mn-cs"/>
              </a:rPr>
              <a:t>la </a:t>
            </a:r>
            <a:r>
              <a:rPr lang="fr-CA" sz="1100" dirty="0"/>
              <a:t>coupole, la grande </a:t>
            </a:r>
            <a:r>
              <a:rPr lang="fr-CA" sz="1100" i="0" baseline="0" dirty="0">
                <a:solidFill>
                  <a:schemeClr val="tx1"/>
                </a:solidFill>
                <a:latin typeface="+mn-lt"/>
                <a:ea typeface="+mn-ea"/>
                <a:cs typeface="+mn-cs"/>
              </a:rPr>
              <a:t>baie vitrée de la Station spatiale internationale</a:t>
            </a:r>
            <a:r>
              <a:rPr lang="fr-CA" sz="1100" dirty="0"/>
              <a:t>. Dans l’espace, c’est essentiel de bien </a:t>
            </a:r>
            <a:r>
              <a:rPr lang="fr-CA" sz="1100" i="0" baseline="0" dirty="0">
                <a:solidFill>
                  <a:schemeClr val="tx1"/>
                </a:solidFill>
                <a:latin typeface="+mn-lt"/>
                <a:ea typeface="+mn-ea"/>
                <a:cs typeface="+mn-cs"/>
              </a:rPr>
              <a:t>dormir, de bien manger et de faire de l’exercice pour rester en bonne santé physique et mentale.</a:t>
            </a:r>
          </a:p>
          <a:p>
            <a:pPr lvl="0"/>
            <a:endParaRPr lang="fr-CA" sz="1100" i="0" baseline="0" dirty="0">
              <a:solidFill>
                <a:schemeClr val="tx1"/>
              </a:solidFill>
              <a:latin typeface="+mn-lt"/>
              <a:ea typeface="+mn-ea"/>
              <a:cs typeface="+mn-cs"/>
            </a:endParaRPr>
          </a:p>
          <a:p>
            <a:pPr marL="0" marR="0" lvl="0" indent="0" algn="l" defTabSz="914400" rtl="0" eaLnBrk="1" fontAlgn="auto" latinLnBrk="0" hangingPunct="1">
              <a:buClrTx/>
              <a:buSzTx/>
              <a:buFontTx/>
              <a:buNone/>
              <a:tabLst/>
              <a:defRPr/>
            </a:pPr>
            <a:r>
              <a:rPr lang="fr-CA" sz="1100" baseline="0" dirty="0">
                <a:solidFill>
                  <a:schemeClr val="tx1"/>
                </a:solidFill>
                <a:latin typeface="+mn-lt"/>
                <a:ea typeface="+mn-ea"/>
                <a:cs typeface="+mn-cs"/>
              </a:rPr>
              <a:t>Le </a:t>
            </a:r>
            <a:r>
              <a:rPr lang="fr-CA" sz="1100" dirty="0">
                <a:solidFill>
                  <a:schemeClr val="tx1"/>
                </a:solidFill>
                <a:latin typeface="+mn-lt"/>
                <a:ea typeface="+mn-ea"/>
                <a:cs typeface="+mn-cs"/>
              </a:rPr>
              <a:t>corps humain est adapté</a:t>
            </a:r>
            <a:r>
              <a:rPr lang="fr-CA" sz="1100" baseline="0" dirty="0">
                <a:solidFill>
                  <a:schemeClr val="tx1"/>
                </a:solidFill>
                <a:latin typeface="+mn-lt"/>
                <a:ea typeface="+mn-ea"/>
                <a:cs typeface="+mn-cs"/>
              </a:rPr>
              <a:t> à la vie </a:t>
            </a:r>
            <a:r>
              <a:rPr lang="fr-CA" sz="1100" dirty="0">
                <a:solidFill>
                  <a:schemeClr val="tx1"/>
                </a:solidFill>
                <a:latin typeface="+mn-lt"/>
                <a:ea typeface="+mn-ea"/>
                <a:cs typeface="+mn-cs"/>
              </a:rPr>
              <a:t>sur Terre. Quand</a:t>
            </a:r>
            <a:r>
              <a:rPr lang="fr-CA" sz="1100" baseline="0" dirty="0">
                <a:solidFill>
                  <a:schemeClr val="tx1"/>
                </a:solidFill>
                <a:latin typeface="+mn-lt"/>
                <a:ea typeface="+mn-ea"/>
                <a:cs typeface="+mn-cs"/>
              </a:rPr>
              <a:t> les astronautes se trouvent </a:t>
            </a:r>
            <a:r>
              <a:rPr lang="fr-CA" sz="1100" dirty="0">
                <a:solidFill>
                  <a:schemeClr val="tx1"/>
                </a:solidFill>
                <a:latin typeface="+mn-lt"/>
                <a:ea typeface="+mn-ea"/>
                <a:cs typeface="+mn-cs"/>
              </a:rPr>
              <a:t>dans l’environnement de microgravité de l’espace, surtout en mission de longue durée, leur corps subit</a:t>
            </a:r>
            <a:r>
              <a:rPr lang="fr-CA" sz="1100" baseline="0" dirty="0">
                <a:solidFill>
                  <a:schemeClr val="tx1"/>
                </a:solidFill>
                <a:latin typeface="+mn-lt"/>
                <a:ea typeface="+mn-ea"/>
                <a:cs typeface="+mn-cs"/>
              </a:rPr>
              <a:t> des effets néfastes</a:t>
            </a:r>
            <a:r>
              <a:rPr lang="fr-CA" sz="1100" dirty="0">
                <a:solidFill>
                  <a:schemeClr val="tx1"/>
                </a:solidFill>
                <a:latin typeface="+mn-lt"/>
                <a:ea typeface="+mn-ea"/>
                <a:cs typeface="+mn-cs"/>
              </a:rPr>
              <a:t>. </a:t>
            </a:r>
            <a:r>
              <a:rPr lang="fr-CA" sz="1100" u="none" dirty="0">
                <a:solidFill>
                  <a:schemeClr val="tx1"/>
                </a:solidFill>
                <a:latin typeface="+mn-lt"/>
                <a:ea typeface="+mn-ea"/>
                <a:cs typeface="+mn-cs"/>
              </a:rPr>
              <a:t>Leurs muscles</a:t>
            </a:r>
            <a:r>
              <a:rPr lang="fr-CA" sz="1100" u="none" baseline="0" dirty="0">
                <a:solidFill>
                  <a:schemeClr val="tx1"/>
                </a:solidFill>
                <a:latin typeface="+mn-lt"/>
                <a:ea typeface="+mn-ea"/>
                <a:cs typeface="+mn-cs"/>
              </a:rPr>
              <a:t> s’affaiblissent, ils </a:t>
            </a:r>
            <a:r>
              <a:rPr lang="fr-CA" sz="1100" baseline="0" dirty="0">
                <a:solidFill>
                  <a:schemeClr val="tx1"/>
                </a:solidFill>
                <a:latin typeface="+mn-lt"/>
                <a:ea typeface="+mn-ea"/>
                <a:cs typeface="+mn-cs"/>
              </a:rPr>
              <a:t>perdent de la masse osseuse, leurs </a:t>
            </a:r>
            <a:r>
              <a:rPr lang="fr-CA" sz="1100" u="none" dirty="0">
                <a:solidFill>
                  <a:schemeClr val="tx1"/>
                </a:solidFill>
                <a:latin typeface="+mn-lt"/>
                <a:ea typeface="+mn-ea"/>
                <a:cs typeface="+mn-cs"/>
              </a:rPr>
              <a:t>vaisseaux sanguins </a:t>
            </a:r>
            <a:r>
              <a:rPr lang="fr-CA" sz="1100" u="none" dirty="0">
                <a:solidFill>
                  <a:srgbClr val="000000"/>
                </a:solidFill>
                <a:latin typeface="+mn-lt"/>
                <a:ea typeface="+mn-ea"/>
                <a:cs typeface="+mn-cs"/>
              </a:rPr>
              <a:t>deviennent moins élastiques, leur corps est exposé </a:t>
            </a:r>
            <a:r>
              <a:rPr lang="fr-CA" sz="1100" u="none" baseline="0" dirty="0">
                <a:solidFill>
                  <a:schemeClr val="tx1"/>
                </a:solidFill>
                <a:latin typeface="+mn-lt"/>
                <a:ea typeface="+mn-ea"/>
                <a:cs typeface="+mn-cs"/>
              </a:rPr>
              <a:t>au rayonnement, entre</a:t>
            </a:r>
            <a:r>
              <a:rPr lang="fr-CA" sz="1100" u="none" dirty="0">
                <a:solidFill>
                  <a:schemeClr val="tx1"/>
                </a:solidFill>
                <a:latin typeface="+mn-lt"/>
                <a:ea typeface="+mn-ea"/>
                <a:cs typeface="+mn-cs"/>
              </a:rPr>
              <a:t> autres choses. </a:t>
            </a:r>
            <a:r>
              <a:rPr lang="fr-CA" sz="1100" u="none" baseline="0" dirty="0">
                <a:solidFill>
                  <a:schemeClr val="tx1"/>
                </a:solidFill>
                <a:latin typeface="+mn-lt"/>
                <a:ea typeface="+mn-ea"/>
                <a:cs typeface="+mn-cs"/>
              </a:rPr>
              <a:t>Aller dans l’espace, ce n’est pas sans conséquence! Pour rester en bonne santé et voir à bien se rétablir à leur retour sur Terre, les astronautes font environ deux heures d’exercice par jour, ce qui favorise aussi une bonne santé mentale.</a:t>
            </a:r>
          </a:p>
          <a:p>
            <a:pPr marL="0" marR="0" lvl="0" indent="0" algn="l" defTabSz="914400" rtl="0" eaLnBrk="1" fontAlgn="auto" latinLnBrk="0" hangingPunct="1">
              <a:buClrTx/>
              <a:buSzTx/>
              <a:buFontTx/>
              <a:buNone/>
              <a:tabLst/>
              <a:defRPr/>
            </a:pPr>
            <a:endParaRPr lang="fr-CA" sz="1100" u="none" baseline="0" dirty="0">
              <a:solidFill>
                <a:schemeClr val="tx1"/>
              </a:solidFill>
              <a:latin typeface="+mn-lt"/>
              <a:ea typeface="+mn-ea"/>
              <a:cs typeface="+mn-cs"/>
            </a:endParaRPr>
          </a:p>
          <a:p>
            <a:pPr marL="0" marR="0" lvl="0" indent="0" algn="l" defTabSz="914400" rtl="0" eaLnBrk="1" fontAlgn="auto" latinLnBrk="0" hangingPunct="1">
              <a:buClrTx/>
              <a:buSzTx/>
              <a:buFontTx/>
              <a:buNone/>
              <a:tabLst/>
              <a:defRPr/>
            </a:pPr>
            <a:r>
              <a:rPr lang="fr-CA" sz="1100" dirty="0">
                <a:solidFill>
                  <a:schemeClr val="tx1"/>
                </a:solidFill>
                <a:latin typeface="+mn-lt"/>
                <a:ea typeface="+mn-ea"/>
                <a:cs typeface="+mn-cs"/>
              </a:rPr>
              <a:t>Mais pourquoi pensez-vous que c’est important pour les astronautes de prendre soin de leur santé mentale? </a:t>
            </a:r>
          </a:p>
          <a:p>
            <a:pPr marL="0" marR="0" lvl="0" indent="0" algn="l" defTabSz="914400" rtl="0" eaLnBrk="1" fontAlgn="auto" latinLnBrk="0" hangingPunct="1">
              <a:buClrTx/>
              <a:buSzTx/>
              <a:buFontTx/>
              <a:buNone/>
              <a:tabLst/>
              <a:defRPr/>
            </a:pPr>
            <a:r>
              <a:rPr lang="fr-CA" sz="1100" i="1" baseline="0" dirty="0">
                <a:solidFill>
                  <a:schemeClr val="tx1"/>
                </a:solidFill>
                <a:latin typeface="+mn-lt"/>
                <a:ea typeface="+mn-ea"/>
                <a:cs typeface="+mn-cs"/>
              </a:rPr>
              <a:t>Quelques possibilités de réponse : S’ils ne vont pas bien, ils doivent tout de même travailler sans pouvoir rentrer chez eux. Celui ou celle qui n’a pas l’esprit vif peut se mettre, lui, et mettre les membres de son équipage dans une situation dangereuse, surtout si une urgence se déclare. Les conditions de vie et de travail sont déjà stressantes : les problèmes de santé mentale sont un stress de plus. Vu leur environnement, ils doivent être en mesure de prendre soin d’eux-mêmes et des autres. </a:t>
            </a:r>
          </a:p>
          <a:p>
            <a:pPr marL="0" marR="0" lvl="0" indent="0" algn="l" defTabSz="914400" rtl="0" eaLnBrk="1" fontAlgn="auto" latinLnBrk="0" hangingPunct="1">
              <a:buClrTx/>
              <a:buSzTx/>
              <a:buFontTx/>
              <a:buNone/>
              <a:tabLst/>
              <a:defRPr/>
            </a:pPr>
            <a:endParaRPr lang="fr-CA" sz="1100" i="1" baseline="0" dirty="0">
              <a:solidFill>
                <a:schemeClr val="tx1"/>
              </a:solidFill>
              <a:latin typeface="+mn-lt"/>
              <a:ea typeface="+mn-ea"/>
              <a:cs typeface="+mn-cs"/>
            </a:endParaRPr>
          </a:p>
          <a:p>
            <a:r>
              <a:rPr lang="fr-CA" sz="1100" dirty="0">
                <a:solidFill>
                  <a:schemeClr val="tx1"/>
                </a:solidFill>
                <a:latin typeface="+mn-lt"/>
                <a:ea typeface="+mn-ea"/>
                <a:cs typeface="+mn-cs"/>
              </a:rPr>
              <a:t>Lors d’une mission lointaine ou de longue durée, il y aura beaucoup de situations qui mettront à l’épreuve la santé mentale des astronautes. Quand ils travaillent en équipe dans des conditions stressantes, quand ils maintiennent leur concentration pendant que le corps s’adapte à la microgravité, quand ils se sentent seuls, loin de leurs amis et de leur famille </a:t>
            </a:r>
            <a:r>
              <a:rPr lang="fr-CA" sz="1100" i="0" dirty="0">
                <a:solidFill>
                  <a:schemeClr val="tx1"/>
                </a:solidFill>
                <a:latin typeface="+mn-lt"/>
                <a:ea typeface="+mn-ea"/>
                <a:cs typeface="+mn-cs"/>
              </a:rPr>
              <a:t>(et incapables d’être là pour les soutenir s’il leur arrivait quelque chose sur Terre), </a:t>
            </a:r>
            <a:r>
              <a:rPr lang="fr-CA" sz="1100" dirty="0">
                <a:solidFill>
                  <a:schemeClr val="tx1"/>
                </a:solidFill>
                <a:latin typeface="+mn-lt"/>
                <a:ea typeface="+mn-ea"/>
                <a:cs typeface="+mn-cs"/>
              </a:rPr>
              <a:t>leur santé mentale est toujours mise à l’épreuve – ils sont humains après tout!   </a:t>
            </a:r>
          </a:p>
          <a:p>
            <a:pPr>
              <a:spcAft>
                <a:spcPts val="600"/>
              </a:spcAft>
            </a:pPr>
            <a:endParaRPr lang="fr-CA" sz="1100" dirty="0">
              <a:solidFill>
                <a:schemeClr val="tx1"/>
              </a:solidFill>
              <a:latin typeface="+mn-lt"/>
              <a:ea typeface="+mn-ea"/>
              <a:cs typeface="+mn-cs"/>
            </a:endParaRPr>
          </a:p>
          <a:p>
            <a:pPr>
              <a:spcAft>
                <a:spcPts val="600"/>
              </a:spcAft>
            </a:pPr>
            <a:endParaRPr lang="fr-CA" sz="1100" dirty="0">
              <a:solidFill>
                <a:schemeClr val="tx1"/>
              </a:solidFill>
              <a:latin typeface="+mn-lt"/>
              <a:ea typeface="+mn-ea"/>
              <a:cs typeface="+mn-cs"/>
            </a:endParaRPr>
          </a:p>
          <a:p>
            <a:pPr>
              <a:spcAft>
                <a:spcPts val="600"/>
              </a:spcAft>
            </a:pPr>
            <a:endParaRPr lang="en-CA" sz="11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128BA7-EEC5-4416-BB96-C5A319430F4A}" type="slidenum">
              <a:rPr lang="fr-CA" smtClean="0"/>
              <a:t>11</a:t>
            </a:fld>
            <a:endParaRPr lang="fr-CA"/>
          </a:p>
        </p:txBody>
      </p:sp>
    </p:spTree>
    <p:extLst>
      <p:ext uri="{BB962C8B-B14F-4D97-AF65-F5344CB8AC3E}">
        <p14:creationId xmlns:p14="http://schemas.microsoft.com/office/powerpoint/2010/main" val="3339751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p:txBody>
          <a:bodyPr/>
          <a:lstStyle/>
          <a:p>
            <a:r>
              <a:rPr lang="fr-CA" sz="1200" dirty="0">
                <a:solidFill>
                  <a:schemeClr val="tx1"/>
                </a:solidFill>
                <a:latin typeface="+mn-lt"/>
                <a:ea typeface="+mn-ea"/>
                <a:cs typeface="+mn-cs"/>
              </a:rPr>
              <a:t>Voir la Terre flotter dans le vide de l’espace et constater sa fragilité a un effet psychologique profond sur plusieurs</a:t>
            </a:r>
            <a:r>
              <a:rPr lang="fr-CA" sz="1200" baseline="0" dirty="0">
                <a:solidFill>
                  <a:schemeClr val="tx1"/>
                </a:solidFill>
                <a:latin typeface="+mn-lt"/>
                <a:ea typeface="+mn-ea"/>
                <a:cs typeface="+mn-cs"/>
              </a:rPr>
              <a:t> </a:t>
            </a:r>
            <a:r>
              <a:rPr lang="fr-CA" sz="1200" dirty="0">
                <a:solidFill>
                  <a:schemeClr val="tx1"/>
                </a:solidFill>
                <a:latin typeface="+mn-lt"/>
                <a:ea typeface="+mn-ea"/>
                <a:cs typeface="+mn-cs"/>
              </a:rPr>
              <a:t>astronautes.</a:t>
            </a:r>
            <a:r>
              <a:rPr lang="fr-CA" sz="1200" baseline="0" dirty="0">
                <a:solidFill>
                  <a:schemeClr val="tx1"/>
                </a:solidFill>
                <a:latin typeface="+mn-lt"/>
                <a:ea typeface="+mn-ea"/>
                <a:cs typeface="+mn-cs"/>
              </a:rPr>
              <a:t> C’est que l</a:t>
            </a:r>
            <a:r>
              <a:rPr lang="fr-CA" sz="1200" dirty="0">
                <a:solidFill>
                  <a:schemeClr val="tx1"/>
                </a:solidFill>
                <a:latin typeface="+mn-lt"/>
                <a:ea typeface="+mn-ea"/>
                <a:cs typeface="+mn-cs"/>
              </a:rPr>
              <a:t>e philosophe de l’espace et auteur Frank White</a:t>
            </a:r>
            <a:r>
              <a:rPr lang="fr-CA" sz="1200" baseline="0" dirty="0">
                <a:solidFill>
                  <a:schemeClr val="tx1"/>
                </a:solidFill>
                <a:latin typeface="+mn-lt"/>
                <a:ea typeface="+mn-ea"/>
                <a:cs typeface="+mn-cs"/>
              </a:rPr>
              <a:t> a appelé « effet de vue d’ensemble » </a:t>
            </a:r>
            <a:r>
              <a:rPr lang="fr-CA" sz="1200" dirty="0">
                <a:solidFill>
                  <a:schemeClr val="tx1"/>
                </a:solidFill>
                <a:latin typeface="+mn-lt"/>
                <a:ea typeface="+mn-ea"/>
                <a:cs typeface="+mn-cs"/>
              </a:rPr>
              <a:t>en 1987. </a:t>
            </a:r>
          </a:p>
          <a:p>
            <a:endParaRPr lang="fr-CA" dirty="0"/>
          </a:p>
          <a:p>
            <a:r>
              <a:rPr lang="fr-CA" dirty="0"/>
              <a:t>Voir notre planète depuis l’espace, dans l’obscurité de l’Univers, est une expérience qui bouleverse plusieurs astronautes. Quand ils voient que l’atmosphère qui protège la Terre du vide spatial n’est que la fine ligne bleue brumeuse qu’on voit sur cette photo, cela leur donne une nouvelle perspective. Ils disent avoir enfin réalisé à quel point notre planète est fragile et que tout ce qui s’y trouve est lié. Quand les astronautes se rendront dans l’espace lointain, quelle sera leur réaction alors de voir la Terre si éloignée? En quoi cela aurait-il un effet sur leur santé mentale?</a:t>
            </a:r>
          </a:p>
          <a:p>
            <a:endParaRPr lang="fr-CA" dirty="0"/>
          </a:p>
          <a:p>
            <a:endParaRPr lang="fr-CA" dirty="0"/>
          </a:p>
        </p:txBody>
      </p:sp>
      <p:sp>
        <p:nvSpPr>
          <p:cNvPr id="4" name="Slide Number Placeholder 3"/>
          <p:cNvSpPr>
            <a:spLocks noGrp="1"/>
          </p:cNvSpPr>
          <p:nvPr>
            <p:ph type="sldNum" sz="quarter" idx="10"/>
          </p:nvPr>
        </p:nvSpPr>
        <p:spPr/>
        <p:txBody>
          <a:bodyPr/>
          <a:lstStyle/>
          <a:p>
            <a:fld id="{1C128BA7-EEC5-4416-BB96-C5A319430F4A}" type="slidenum">
              <a:rPr lang="fr-CA" smtClean="0"/>
              <a:t>12</a:t>
            </a:fld>
            <a:endParaRPr lang="fr-CA"/>
          </a:p>
        </p:txBody>
      </p:sp>
    </p:spTree>
    <p:extLst>
      <p:ext uri="{BB962C8B-B14F-4D97-AF65-F5344CB8AC3E}">
        <p14:creationId xmlns:p14="http://schemas.microsoft.com/office/powerpoint/2010/main" val="1867697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842535"/>
            <a:ext cx="5568950" cy="4158465"/>
          </a:xfrm>
        </p:spPr>
        <p:txBody>
          <a:bodyPr/>
          <a:lstStyle/>
          <a:p>
            <a:pPr lvl="0"/>
            <a:r>
              <a:rPr lang="fr-CA" b="1" dirty="0">
                <a:solidFill>
                  <a:schemeClr val="tx1"/>
                </a:solidFill>
              </a:rPr>
              <a:t>Ce qui affecte</a:t>
            </a:r>
            <a:r>
              <a:rPr lang="fr-CA" b="1" baseline="0" dirty="0">
                <a:solidFill>
                  <a:schemeClr val="tx1"/>
                </a:solidFill>
              </a:rPr>
              <a:t> notre bien-être mental</a:t>
            </a:r>
          </a:p>
          <a:p>
            <a:pPr lvl="0"/>
            <a:r>
              <a:rPr lang="fr-CA" i="1" dirty="0">
                <a:solidFill>
                  <a:schemeClr val="tx1"/>
                </a:solidFill>
              </a:rPr>
              <a:t>Demandez aux élèves ce qu’ils savent à propos de la santé mentale.</a:t>
            </a:r>
          </a:p>
          <a:p>
            <a:pPr lvl="0"/>
            <a:r>
              <a:rPr lang="fr-CA" baseline="0" dirty="0">
                <a:solidFill>
                  <a:schemeClr val="tx1"/>
                </a:solidFill>
              </a:rPr>
              <a:t>Selon l’Agence de la santé publique du Canada, la santé mentale</a:t>
            </a:r>
            <a:r>
              <a:rPr lang="fr-CA" dirty="0"/>
              <a:t>, c’est l’état de bien-être psychologique et émotionnel nécessaire à une vie saine et à une bonne santé générale. Avec une bonne santé mentale, on peut réfléchir et agir de manière à profiter de la vie et à faire face aux difficultés.</a:t>
            </a:r>
          </a:p>
          <a:p>
            <a:pPr lvl="0"/>
            <a:endParaRPr lang="fr-CA" dirty="0"/>
          </a:p>
          <a:p>
            <a:pPr lvl="0"/>
            <a:r>
              <a:rPr lang="fr-CA" dirty="0"/>
              <a:t>Selon les traditions des Premières Nations, la santé mentale est un des éléments de la roue du bien-être. Tous les éléments de la roue du bien-être représentent notre santé dans son ensemble : la santé physique, mentale, émotionnelle et spirituelle. Ils sont étroitement liés à la raison d'être, au sentiment d'appartenance et à l'espoir. </a:t>
            </a:r>
          </a:p>
          <a:p>
            <a:pPr lvl="0"/>
            <a:endParaRPr lang="fr-CA" b="0" i="0" dirty="0">
              <a:solidFill>
                <a:schemeClr val="tx1"/>
              </a:solidFill>
            </a:endParaRPr>
          </a:p>
          <a:p>
            <a:pPr lvl="0"/>
            <a:r>
              <a:rPr lang="fr-CA" dirty="0">
                <a:solidFill>
                  <a:schemeClr val="tx1"/>
                </a:solidFill>
              </a:rPr>
              <a:t>Sur la base de</a:t>
            </a:r>
            <a:r>
              <a:rPr lang="fr-CA" baseline="0" dirty="0">
                <a:solidFill>
                  <a:schemeClr val="tx1"/>
                </a:solidFill>
              </a:rPr>
              <a:t> cette définition, </a:t>
            </a:r>
            <a:r>
              <a:rPr lang="fr-CA" dirty="0">
                <a:solidFill>
                  <a:schemeClr val="tx1"/>
                </a:solidFill>
              </a:rPr>
              <a:t>nommez certaines choses qui pourraient avoir un effet positif sur votre santé mentale. </a:t>
            </a:r>
            <a:r>
              <a:rPr lang="fr-CA" i="1" dirty="0">
                <a:solidFill>
                  <a:schemeClr val="tx1"/>
                </a:solidFill>
              </a:rPr>
              <a:t>Donnez quelques exemples à partir des images de la diapositive : bien manger</a:t>
            </a:r>
            <a:r>
              <a:rPr lang="fr-CA" i="1" baseline="0" dirty="0">
                <a:solidFill>
                  <a:schemeClr val="tx1"/>
                </a:solidFill>
              </a:rPr>
              <a:t>, écouter de la musique, lire un bon livre, avoir des passe-temps</a:t>
            </a:r>
            <a:r>
              <a:rPr lang="fr-CA" i="1" dirty="0"/>
              <a:t>, être actif, </a:t>
            </a:r>
            <a:r>
              <a:rPr lang="fr-CA" i="1" baseline="0" dirty="0">
                <a:solidFill>
                  <a:schemeClr val="tx1"/>
                </a:solidFill>
              </a:rPr>
              <a:t>passer du temps avec sa famille et ses amis, les interactions sociales, le</a:t>
            </a:r>
            <a:r>
              <a:rPr lang="fr-CA" i="1" dirty="0">
                <a:solidFill>
                  <a:schemeClr val="tx1"/>
                </a:solidFill>
              </a:rPr>
              <a:t> milieu scolaire,</a:t>
            </a:r>
            <a:r>
              <a:rPr lang="fr-CA" i="1" baseline="0" dirty="0">
                <a:solidFill>
                  <a:schemeClr val="tx1"/>
                </a:solidFill>
              </a:rPr>
              <a:t> le lieu d’</a:t>
            </a:r>
            <a:r>
              <a:rPr lang="fr-CA" i="1" dirty="0"/>
              <a:t>habitation, jouer avec un animal de compagnie. </a:t>
            </a:r>
            <a:r>
              <a:rPr lang="fr-CA" i="1" baseline="0" dirty="0">
                <a:solidFill>
                  <a:schemeClr val="tx1"/>
                </a:solidFill>
              </a:rPr>
              <a:t>Invitez les élèves à dire ce qui les aide à maintenir une bonne santé mentale. </a:t>
            </a:r>
          </a:p>
          <a:p>
            <a:pPr lvl="0"/>
            <a:endParaRPr lang="fr-CA" i="1" baseline="0" dirty="0">
              <a:solidFill>
                <a:schemeClr val="tx1"/>
              </a:solidFill>
            </a:endParaRPr>
          </a:p>
          <a:p>
            <a:pPr lvl="0"/>
            <a:r>
              <a:rPr lang="fr-CA" baseline="0" dirty="0">
                <a:solidFill>
                  <a:schemeClr val="tx1"/>
                </a:solidFill>
              </a:rPr>
              <a:t>N’oubliez</a:t>
            </a:r>
            <a:r>
              <a:rPr lang="fr-CA" dirty="0">
                <a:solidFill>
                  <a:schemeClr val="tx1"/>
                </a:solidFill>
              </a:rPr>
              <a:t> pa</a:t>
            </a:r>
            <a:r>
              <a:rPr lang="fr-CA" dirty="0"/>
              <a:t>s : </a:t>
            </a:r>
            <a:r>
              <a:rPr lang="fr-CA" baseline="0" dirty="0">
                <a:solidFill>
                  <a:schemeClr val="tx1"/>
                </a:solidFill>
              </a:rPr>
              <a:t>ce qui convient à quelqu’un peut ne pas convenir à quelqu’un d’autre</a:t>
            </a:r>
            <a:r>
              <a:rPr lang="fr-CA" dirty="0">
                <a:solidFill>
                  <a:schemeClr val="tx1"/>
                </a:solidFill>
              </a:rPr>
              <a:t> du simple fait </a:t>
            </a:r>
            <a:r>
              <a:rPr lang="fr-CA" baseline="0" dirty="0">
                <a:solidFill>
                  <a:schemeClr val="tx1"/>
                </a:solidFill>
              </a:rPr>
              <a:t>qu’ils n’ont pas la</a:t>
            </a:r>
            <a:r>
              <a:rPr lang="fr-CA" dirty="0">
                <a:solidFill>
                  <a:schemeClr val="tx1"/>
                </a:solidFill>
              </a:rPr>
              <a:t> même </a:t>
            </a:r>
            <a:r>
              <a:rPr lang="fr-CA" baseline="0" dirty="0">
                <a:solidFill>
                  <a:schemeClr val="tx1"/>
                </a:solidFill>
              </a:rPr>
              <a:t>personnalité</a:t>
            </a:r>
            <a:r>
              <a:rPr lang="fr-CA" dirty="0">
                <a:solidFill>
                  <a:schemeClr val="tx1"/>
                </a:solidFill>
              </a:rPr>
              <a:t> ou le même </a:t>
            </a:r>
            <a:r>
              <a:rPr lang="fr-CA" baseline="0" dirty="0">
                <a:solidFill>
                  <a:schemeClr val="tx1"/>
                </a:solidFill>
              </a:rPr>
              <a:t>milieu de vie. </a:t>
            </a:r>
            <a:r>
              <a:rPr lang="fr-CA" baseline="0" dirty="0"/>
              <a:t>Pensez-vous que ce sera la même chose ou </a:t>
            </a:r>
            <a:r>
              <a:rPr lang="fr-CA" dirty="0"/>
              <a:t>différent dans l’espace? Voyons ça un peu.</a:t>
            </a:r>
            <a:r>
              <a:rPr lang="fr-CA" baseline="0" dirty="0"/>
              <a:t> </a:t>
            </a:r>
          </a:p>
          <a:p>
            <a:pPr lvl="0">
              <a:spcAft>
                <a:spcPts val="600"/>
              </a:spcAft>
            </a:pPr>
            <a:endParaRPr lang="en-CA" b="0"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1C128BA7-EEC5-4416-BB96-C5A319430F4A}" type="slidenum">
              <a:rPr lang="fr-CA" smtClean="0"/>
              <a:t>13</a:t>
            </a:fld>
            <a:endParaRPr lang="fr-CA"/>
          </a:p>
        </p:txBody>
      </p:sp>
    </p:spTree>
    <p:extLst>
      <p:ext uri="{BB962C8B-B14F-4D97-AF65-F5344CB8AC3E}">
        <p14:creationId xmlns:p14="http://schemas.microsoft.com/office/powerpoint/2010/main" val="269257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32013" y="268288"/>
            <a:ext cx="2593975" cy="1458912"/>
          </a:xfrm>
        </p:spPr>
      </p:sp>
      <p:sp>
        <p:nvSpPr>
          <p:cNvPr id="3" name="Notes Placeholder 2"/>
          <p:cNvSpPr>
            <a:spLocks noGrp="1"/>
          </p:cNvSpPr>
          <p:nvPr>
            <p:ph type="body" idx="1"/>
          </p:nvPr>
        </p:nvSpPr>
        <p:spPr>
          <a:xfrm>
            <a:off x="685800" y="1897380"/>
            <a:ext cx="5486400" cy="6503670"/>
          </a:xfrm>
        </p:spPr>
        <p:txBody>
          <a:bodyPr/>
          <a:lstStyle/>
          <a:p>
            <a:pPr marL="0" marR="0" lvl="0" indent="0" algn="l" defTabSz="914400" rtl="0" eaLnBrk="1" fontAlgn="auto" latinLnBrk="0" hangingPunct="1">
              <a:lnSpc>
                <a:spcPct val="100000"/>
              </a:lnSpc>
              <a:buClrTx/>
              <a:buSzTx/>
              <a:buFontTx/>
              <a:buNone/>
              <a:tabLst/>
              <a:defRPr/>
            </a:pPr>
            <a:r>
              <a:rPr lang="fr-CA" b="1" baseline="0" dirty="0">
                <a:solidFill>
                  <a:schemeClr val="tx1"/>
                </a:solidFill>
              </a:rPr>
              <a:t>Ce</a:t>
            </a:r>
            <a:r>
              <a:rPr lang="fr-CA" b="1" dirty="0">
                <a:solidFill>
                  <a:schemeClr val="tx1"/>
                </a:solidFill>
              </a:rPr>
              <a:t> que les astronautes ont actuellement</a:t>
            </a:r>
            <a:endParaRPr lang="fr-CA" b="1" baseline="0" dirty="0">
              <a:solidFill>
                <a:schemeClr val="tx1"/>
              </a:solidFill>
            </a:endParaRPr>
          </a:p>
          <a:p>
            <a:pPr marL="0" marR="0" lvl="0" indent="0" algn="l" defTabSz="914400" rtl="0" eaLnBrk="1" fontAlgn="auto" latinLnBrk="0" hangingPunct="1">
              <a:lnSpc>
                <a:spcPct val="100000"/>
              </a:lnSpc>
              <a:buClrTx/>
              <a:buSzTx/>
              <a:buFontTx/>
              <a:buNone/>
              <a:tabLst/>
              <a:defRPr/>
            </a:pPr>
            <a:r>
              <a:rPr lang="fr-CA" baseline="0" dirty="0">
                <a:solidFill>
                  <a:schemeClr val="tx1"/>
                </a:solidFill>
              </a:rPr>
              <a:t>On ne sait pas encore tout ce qu’il y</a:t>
            </a:r>
            <a:r>
              <a:rPr lang="fr-CA" dirty="0">
                <a:solidFill>
                  <a:schemeClr val="tx1"/>
                </a:solidFill>
              </a:rPr>
              <a:t> aura comme matériel dans </a:t>
            </a:r>
            <a:r>
              <a:rPr lang="fr-CA" baseline="0" dirty="0">
                <a:solidFill>
                  <a:schemeClr val="tx1"/>
                </a:solidFill>
              </a:rPr>
              <a:t>le vaisseau spatial Orion et la station spatiale lunaire Gateway. Mais pour vous permettre de commencer, on peut tenir pour acquis que plusieurs choses </a:t>
            </a:r>
            <a:r>
              <a:rPr lang="fr-CA" dirty="0"/>
              <a:t>à bord de </a:t>
            </a:r>
            <a:r>
              <a:rPr lang="fr-CA" baseline="0" dirty="0">
                <a:solidFill>
                  <a:schemeClr val="tx1"/>
                </a:solidFill>
              </a:rPr>
              <a:t>la Station spatiale internationale qui aident les astronautes à rester en sant</a:t>
            </a:r>
            <a:r>
              <a:rPr lang="fr-CA" dirty="0"/>
              <a:t>é, tant </a:t>
            </a:r>
            <a:r>
              <a:rPr lang="fr-CA" baseline="0" dirty="0">
                <a:solidFill>
                  <a:schemeClr val="tx1"/>
                </a:solidFill>
              </a:rPr>
              <a:t>physique que</a:t>
            </a:r>
            <a:r>
              <a:rPr lang="fr-CA" dirty="0">
                <a:solidFill>
                  <a:schemeClr val="tx1"/>
                </a:solidFill>
              </a:rPr>
              <a:t> </a:t>
            </a:r>
            <a:r>
              <a:rPr lang="fr-CA" baseline="0" dirty="0">
                <a:solidFill>
                  <a:schemeClr val="tx1"/>
                </a:solidFill>
              </a:rPr>
              <a:t>mentale,</a:t>
            </a:r>
            <a:r>
              <a:rPr lang="fr-CA" dirty="0">
                <a:solidFill>
                  <a:schemeClr val="tx1"/>
                </a:solidFill>
              </a:rPr>
              <a:t> </a:t>
            </a:r>
            <a:r>
              <a:rPr lang="fr-CA" baseline="0" dirty="0">
                <a:solidFill>
                  <a:schemeClr val="tx1"/>
                </a:solidFill>
              </a:rPr>
              <a:t>se trouveront aussi à bord d’Orion ou de la station Gateway. Il y aura moins de place,</a:t>
            </a:r>
            <a:r>
              <a:rPr lang="fr-CA" dirty="0">
                <a:solidFill>
                  <a:schemeClr val="tx1"/>
                </a:solidFill>
              </a:rPr>
              <a:t> toutefois.</a:t>
            </a:r>
          </a:p>
          <a:p>
            <a:pPr marL="0" marR="0" lvl="0" indent="0" algn="l" defTabSz="914400" rtl="0" eaLnBrk="1" fontAlgn="auto" latinLnBrk="0" hangingPunct="1">
              <a:lnSpc>
                <a:spcPct val="100000"/>
              </a:lnSpc>
              <a:buClrTx/>
              <a:buSzTx/>
              <a:buFontTx/>
              <a:buNone/>
              <a:tabLst/>
              <a:defRPr/>
            </a:pPr>
            <a:endParaRPr lang="fr-CA" baseline="0" dirty="0">
              <a:solidFill>
                <a:schemeClr val="tx1"/>
              </a:solidFill>
            </a:endParaRPr>
          </a:p>
          <a:p>
            <a:pPr marL="0" marR="0" lvl="0" indent="0" algn="l" defTabSz="914400" rtl="0" eaLnBrk="1" fontAlgn="auto" latinLnBrk="0" hangingPunct="1">
              <a:lnSpc>
                <a:spcPct val="100000"/>
              </a:lnSpc>
              <a:buClrTx/>
              <a:buSzTx/>
              <a:buFontTx/>
              <a:buNone/>
              <a:tabLst/>
              <a:defRPr/>
            </a:pPr>
            <a:r>
              <a:rPr lang="fr-CA" baseline="0" dirty="0">
                <a:solidFill>
                  <a:schemeClr val="tx1"/>
                </a:solidFill>
              </a:rPr>
              <a:t>Il y a actuellement dans la Station spatiale internationale des appareils d’exercice, une imprimante 3D (à droite), des casques de réalité virtuelle (à gauche), des tablettes</a:t>
            </a:r>
            <a:r>
              <a:rPr lang="fr-CA" dirty="0"/>
              <a:t> </a:t>
            </a:r>
            <a:r>
              <a:rPr lang="fr-CA" baseline="0" dirty="0">
                <a:solidFill>
                  <a:schemeClr val="tx1"/>
                </a:solidFill>
              </a:rPr>
              <a:t>iPad et des ordinateurs avec des films et des listes de lecture, des instruments de musique (clavier et guitare; certains astronautes apportent aussi leurs propres instruments), des jeux (p. ex. jeu d’échecs magnétiques et Scrabble)</a:t>
            </a:r>
            <a:r>
              <a:rPr lang="fr-CA" dirty="0">
                <a:solidFill>
                  <a:schemeClr val="tx1"/>
                </a:solidFill>
              </a:rPr>
              <a:t> </a:t>
            </a:r>
            <a:r>
              <a:rPr lang="fr-CA" baseline="0" dirty="0">
                <a:solidFill>
                  <a:schemeClr val="tx1"/>
                </a:solidFill>
              </a:rPr>
              <a:t>et bien plus encore! </a:t>
            </a:r>
          </a:p>
          <a:p>
            <a:pPr marL="0" marR="0" lvl="0" indent="0" algn="l" defTabSz="914400" rtl="0" eaLnBrk="1" fontAlgn="auto" latinLnBrk="0" hangingPunct="1">
              <a:lnSpc>
                <a:spcPct val="100000"/>
              </a:lnSpc>
              <a:buClrTx/>
              <a:buSzTx/>
              <a:buFontTx/>
              <a:buNone/>
              <a:tabLst/>
              <a:defRPr/>
            </a:pPr>
            <a:endParaRPr lang="fr-CA" baseline="0" dirty="0">
              <a:solidFill>
                <a:schemeClr val="tx1"/>
              </a:solidFill>
            </a:endParaRPr>
          </a:p>
          <a:p>
            <a:pPr marL="0" marR="0" lvl="0" indent="0" algn="l" defTabSz="914400" rtl="0" eaLnBrk="1" fontAlgn="auto" latinLnBrk="0" hangingPunct="1">
              <a:lnSpc>
                <a:spcPct val="100000"/>
              </a:lnSpc>
              <a:buClrTx/>
              <a:buSzTx/>
              <a:buFontTx/>
              <a:buNone/>
              <a:tabLst/>
              <a:defRPr/>
            </a:pPr>
            <a:r>
              <a:rPr lang="fr-CA" baseline="0" dirty="0">
                <a:solidFill>
                  <a:schemeClr val="tx1"/>
                </a:solidFill>
              </a:rPr>
              <a:t>Les astronautes occupent</a:t>
            </a:r>
            <a:r>
              <a:rPr lang="fr-CA" dirty="0">
                <a:solidFill>
                  <a:schemeClr val="tx1"/>
                </a:solidFill>
              </a:rPr>
              <a:t> leur </a:t>
            </a:r>
            <a:r>
              <a:rPr lang="fr-CA" baseline="0" dirty="0">
                <a:solidFill>
                  <a:schemeClr val="tx1"/>
                </a:solidFill>
              </a:rPr>
              <a:t>temps libre chacun</a:t>
            </a:r>
            <a:r>
              <a:rPr lang="fr-CA" dirty="0">
                <a:solidFill>
                  <a:schemeClr val="tx1"/>
                </a:solidFill>
              </a:rPr>
              <a:t> </a:t>
            </a:r>
            <a:r>
              <a:rPr lang="fr-CA" baseline="0" dirty="0">
                <a:solidFill>
                  <a:schemeClr val="tx1"/>
                </a:solidFill>
              </a:rPr>
              <a:t>selon ses goûts, mais ils</a:t>
            </a:r>
            <a:r>
              <a:rPr lang="fr-CA" dirty="0">
                <a:solidFill>
                  <a:schemeClr val="tx1"/>
                </a:solidFill>
              </a:rPr>
              <a:t> </a:t>
            </a:r>
            <a:r>
              <a:rPr lang="fr-CA" baseline="0" dirty="0">
                <a:solidFill>
                  <a:schemeClr val="tx1"/>
                </a:solidFill>
              </a:rPr>
              <a:t>aiment tous aller dans la coupole pour regarder notre planète défiler et prendre des photos, encore et encore! Comme on l’a déjà dit, les membres d’équipage se réunissent parfois pour regarder un film et passer du temps ensemble après leur journée de travail. </a:t>
            </a:r>
          </a:p>
          <a:p>
            <a:pPr marL="0" marR="0" lvl="0" indent="0" algn="l" defTabSz="914400" rtl="0" eaLnBrk="1" fontAlgn="auto" latinLnBrk="0" hangingPunct="1">
              <a:lnSpc>
                <a:spcPct val="100000"/>
              </a:lnSpc>
              <a:buClrTx/>
              <a:buSzTx/>
              <a:buFontTx/>
              <a:buNone/>
              <a:tabLst/>
              <a:defRPr/>
            </a:pPr>
            <a:endParaRPr lang="fr-CA" baseline="0" dirty="0">
              <a:solidFill>
                <a:schemeClr val="tx1"/>
              </a:solidFill>
            </a:endParaRPr>
          </a:p>
          <a:p>
            <a:pPr marL="0" marR="0" lvl="0" indent="0" algn="l" defTabSz="914400" rtl="0" eaLnBrk="1" fontAlgn="auto" latinLnBrk="0" hangingPunct="1">
              <a:lnSpc>
                <a:spcPct val="100000"/>
              </a:lnSpc>
              <a:buClrTx/>
              <a:buSzTx/>
              <a:buFontTx/>
              <a:buNone/>
              <a:tabLst/>
              <a:defRPr/>
            </a:pPr>
            <a:r>
              <a:rPr lang="fr-CA" baseline="0" dirty="0">
                <a:solidFill>
                  <a:schemeClr val="tx1"/>
                </a:solidFill>
              </a:rPr>
              <a:t>Les astronautes peuvent recevoir chaque jour des « colis numériques » transmis depuis le sol. Ça </a:t>
            </a:r>
            <a:r>
              <a:rPr lang="fr-CA" dirty="0"/>
              <a:t>peut être </a:t>
            </a:r>
            <a:r>
              <a:rPr lang="fr-CA" baseline="0" dirty="0">
                <a:solidFill>
                  <a:schemeClr val="tx1"/>
                </a:solidFill>
              </a:rPr>
              <a:t>les nouvelles du jour, des films, des vidéos de leurs proches. Ils ont aussi une occasion de parler aux membres de leur famille et à leurs amis. </a:t>
            </a:r>
          </a:p>
          <a:p>
            <a:pPr marL="0" marR="0" lvl="0" indent="0" algn="l" defTabSz="914400" rtl="0" eaLnBrk="1" fontAlgn="auto" latinLnBrk="0" hangingPunct="1">
              <a:lnSpc>
                <a:spcPct val="100000"/>
              </a:lnSpc>
              <a:buClrTx/>
              <a:buSzTx/>
              <a:buFontTx/>
              <a:buNone/>
              <a:tabLst/>
              <a:defRPr/>
            </a:pPr>
            <a:endParaRPr lang="fr-CA" baseline="0" dirty="0">
              <a:solidFill>
                <a:schemeClr val="tx1"/>
              </a:solidFill>
            </a:endParaRPr>
          </a:p>
          <a:p>
            <a:pPr lvl="0">
              <a:defRPr/>
            </a:pPr>
            <a:r>
              <a:rPr lang="fr-CA" dirty="0"/>
              <a:t>Quand la Station est réapprovisionnée, ils </a:t>
            </a:r>
            <a:r>
              <a:rPr lang="fr-CA" baseline="0" dirty="0">
                <a:solidFill>
                  <a:schemeClr val="tx1"/>
                </a:solidFill>
              </a:rPr>
              <a:t>reçoivent aussi de véritables colis</a:t>
            </a:r>
            <a:r>
              <a:rPr lang="fr-CA" dirty="0"/>
              <a:t>. Il peut y avoir </a:t>
            </a:r>
            <a:r>
              <a:rPr lang="fr-CA" baseline="0" dirty="0">
                <a:solidFill>
                  <a:schemeClr val="tx1"/>
                </a:solidFill>
              </a:rPr>
              <a:t>des plats </a:t>
            </a:r>
            <a:r>
              <a:rPr lang="fr-CA" dirty="0">
                <a:solidFill>
                  <a:schemeClr val="tx1"/>
                </a:solidFill>
              </a:rPr>
              <a:t>typiques</a:t>
            </a:r>
            <a:r>
              <a:rPr lang="fr-CA" baseline="0" dirty="0">
                <a:solidFill>
                  <a:schemeClr val="tx1"/>
                </a:solidFill>
              </a:rPr>
              <a:t> du pays d’origine des membres d’équipage… le Canada</a:t>
            </a:r>
            <a:r>
              <a:rPr lang="fr-CA" dirty="0">
                <a:solidFill>
                  <a:schemeClr val="tx1"/>
                </a:solidFill>
              </a:rPr>
              <a:t> aime envoyer </a:t>
            </a:r>
            <a:r>
              <a:rPr lang="fr-CA" baseline="0" dirty="0">
                <a:solidFill>
                  <a:schemeClr val="tx1"/>
                </a:solidFill>
              </a:rPr>
              <a:t>des biscuits au chocolat ou à l’érable!), de petits cadeaux pour les occasions spéciales (comme les anniversaires et Noël),</a:t>
            </a:r>
            <a:r>
              <a:rPr lang="fr-CA" dirty="0">
                <a:solidFill>
                  <a:schemeClr val="tx1"/>
                </a:solidFill>
              </a:rPr>
              <a:t> </a:t>
            </a:r>
            <a:r>
              <a:rPr lang="fr-CA" baseline="0" dirty="0">
                <a:solidFill>
                  <a:schemeClr val="tx1"/>
                </a:solidFill>
              </a:rPr>
              <a:t>et des fruits et légumes frais. </a:t>
            </a:r>
          </a:p>
          <a:p>
            <a:pPr lvl="0">
              <a:defRPr/>
            </a:pPr>
            <a:endParaRPr lang="fr-CA" baseline="0" dirty="0">
              <a:solidFill>
                <a:schemeClr val="tx1"/>
              </a:solidFill>
            </a:endParaRPr>
          </a:p>
          <a:p>
            <a:pPr marL="0" marR="0" lvl="0" indent="0" algn="l" defTabSz="914400" rtl="0" eaLnBrk="1" fontAlgn="auto" latinLnBrk="0" hangingPunct="1">
              <a:buClrTx/>
              <a:buSzTx/>
              <a:buFontTx/>
              <a:buNone/>
              <a:tabLst/>
              <a:defRPr/>
            </a:pPr>
            <a:r>
              <a:rPr lang="fr-CA" baseline="0" dirty="0">
                <a:solidFill>
                  <a:schemeClr val="tx1"/>
                </a:solidFill>
              </a:rPr>
              <a:t>Les astronautes ont</a:t>
            </a:r>
            <a:r>
              <a:rPr lang="fr-CA" dirty="0">
                <a:solidFill>
                  <a:schemeClr val="tx1"/>
                </a:solidFill>
              </a:rPr>
              <a:t> aussi la possibilité de célébrer </a:t>
            </a:r>
            <a:r>
              <a:rPr lang="fr-CA" dirty="0"/>
              <a:t>des fêtes </a:t>
            </a:r>
            <a:r>
              <a:rPr lang="fr-CA" baseline="0" dirty="0">
                <a:solidFill>
                  <a:schemeClr val="tx1"/>
                </a:solidFill>
              </a:rPr>
              <a:t>par vidéoconférence avec les membres de leur famille et leurs amis, et même de faire un grand festin avec les autres astronautes</a:t>
            </a:r>
            <a:r>
              <a:rPr lang="fr-CA" dirty="0">
                <a:solidFill>
                  <a:schemeClr val="tx1"/>
                </a:solidFill>
              </a:rPr>
              <a:t> </a:t>
            </a:r>
            <a:r>
              <a:rPr lang="fr-CA" baseline="0" dirty="0">
                <a:solidFill>
                  <a:schemeClr val="tx1"/>
                </a:solidFill>
              </a:rPr>
              <a:t>de la Station. </a:t>
            </a:r>
          </a:p>
          <a:p>
            <a:pPr marL="0" marR="0" lvl="0" indent="0" algn="l" defTabSz="914400" rtl="0" eaLnBrk="1" fontAlgn="auto" latinLnBrk="0" hangingPunct="1">
              <a:buClrTx/>
              <a:buSzTx/>
              <a:buFontTx/>
              <a:buNone/>
              <a:tabLst/>
              <a:defRPr/>
            </a:pPr>
            <a:endParaRPr lang="fr-CA" baseline="0" dirty="0">
              <a:solidFill>
                <a:schemeClr val="tx1"/>
              </a:solidFill>
            </a:endParaRPr>
          </a:p>
          <a:p>
            <a:pPr marL="0" marR="0" lvl="0" indent="0" algn="l" defTabSz="914400" rtl="0" eaLnBrk="1" fontAlgn="auto" latinLnBrk="0" hangingPunct="1">
              <a:buClrTx/>
              <a:buSzTx/>
              <a:buFontTx/>
              <a:buNone/>
              <a:tabLst/>
              <a:defRPr/>
            </a:pPr>
            <a:r>
              <a:rPr lang="fr-CA" baseline="0" dirty="0">
                <a:solidFill>
                  <a:schemeClr val="tx1"/>
                </a:solidFill>
              </a:rPr>
              <a:t>Ils font aussi pousser quelques légumes et quelques fleurs </a:t>
            </a:r>
            <a:r>
              <a:rPr lang="fr-CA" dirty="0"/>
              <a:t>à</a:t>
            </a:r>
            <a:r>
              <a:rPr lang="fr-CA" baseline="0" dirty="0">
                <a:solidFill>
                  <a:schemeClr val="tx1"/>
                </a:solidFill>
              </a:rPr>
              <a:t> la Station spatiale internationale. Il ne faut pas sous-estimer l’effet de cette activité dans l’espace! </a:t>
            </a:r>
            <a:r>
              <a:rPr lang="fr-CA" dirty="0"/>
              <a:t>Voir ces plantes, sentir les fleurs,</a:t>
            </a:r>
            <a:r>
              <a:rPr lang="fr-CA" baseline="0" dirty="0">
                <a:solidFill>
                  <a:schemeClr val="tx1"/>
                </a:solidFill>
              </a:rPr>
              <a:t> goûter</a:t>
            </a:r>
            <a:r>
              <a:rPr lang="fr-CA" dirty="0">
                <a:solidFill>
                  <a:schemeClr val="tx1"/>
                </a:solidFill>
              </a:rPr>
              <a:t> les </a:t>
            </a:r>
            <a:r>
              <a:rPr lang="fr-CA" dirty="0"/>
              <a:t>légumes, c’est vraiment bon pour le moral</a:t>
            </a:r>
            <a:r>
              <a:rPr lang="fr-CA" baseline="0" dirty="0">
                <a:solidFill>
                  <a:schemeClr val="tx1"/>
                </a:solidFill>
              </a:rPr>
              <a:t>!</a:t>
            </a:r>
          </a:p>
        </p:txBody>
      </p:sp>
      <p:sp>
        <p:nvSpPr>
          <p:cNvPr id="4" name="Slide Number Placeholder 3"/>
          <p:cNvSpPr>
            <a:spLocks noGrp="1"/>
          </p:cNvSpPr>
          <p:nvPr>
            <p:ph type="sldNum" sz="quarter" idx="10"/>
          </p:nvPr>
        </p:nvSpPr>
        <p:spPr>
          <a:xfrm>
            <a:off x="6172199" y="8685213"/>
            <a:ext cx="684213" cy="458787"/>
          </a:xfrm>
        </p:spPr>
        <p:txBody>
          <a:bodyPr/>
          <a:lstStyle/>
          <a:p>
            <a:fld id="{1C128BA7-EEC5-4416-BB96-C5A319430F4A}" type="slidenum">
              <a:rPr lang="fr-CA" smtClean="0"/>
              <a:t>14</a:t>
            </a:fld>
            <a:endParaRPr lang="fr-CA" dirty="0"/>
          </a:p>
        </p:txBody>
      </p:sp>
    </p:spTree>
    <p:extLst>
      <p:ext uri="{BB962C8B-B14F-4D97-AF65-F5344CB8AC3E}">
        <p14:creationId xmlns:p14="http://schemas.microsoft.com/office/powerpoint/2010/main" val="645738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p:txBody>
          <a:bodyPr/>
          <a:lstStyle/>
          <a:p>
            <a:r>
              <a:rPr lang="fr-CA" sz="1400" baseline="0" dirty="0"/>
              <a:t>Les astronautes devront faire face à plusieurs défis et contraintes. En voici quelques-uns. Gardez-les en tête quand vous réfléchirez à votre solution et quand vous la développerez.</a:t>
            </a:r>
          </a:p>
          <a:p>
            <a:endParaRPr lang="en-CA" sz="1400" baseline="0" dirty="0"/>
          </a:p>
          <a:p>
            <a:r>
              <a:rPr lang="fr-CA" sz="1400" i="1" baseline="0" dirty="0"/>
              <a:t>Laissez cette diapositive à l’écran pendant le remue-méninges afin que les participants puissent la </a:t>
            </a:r>
            <a:r>
              <a:rPr lang="fr-CA" sz="1400" i="1" baseline="0"/>
              <a:t>consulter.</a:t>
            </a:r>
            <a:endParaRPr lang="fr-CA" sz="1400" i="0" baseline="0" dirty="0"/>
          </a:p>
          <a:p>
            <a:endParaRPr lang="en-CA" sz="1400" dirty="0"/>
          </a:p>
        </p:txBody>
      </p:sp>
      <p:sp>
        <p:nvSpPr>
          <p:cNvPr id="4" name="Slide Number Placeholder 3"/>
          <p:cNvSpPr>
            <a:spLocks noGrp="1"/>
          </p:cNvSpPr>
          <p:nvPr>
            <p:ph type="sldNum" sz="quarter" idx="10"/>
          </p:nvPr>
        </p:nvSpPr>
        <p:spPr/>
        <p:txBody>
          <a:bodyPr/>
          <a:lstStyle/>
          <a:p>
            <a:fld id="{1C128BA7-EEC5-4416-BB96-C5A319430F4A}" type="slidenum">
              <a:rPr lang="fr-CA" smtClean="0"/>
              <a:t>15</a:t>
            </a:fld>
            <a:endParaRPr lang="fr-CA"/>
          </a:p>
        </p:txBody>
      </p:sp>
    </p:spTree>
    <p:extLst>
      <p:ext uri="{BB962C8B-B14F-4D97-AF65-F5344CB8AC3E}">
        <p14:creationId xmlns:p14="http://schemas.microsoft.com/office/powerpoint/2010/main" val="140692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0175" y="317500"/>
            <a:ext cx="4057650" cy="2282825"/>
          </a:xfrm>
        </p:spPr>
      </p:sp>
      <p:sp>
        <p:nvSpPr>
          <p:cNvPr id="3" name="Notes Placeholder 2"/>
          <p:cNvSpPr>
            <a:spLocks noGrp="1"/>
          </p:cNvSpPr>
          <p:nvPr>
            <p:ph type="body" idx="1"/>
          </p:nvPr>
        </p:nvSpPr>
        <p:spPr>
          <a:xfrm>
            <a:off x="481915" y="2758441"/>
            <a:ext cx="5968312" cy="5926772"/>
          </a:xfrm>
        </p:spPr>
        <p:txBody>
          <a:bodyPr/>
          <a:lstStyle/>
          <a:p>
            <a:pPr marL="0" indent="0">
              <a:buFontTx/>
              <a:buNone/>
            </a:pPr>
            <a:r>
              <a:rPr lang="fr-CA" b="1" dirty="0"/>
              <a:t>Fonctionnement</a:t>
            </a:r>
            <a:endParaRPr lang="fr-CA" b="1" baseline="0" dirty="0"/>
          </a:p>
          <a:p>
            <a:pPr lvl="0">
              <a:defRPr/>
            </a:pPr>
            <a:r>
              <a:rPr lang="fr-CA" dirty="0"/>
              <a:t>Votre défi consiste à proposer une solution qui vise à favoriser le bien-être mental des astronautes dans l'espace. Ça pourrait être, par exemple, un moyen de les aider à rester en contact avec leur chez-eux lors d'une mission de longue durée, notamment dans l'espace lointain.</a:t>
            </a:r>
          </a:p>
          <a:p>
            <a:pPr lvl="0">
              <a:defRPr/>
            </a:pPr>
            <a:endParaRPr lang="fr-CA" dirty="0"/>
          </a:p>
          <a:p>
            <a:pPr lvl="0">
              <a:defRPr/>
            </a:pPr>
            <a:r>
              <a:rPr lang="fr-CA" dirty="0"/>
              <a:t>Vous allez tout d'abord apprendre pourquoi il est important de garder un bon moral dans l'espace et, ensuite, on va réfléchir à des solutions à ce sujet. Pour commencer, parlons de la participation du Canada aux missions lunaires et à la santé dans l'espace.</a:t>
            </a:r>
          </a:p>
          <a:p>
            <a:pPr lvl="0">
              <a:defRPr/>
            </a:pPr>
            <a:endParaRPr lang="fr-CA" dirty="0"/>
          </a:p>
          <a:p>
            <a:pPr lvl="0">
              <a:defRPr/>
            </a:pPr>
            <a:r>
              <a:rPr lang="fr-CA" dirty="0"/>
              <a:t>Les êtres humains se préparent à explorer l'espace au-delà de la Station spatiale internationale (SSI). On commencera par retourner sur la Lune, avec l'objectif de se rendre un jour sur Mars.</a:t>
            </a:r>
          </a:p>
          <a:p>
            <a:pPr lvl="0">
              <a:defRPr/>
            </a:pPr>
            <a:endParaRPr lang="fr-CA" dirty="0"/>
          </a:p>
          <a:p>
            <a:pPr lvl="0">
              <a:defRPr/>
            </a:pPr>
            <a:r>
              <a:rPr lang="fr-CA" dirty="0"/>
              <a:t>Actuellement, les astronautes vivent et travaillent à bord de la SSI en orbite à 400 km d'altitude. Et ça fait plus de 20 ans, avant que vous soyez nés! (Voir note de bas de page.) Quand on y pense, 400 km, ce n'est pas si loin. C'est à peu près l'aller-retour entre Montréal et Ottawa. (</a:t>
            </a:r>
            <a:r>
              <a:rPr lang="fr-CA" i="1" dirty="0"/>
              <a:t>Note : trouvez une comparaison locale.</a:t>
            </a:r>
            <a:r>
              <a:rPr lang="fr-CA" dirty="0"/>
              <a:t>) Autrement dit, la Station spatiale internationale est réapprovisionnée de temps en temps et l’équipage à bord est renouvelé environ tous les six mois. Et en principe, les astronautes peuvent revenir sur Terre s'ils ont un gros pépin : ce n'est vraiment pas facile, mais c'est faisable.</a:t>
            </a:r>
          </a:p>
          <a:p>
            <a:pPr lvl="0">
              <a:defRPr/>
            </a:pPr>
            <a:endParaRPr lang="fr-CA" dirty="0"/>
          </a:p>
          <a:p>
            <a:pPr>
              <a:defRPr/>
            </a:pPr>
            <a:r>
              <a:rPr lang="fr-CA" dirty="0"/>
              <a:t>En général, se rendre à la Station spatiale internationale ne prend pas beaucoup de temps et les missions durent environ six mois. Quand les astronautes retourneront en mission autour de la Lune et sur la Lune dans les prochaines années, la distance sera bien plus grande et ils passeront de plus en plus de temps loin de la Terre.</a:t>
            </a:r>
          </a:p>
          <a:p>
            <a:pPr>
              <a:defRPr/>
            </a:pPr>
            <a:endParaRPr lang="fr-CA" dirty="0"/>
          </a:p>
          <a:p>
            <a:pPr marL="0" lvl="0" indent="0">
              <a:buFont typeface="Arial" panose="020B0604020202020204" pitchFamily="34" charset="0"/>
              <a:buNone/>
              <a:defRPr/>
            </a:pPr>
            <a:r>
              <a:rPr lang="fr-CA" i="1" dirty="0"/>
              <a:t>Note : La construction de la Station spatiale internationale a commencé en 1998 au lancement du premier module. C’est en novembre 2000 que le premier équipage s’est rendu à bord de ce laboratoire orbital. </a:t>
            </a:r>
          </a:p>
          <a:p>
            <a:pPr marL="0" lvl="0" indent="0">
              <a:buFont typeface="Arial" panose="020B0604020202020204" pitchFamily="34" charset="0"/>
              <a:buNone/>
              <a:defRPr/>
            </a:pPr>
            <a:endParaRPr lang="fr-CA" i="1" dirty="0"/>
          </a:p>
          <a:p>
            <a:pPr lvl="0">
              <a:defRPr/>
            </a:pPr>
            <a:r>
              <a:rPr lang="fr-CA" i="1" dirty="0"/>
              <a:t>Image : L’astronaute canadien David Saint-Jacques contemple </a:t>
            </a:r>
            <a:r>
              <a:rPr lang="fr-CA" i="1" baseline="0" dirty="0"/>
              <a:t>la Terre depuis la coupole de la Station spatiale internationale.</a:t>
            </a:r>
          </a:p>
        </p:txBody>
      </p:sp>
      <p:sp>
        <p:nvSpPr>
          <p:cNvPr id="4" name="Slide Number Placeholder 3"/>
          <p:cNvSpPr>
            <a:spLocks noGrp="1"/>
          </p:cNvSpPr>
          <p:nvPr>
            <p:ph type="sldNum" sz="quarter" idx="10"/>
          </p:nvPr>
        </p:nvSpPr>
        <p:spPr/>
        <p:txBody>
          <a:bodyPr/>
          <a:lstStyle/>
          <a:p>
            <a:fld id="{1C128BA7-EEC5-4416-BB96-C5A319430F4A}" type="slidenum">
              <a:rPr lang="fr-CA" smtClean="0"/>
              <a:t>2</a:t>
            </a:fld>
            <a:endParaRPr lang="fr-CA"/>
          </a:p>
        </p:txBody>
      </p:sp>
    </p:spTree>
    <p:extLst>
      <p:ext uri="{BB962C8B-B14F-4D97-AF65-F5344CB8AC3E}">
        <p14:creationId xmlns:p14="http://schemas.microsoft.com/office/powerpoint/2010/main" val="157179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81113" y="512762"/>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590550" y="3251200"/>
            <a:ext cx="5613400" cy="5270500"/>
          </a:xfrm>
          <a:prstGeom prst="rect">
            <a:avLst/>
          </a:prstGeom>
        </p:spPr>
        <p:txBody>
          <a:bodyPr vert="horz" lIns="91440" tIns="45720" rIns="91440" bIns="45720" rtlCol="0"/>
          <a:lstStyle/>
          <a:p>
            <a:r>
              <a:rPr lang="fr-CA" sz="1100" b="1" baseline="0" dirty="0"/>
              <a:t>Contexte</a:t>
            </a:r>
          </a:p>
          <a:p>
            <a:r>
              <a:rPr lang="fr-CA" sz="1100" dirty="0"/>
              <a:t>Et si on jetait un œil à quelques distances par rapport à la Terre? La plupart des missions habitées sont réalisées à une distance qu’on appelle « orbite terrestre basse ». C’est là où se trouve la Station spatiale internationale, comme on l’a vu à la diapo précédente. La prochaine série de missions – les missions Artemis – seront à destination de la Lune. Après bien des années, quand des astronautes pourront partir pour Mars, le voyage qui les attendra sera beaucoup plus complexe. </a:t>
            </a:r>
          </a:p>
          <a:p>
            <a:endParaRPr lang="fr-CA" sz="1100" baseline="0" dirty="0"/>
          </a:p>
          <a:p>
            <a:r>
              <a:rPr lang="fr-CA" sz="1100" baseline="0" dirty="0"/>
              <a:t>Sur la diapositive, on remarque</a:t>
            </a:r>
            <a:r>
              <a:rPr lang="fr-CA" sz="1100" dirty="0"/>
              <a:t> </a:t>
            </a:r>
            <a:r>
              <a:rPr lang="fr-CA" sz="1100" baseline="0" dirty="0"/>
              <a:t>que la Lune se trouve environ 1000 fois plus loin que la Station spatiale internationale, à </a:t>
            </a:r>
            <a:r>
              <a:rPr lang="fr-CA" sz="1100" dirty="0"/>
              <a:t>près de 400 000 km </a:t>
            </a:r>
            <a:r>
              <a:rPr lang="fr-CA" sz="1100" baseline="0" dirty="0"/>
              <a:t>(384 400 </a:t>
            </a:r>
            <a:r>
              <a:rPr lang="fr-CA" sz="1100" dirty="0"/>
              <a:t>km précisément). </a:t>
            </a:r>
            <a:r>
              <a:rPr lang="fr-CA" sz="1100" baseline="0" dirty="0"/>
              <a:t>Et Mars est 1000 fois plus éloignée que la Lune (400 000 000 km). Ça, c’est vraiment loin! </a:t>
            </a:r>
          </a:p>
          <a:p>
            <a:endParaRPr lang="fr-CA" sz="1100" baseline="0" dirty="0"/>
          </a:p>
          <a:p>
            <a:r>
              <a:rPr lang="fr-CA" sz="1100" baseline="0" dirty="0"/>
              <a:t>Par ailleurs, plus les astronautes s’éloigneront </a:t>
            </a:r>
            <a:r>
              <a:rPr lang="fr-CA" sz="1100" dirty="0"/>
              <a:t>de la Terre, plus le</a:t>
            </a:r>
            <a:r>
              <a:rPr lang="fr-CA" sz="1100" baseline="0" dirty="0"/>
              <a:t> délai de communication sera important</a:t>
            </a:r>
            <a:r>
              <a:rPr lang="fr-CA" sz="1100" dirty="0"/>
              <a:t>.</a:t>
            </a:r>
            <a:r>
              <a:rPr lang="fr-CA" sz="1100" baseline="0" dirty="0"/>
              <a:t> Il faut en moyenne 2,56 secondes pour qu’un signal émis sur Terre atteigne la Lune et revienne. Ça ne </a:t>
            </a:r>
            <a:r>
              <a:rPr lang="fr-CA" sz="1100" dirty="0">
                <a:solidFill>
                  <a:schemeClr val="tx1"/>
                </a:solidFill>
              </a:rPr>
              <a:t>semble pas</a:t>
            </a:r>
            <a:r>
              <a:rPr lang="fr-CA" sz="1100" baseline="0" dirty="0">
                <a:solidFill>
                  <a:schemeClr val="tx1"/>
                </a:solidFill>
              </a:rPr>
              <a:t> très long,</a:t>
            </a:r>
            <a:r>
              <a:rPr lang="fr-CA" sz="1100" dirty="0">
                <a:solidFill>
                  <a:schemeClr val="tx1"/>
                </a:solidFill>
              </a:rPr>
              <a:t> mais ça</a:t>
            </a:r>
            <a:r>
              <a:rPr lang="fr-CA" sz="1100" baseline="0" dirty="0">
                <a:solidFill>
                  <a:schemeClr val="tx1"/>
                </a:solidFill>
              </a:rPr>
              <a:t> </a:t>
            </a:r>
            <a:r>
              <a:rPr lang="fr-CA" sz="1100" dirty="0">
                <a:solidFill>
                  <a:schemeClr val="tx1"/>
                </a:solidFill>
              </a:rPr>
              <a:t>complique les communications, surtout en situation d’urgence</a:t>
            </a:r>
            <a:r>
              <a:rPr lang="fr-CA" sz="1100" baseline="0" dirty="0">
                <a:solidFill>
                  <a:schemeClr val="tx1"/>
                </a:solidFill>
              </a:rPr>
              <a:t>. Pensez à la fois où une conversation vidéo s’est figée pendant quelques secondes ou quand une conversation au téléphone a coupé pendant un bref moment. C’est à peu près la même chose : on perd des bouts ou encore les interlocuteurs parlent en même temps. </a:t>
            </a:r>
          </a:p>
          <a:p>
            <a:endParaRPr lang="fr-CA" sz="1100" baseline="0" dirty="0">
              <a:solidFill>
                <a:schemeClr val="tx1"/>
              </a:solidFill>
            </a:endParaRPr>
          </a:p>
          <a:p>
            <a:r>
              <a:rPr lang="fr-CA" sz="1100" i="1" baseline="0" dirty="0"/>
              <a:t>Si le temps le permet, arrêtez ici pour faire l’activité facultative à la rubrique « Communication » du guide de l’éducateur.  </a:t>
            </a:r>
          </a:p>
        </p:txBody>
      </p:sp>
      <p:sp>
        <p:nvSpPr>
          <p:cNvPr id="7" name="Slide Number Placeholder 6"/>
          <p:cNvSpPr>
            <a:spLocks noGrp="1"/>
          </p:cNvSpPr>
          <p:nvPr>
            <p:ph type="sldNum" sz="quarter" idx="5"/>
          </p:nvPr>
        </p:nvSpPr>
        <p:spPr>
          <a:xfrm>
            <a:off x="2570163" y="859155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extLst>
      <p:ext uri="{BB962C8B-B14F-4D97-AF65-F5344CB8AC3E}">
        <p14:creationId xmlns:p14="http://schemas.microsoft.com/office/powerpoint/2010/main" val="891705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449263"/>
            <a:ext cx="5486400" cy="3086100"/>
          </a:xfrm>
        </p:spPr>
      </p:sp>
      <p:sp>
        <p:nvSpPr>
          <p:cNvPr id="3" name="Espace réservé des notes 2"/>
          <p:cNvSpPr>
            <a:spLocks noGrp="1"/>
          </p:cNvSpPr>
          <p:nvPr>
            <p:ph type="body" idx="1"/>
          </p:nvPr>
        </p:nvSpPr>
        <p:spPr>
          <a:xfrm>
            <a:off x="571500" y="3783330"/>
            <a:ext cx="5715000" cy="4617720"/>
          </a:xfrm>
        </p:spPr>
        <p:txBody>
          <a:bodyPr/>
          <a:lstStyle/>
          <a:p>
            <a:r>
              <a:rPr lang="fr-CA" b="1" dirty="0"/>
              <a:t>La fusée et la capsule des futures missions lunaires habitées</a:t>
            </a:r>
          </a:p>
          <a:p>
            <a:r>
              <a:rPr lang="fr-CA" sz="1100" dirty="0"/>
              <a:t>La NASA, l'Agence spatiale canadienne et des partenaires du monde entier préparent des missions lunaires dans le cadre du programme Artemis. Ils utiliseront de nouvelles technologies qui permettront de bien mieux étudier la Lune. Ils se prépareront aussi à des missions d'exploration habitées de Mars. La première femme et la première personne de couleur fouleront le sol lunaire. Saviez-vous que la dernière fois que des êtres humains ont marché sur la Lune, c'était en 1972, il y a 50 ans de ça? (</a:t>
            </a:r>
            <a:r>
              <a:rPr lang="fr-CA" sz="1100" i="1" dirty="0"/>
              <a:t>Remarque : à partir de 2023, changer à « il y a </a:t>
            </a:r>
            <a:r>
              <a:rPr lang="fr-CA" sz="1100" b="1" i="1" dirty="0"/>
              <a:t>plus de </a:t>
            </a:r>
            <a:r>
              <a:rPr lang="fr-CA" sz="1100" i="1" dirty="0"/>
              <a:t>50 ans de ça? »</a:t>
            </a:r>
            <a:r>
              <a:rPr lang="fr-CA" sz="1100" dirty="0"/>
              <a:t>) Seules 24 personnes ont été en mission lunaire. Et seulement la moitié d'entre elles ont marché sur la Lune entre 1969 et 1972.</a:t>
            </a:r>
          </a:p>
          <a:p>
            <a:endParaRPr lang="fr-CA" sz="1100" dirty="0"/>
          </a:p>
          <a:p>
            <a:r>
              <a:rPr lang="fr-CA" sz="1100" dirty="0"/>
              <a:t>On voit ici le vaisseau spatial Orion qui transportera les astronautes des missions Artemis dans l'espace. Il sera lancé avec la fusée </a:t>
            </a:r>
            <a:r>
              <a:rPr lang="fr-CA" sz="1100" dirty="0" err="1"/>
              <a:t>SLS</a:t>
            </a:r>
            <a:r>
              <a:rPr lang="fr-CA" sz="1100" dirty="0"/>
              <a:t> de la NASA. Orion comprend un module de service européen et une capsule.</a:t>
            </a:r>
          </a:p>
          <a:p>
            <a:endParaRPr lang="fr-CA" sz="1100" dirty="0"/>
          </a:p>
          <a:p>
            <a:r>
              <a:rPr lang="fr-CA" sz="1100" dirty="0"/>
              <a:t>Le module de service européen transportera de l'air, de l'azote et de l'eau pour l'équipage. Il est aussi équipé de systèmes de propulsion et d'alimentation dans l'espace.</a:t>
            </a:r>
          </a:p>
          <a:p>
            <a:endParaRPr lang="fr-CA" sz="1100" dirty="0"/>
          </a:p>
          <a:p>
            <a:r>
              <a:rPr lang="fr-CA" sz="1100" dirty="0"/>
              <a:t>C’est dans la capsule que l'équipage vivra et travaillera pendant les missions Artemis. Elle peut résister aux forces physiques et à la chaleur intenses de la rentrée atmosphérique.</a:t>
            </a:r>
          </a:p>
          <a:p>
            <a:endParaRPr lang="fr-CA" sz="1100" dirty="0"/>
          </a:p>
          <a:p>
            <a:r>
              <a:rPr lang="fr-CA" sz="1100" dirty="0"/>
              <a:t>La capsule</a:t>
            </a:r>
            <a:r>
              <a:rPr lang="fr-CA" sz="1100" baseline="0" dirty="0"/>
              <a:t> n’est pas plus grosse qu’une fourgonnette. </a:t>
            </a:r>
          </a:p>
          <a:p>
            <a:endParaRPr lang="fr-CA" sz="1100" baseline="0" dirty="0"/>
          </a:p>
          <a:p>
            <a:r>
              <a:rPr lang="fr-CA" sz="1100" dirty="0"/>
              <a:t>Sa petite taille impose de véritables contraintes. Pensez à ça...  Quatre adultes se retrouvent à vivre et à travailler dans une fourgonnette pendant trois semaines sans même pouvoir ouvrir un peu la fenêtre ou sortir prendre l'air. Mais ce n'est pas tout, le corps des astronautes est soumis à plusieurs épreuves, comme l'exposition au rayonnement et l'apesanteur, sans oublier le stress du lancement et de la rentrée atmosphérique. Et il leur faut rester concentrés pendant de longues périodes.</a:t>
            </a:r>
          </a:p>
        </p:txBody>
      </p:sp>
      <p:sp>
        <p:nvSpPr>
          <p:cNvPr id="4" name="Espace réservé du numéro de diapositive 3"/>
          <p:cNvSpPr>
            <a:spLocks noGrp="1"/>
          </p:cNvSpPr>
          <p:nvPr>
            <p:ph type="sldNum" sz="quarter" idx="10"/>
          </p:nvPr>
        </p:nvSpPr>
        <p:spPr/>
        <p:txBody>
          <a:bodyPr/>
          <a:lstStyle/>
          <a:p>
            <a:fld id="{1C128BA7-EEC5-4416-BB96-C5A319430F4A}" type="slidenum">
              <a:rPr lang="fr-CA" smtClean="0"/>
              <a:t>4</a:t>
            </a:fld>
            <a:endParaRPr lang="fr-CA"/>
          </a:p>
        </p:txBody>
      </p:sp>
    </p:spTree>
    <p:extLst>
      <p:ext uri="{BB962C8B-B14F-4D97-AF65-F5344CB8AC3E}">
        <p14:creationId xmlns:p14="http://schemas.microsoft.com/office/powerpoint/2010/main" val="204537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vols prévus jusqu’à maintenant sont les suivants :</a:t>
            </a:r>
          </a:p>
          <a:p>
            <a:pPr marL="0" lvl="0" indent="0">
              <a:buFont typeface="Wingdings" panose="05000000000000000000" pitchFamily="2" charset="2"/>
              <a:buNone/>
            </a:pPr>
            <a:endParaRPr lang="fr-CA" sz="1200" kern="1200" dirty="0">
              <a:solidFill>
                <a:schemeClr val="tx1"/>
              </a:solidFill>
              <a:effectLst/>
              <a:latin typeface="+mn-lt"/>
              <a:ea typeface="+mn-ea"/>
              <a:cs typeface="+mn-cs"/>
              <a:hlinkClick r:id="rId3"/>
            </a:endParaRPr>
          </a:p>
          <a:p>
            <a:pPr marL="171450" lvl="0" indent="-171450">
              <a:buFont typeface="Wingdings" panose="05000000000000000000" pitchFamily="2" charset="2"/>
              <a:buChar char="§"/>
            </a:pPr>
            <a:r>
              <a:rPr lang="fr-CA" sz="1200" kern="1200" dirty="0" err="1">
                <a:solidFill>
                  <a:schemeClr val="tx1"/>
                </a:solidFill>
                <a:effectLst/>
                <a:latin typeface="+mn-lt"/>
                <a:ea typeface="+mn-ea"/>
                <a:cs typeface="+mn-cs"/>
                <a:hlinkClick r:id="rId3"/>
              </a:rPr>
              <a:t>Artemis</a:t>
            </a:r>
            <a:r>
              <a:rPr lang="fr-CA" sz="1200" kern="1200" dirty="0">
                <a:solidFill>
                  <a:schemeClr val="tx1"/>
                </a:solidFill>
                <a:effectLst/>
                <a:latin typeface="+mn-lt"/>
                <a:ea typeface="+mn-ea"/>
                <a:cs typeface="+mn-cs"/>
                <a:hlinkClick r:id="rId3"/>
              </a:rPr>
              <a:t> I</a:t>
            </a:r>
            <a:r>
              <a:rPr lang="fr-CA" sz="1200" kern="1200" dirty="0">
                <a:solidFill>
                  <a:schemeClr val="tx1"/>
                </a:solidFill>
                <a:effectLst/>
                <a:latin typeface="+mn-lt"/>
                <a:ea typeface="+mn-ea"/>
                <a:cs typeface="+mn-cs"/>
              </a:rPr>
              <a:t>, un </a:t>
            </a:r>
            <a:r>
              <a:rPr lang="fr-CA" sz="1200" b="1" kern="1200" dirty="0">
                <a:solidFill>
                  <a:schemeClr val="tx1"/>
                </a:solidFill>
                <a:effectLst/>
                <a:latin typeface="+mn-lt"/>
                <a:ea typeface="+mn-ea"/>
                <a:cs typeface="+mn-cs"/>
              </a:rPr>
              <a:t>vol d’essai sans équipage</a:t>
            </a:r>
            <a:r>
              <a:rPr lang="fr-CA" sz="1200" kern="1200" dirty="0">
                <a:solidFill>
                  <a:schemeClr val="tx1"/>
                </a:solidFill>
                <a:effectLst/>
                <a:latin typeface="+mn-lt"/>
                <a:ea typeface="+mn-ea"/>
                <a:cs typeface="+mn-cs"/>
              </a:rPr>
              <a:t> du </a:t>
            </a:r>
            <a:r>
              <a:rPr lang="fr-CA" sz="1200" kern="1200" dirty="0">
                <a:solidFill>
                  <a:schemeClr val="tx1"/>
                </a:solidFill>
                <a:effectLst/>
                <a:latin typeface="+mn-lt"/>
                <a:ea typeface="+mn-ea"/>
                <a:cs typeface="+mn-cs"/>
                <a:hlinkClick r:id="rId4"/>
              </a:rPr>
              <a:t>vaisseau spatial Orion</a:t>
            </a:r>
            <a:r>
              <a:rPr lang="fr-CA" sz="1200" kern="1200" dirty="0">
                <a:solidFill>
                  <a:schemeClr val="tx1"/>
                </a:solidFill>
                <a:effectLst/>
                <a:latin typeface="+mn-lt"/>
                <a:ea typeface="+mn-ea"/>
                <a:cs typeface="+mn-cs"/>
              </a:rPr>
              <a:t>, dans le lanceur SLS, du</a:t>
            </a:r>
            <a:r>
              <a:rPr lang="fr-CA" sz="1200" kern="1200" baseline="0" dirty="0">
                <a:solidFill>
                  <a:schemeClr val="tx1"/>
                </a:solidFill>
                <a:effectLst/>
                <a:latin typeface="+mn-lt"/>
                <a:ea typeface="+mn-ea"/>
                <a:cs typeface="+mn-cs"/>
              </a:rPr>
              <a:t> 16 novembre au 11 décembre </a:t>
            </a:r>
            <a:r>
              <a:rPr lang="fr-CA" sz="1200" kern="1200" dirty="0">
                <a:solidFill>
                  <a:schemeClr val="tx1"/>
                </a:solidFill>
                <a:effectLst/>
                <a:latin typeface="+mn-lt"/>
                <a:ea typeface="+mn-ea"/>
                <a:cs typeface="+mn-cs"/>
              </a:rPr>
              <a:t>2022;</a:t>
            </a:r>
            <a:endParaRPr lang="en-CA" sz="1200" kern="1200" dirty="0">
              <a:solidFill>
                <a:schemeClr val="tx1"/>
              </a:solidFill>
              <a:effectLst/>
              <a:latin typeface="+mn-lt"/>
              <a:ea typeface="+mn-ea"/>
              <a:cs typeface="+mn-cs"/>
            </a:endParaRPr>
          </a:p>
          <a:p>
            <a:pPr marL="171450" lvl="0" indent="-171450">
              <a:buFont typeface="Wingdings" panose="05000000000000000000" pitchFamily="2" charset="2"/>
              <a:buChar char="§"/>
            </a:pPr>
            <a:r>
              <a:rPr lang="fr-CA" sz="1200" kern="1200" dirty="0" err="1">
                <a:solidFill>
                  <a:schemeClr val="tx1"/>
                </a:solidFill>
                <a:effectLst/>
                <a:latin typeface="+mn-lt"/>
                <a:ea typeface="+mn-ea"/>
                <a:cs typeface="+mn-cs"/>
                <a:hlinkClick r:id="rId5"/>
              </a:rPr>
              <a:t>Artemis</a:t>
            </a:r>
            <a:r>
              <a:rPr lang="fr-CA" sz="1200" kern="1200" dirty="0">
                <a:solidFill>
                  <a:schemeClr val="tx1"/>
                </a:solidFill>
                <a:effectLst/>
                <a:latin typeface="+mn-lt"/>
                <a:ea typeface="+mn-ea"/>
                <a:cs typeface="+mn-cs"/>
                <a:hlinkClick r:id="rId5"/>
              </a:rPr>
              <a:t> II</a:t>
            </a:r>
            <a:r>
              <a:rPr lang="fr-CA" sz="1200" kern="1200" dirty="0">
                <a:solidFill>
                  <a:schemeClr val="tx1"/>
                </a:solidFill>
                <a:effectLst/>
                <a:latin typeface="+mn-lt"/>
                <a:ea typeface="+mn-ea"/>
                <a:cs typeface="+mn-cs"/>
              </a:rPr>
              <a:t>, le tout premier </a:t>
            </a:r>
            <a:r>
              <a:rPr lang="fr-CA" sz="1200" b="1" kern="1200" dirty="0">
                <a:solidFill>
                  <a:schemeClr val="tx1"/>
                </a:solidFill>
                <a:effectLst/>
                <a:latin typeface="+mn-lt"/>
                <a:ea typeface="+mn-ea"/>
                <a:cs typeface="+mn-cs"/>
              </a:rPr>
              <a:t>vol d’essai habité</a:t>
            </a:r>
            <a:r>
              <a:rPr lang="fr-CA" sz="1200" kern="1200" dirty="0">
                <a:solidFill>
                  <a:schemeClr val="tx1"/>
                </a:solidFill>
                <a:effectLst/>
                <a:latin typeface="+mn-lt"/>
                <a:ea typeface="+mn-ea"/>
                <a:cs typeface="+mn-cs"/>
              </a:rPr>
              <a:t> d’Orion, dans le SLS, prévu d’ici mai 2024;</a:t>
            </a:r>
            <a:endParaRPr lang="en-CA" sz="1200" kern="1200" dirty="0">
              <a:solidFill>
                <a:schemeClr val="tx1"/>
              </a:solidFill>
              <a:effectLst/>
              <a:latin typeface="+mn-lt"/>
              <a:ea typeface="+mn-ea"/>
              <a:cs typeface="+mn-cs"/>
            </a:endParaRPr>
          </a:p>
          <a:p>
            <a:pPr marL="171450" lvl="0" indent="-171450">
              <a:buFont typeface="Wingdings" panose="05000000000000000000" pitchFamily="2" charset="2"/>
              <a:buChar char="§"/>
            </a:pPr>
            <a:r>
              <a:rPr lang="fr-CA" sz="1200" kern="1200" dirty="0" err="1">
                <a:solidFill>
                  <a:schemeClr val="tx1"/>
                </a:solidFill>
                <a:effectLst/>
                <a:latin typeface="+mn-lt"/>
                <a:ea typeface="+mn-ea"/>
                <a:cs typeface="+mn-cs"/>
                <a:hlinkClick r:id="rId6"/>
              </a:rPr>
              <a:t>Artemis</a:t>
            </a:r>
            <a:r>
              <a:rPr lang="fr-CA" sz="1200" kern="1200" dirty="0">
                <a:solidFill>
                  <a:schemeClr val="tx1"/>
                </a:solidFill>
                <a:effectLst/>
                <a:latin typeface="+mn-lt"/>
                <a:ea typeface="+mn-ea"/>
                <a:cs typeface="+mn-cs"/>
                <a:hlinkClick r:id="rId6"/>
              </a:rPr>
              <a:t> III</a:t>
            </a:r>
            <a:r>
              <a:rPr lang="fr-CA" sz="1200" kern="1200" dirty="0">
                <a:solidFill>
                  <a:schemeClr val="tx1"/>
                </a:solidFill>
                <a:effectLst/>
                <a:latin typeface="+mn-lt"/>
                <a:ea typeface="+mn-ea"/>
                <a:cs typeface="+mn-cs"/>
              </a:rPr>
              <a:t>, la mission qui </a:t>
            </a:r>
            <a:r>
              <a:rPr lang="fr-CA" sz="1200" b="1" kern="1200" dirty="0">
                <a:solidFill>
                  <a:schemeClr val="tx1"/>
                </a:solidFill>
                <a:effectLst/>
                <a:latin typeface="+mn-lt"/>
                <a:ea typeface="+mn-ea"/>
                <a:cs typeface="+mn-cs"/>
              </a:rPr>
              <a:t>enverra des astronautes en mission lunaire</a:t>
            </a:r>
            <a:r>
              <a:rPr lang="fr-CA" sz="1200" kern="1200" dirty="0">
                <a:solidFill>
                  <a:schemeClr val="tx1"/>
                </a:solidFill>
                <a:effectLst/>
                <a:latin typeface="+mn-lt"/>
                <a:ea typeface="+mn-ea"/>
                <a:cs typeface="+mn-cs"/>
              </a:rPr>
              <a:t>, pas avant 2025. Des êtres humains pourrait se poser sur la Lune lors de cette mission.</a:t>
            </a:r>
            <a:endParaRPr lang="en-CA" sz="1200" kern="1200" dirty="0">
              <a:solidFill>
                <a:schemeClr val="tx1"/>
              </a:solidFill>
              <a:effectLst/>
              <a:latin typeface="+mn-lt"/>
              <a:ea typeface="+mn-ea"/>
              <a:cs typeface="+mn-cs"/>
            </a:endParaRPr>
          </a:p>
          <a:p>
            <a:pPr marL="171450" lvl="0" indent="-171450">
              <a:buFont typeface="Wingdings" panose="05000000000000000000" pitchFamily="2" charset="2"/>
              <a:buChar char="§"/>
            </a:pPr>
            <a:r>
              <a:rPr lang="fr-CA" sz="1200" kern="1200" dirty="0">
                <a:solidFill>
                  <a:schemeClr val="tx1"/>
                </a:solidFill>
                <a:effectLst/>
                <a:latin typeface="+mn-lt"/>
                <a:ea typeface="+mn-ea"/>
                <a:cs typeface="+mn-cs"/>
              </a:rPr>
              <a:t>Dans le cadre des missions </a:t>
            </a:r>
            <a:r>
              <a:rPr lang="fr-CA" sz="1200" kern="1200" dirty="0" err="1">
                <a:solidFill>
                  <a:schemeClr val="tx1"/>
                </a:solidFill>
                <a:effectLst/>
                <a:latin typeface="+mn-lt"/>
                <a:ea typeface="+mn-ea"/>
                <a:cs typeface="+mn-cs"/>
              </a:rPr>
              <a:t>Artemis</a:t>
            </a:r>
            <a:r>
              <a:rPr lang="fr-CA" sz="1200" kern="1200" dirty="0">
                <a:solidFill>
                  <a:schemeClr val="tx1"/>
                </a:solidFill>
                <a:effectLst/>
                <a:latin typeface="+mn-lt"/>
                <a:ea typeface="+mn-ea"/>
                <a:cs typeface="+mn-cs"/>
              </a:rPr>
              <a:t>, la NASA </a:t>
            </a:r>
            <a:r>
              <a:rPr lang="fr-CA" sz="1200" b="1" kern="1200" dirty="0">
                <a:solidFill>
                  <a:schemeClr val="tx1"/>
                </a:solidFill>
                <a:effectLst/>
                <a:latin typeface="+mn-lt"/>
                <a:ea typeface="+mn-ea"/>
                <a:cs typeface="+mn-cs"/>
              </a:rPr>
              <a:t>enverra la première femme et la première personne de couleur sur la Lune</a:t>
            </a:r>
            <a:r>
              <a:rPr lang="fr-CA" sz="1200" kern="1200" dirty="0">
                <a:solidFill>
                  <a:schemeClr val="tx1"/>
                </a:solidFill>
                <a:effectLst/>
                <a:latin typeface="+mn-lt"/>
                <a:ea typeface="+mn-ea"/>
                <a:cs typeface="+mn-cs"/>
              </a:rPr>
              <a:t>.</a:t>
            </a:r>
          </a:p>
          <a:p>
            <a:pPr marL="171450" lvl="0" indent="-171450">
              <a:buFont typeface="Wingdings" panose="05000000000000000000" pitchFamily="2" charset="2"/>
              <a:buChar cha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CA" dirty="0"/>
              <a:t>Image : NASA.</a:t>
            </a:r>
            <a:endParaRPr lang="en-CA" dirty="0"/>
          </a:p>
        </p:txBody>
      </p:sp>
      <p:sp>
        <p:nvSpPr>
          <p:cNvPr id="4" name="Slide Number Placeholder 3"/>
          <p:cNvSpPr>
            <a:spLocks noGrp="1"/>
          </p:cNvSpPr>
          <p:nvPr>
            <p:ph type="sldNum" sz="quarter" idx="10"/>
          </p:nvPr>
        </p:nvSpPr>
        <p:spPr/>
        <p:txBody>
          <a:bodyPr/>
          <a:lstStyle/>
          <a:p>
            <a:fld id="{1C128BA7-EEC5-4416-BB96-C5A319430F4A}" type="slidenum">
              <a:rPr lang="fr-CA" smtClean="0"/>
              <a:t>5</a:t>
            </a:fld>
            <a:endParaRPr lang="fr-CA"/>
          </a:p>
        </p:txBody>
      </p:sp>
    </p:spTree>
    <p:extLst>
      <p:ext uri="{BB962C8B-B14F-4D97-AF65-F5344CB8AC3E}">
        <p14:creationId xmlns:p14="http://schemas.microsoft.com/office/powerpoint/2010/main" val="974407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p:txBody>
          <a:bodyPr/>
          <a:lstStyle/>
          <a:p>
            <a:r>
              <a:rPr lang="fr-CA" dirty="0"/>
              <a:t>Cette image montre la trajectoire du vaisseau spatial Orion lors de la mission Artemis I, d’une durée de presque 26 jours. </a:t>
            </a:r>
            <a:r>
              <a:rPr lang="fr-CA" dirty="0" err="1"/>
              <a:t>Artemis</a:t>
            </a:r>
            <a:r>
              <a:rPr lang="fr-CA" dirty="0"/>
              <a:t> I est un vol d’essai en prévision d’Artemis II, où des astronautes seront à bord.</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1C128BA7-EEC5-4416-BB96-C5A319430F4A}" type="slidenum">
              <a:rPr lang="fr-CA" smtClean="0"/>
              <a:t>6</a:t>
            </a:fld>
            <a:endParaRPr lang="fr-CA"/>
          </a:p>
        </p:txBody>
      </p:sp>
    </p:spTree>
    <p:extLst>
      <p:ext uri="{BB962C8B-B14F-4D97-AF65-F5344CB8AC3E}">
        <p14:creationId xmlns:p14="http://schemas.microsoft.com/office/powerpoint/2010/main" val="1939844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i="0" dirty="0"/>
              <a:t>Les astronautes de l’Agence spatiale canadienne!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i="0" dirty="0"/>
              <a:t>Voici les</a:t>
            </a:r>
            <a:r>
              <a:rPr lang="fr-CA" i="0" baseline="0" dirty="0"/>
              <a:t> astronautes actuels de l’Agence spatiale canadienne. L’un d’eux fera partie de l’équipage </a:t>
            </a:r>
            <a:r>
              <a:rPr lang="fr-CA" dirty="0"/>
              <a:t>de la mission </a:t>
            </a:r>
            <a:r>
              <a:rPr lang="fr-CA" i="0" baseline="0" dirty="0"/>
              <a:t>Artemis II </a:t>
            </a:r>
            <a:r>
              <a:rPr lang="fr-CA" dirty="0"/>
              <a:t>autour de la Lune!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i="0" baseline="0" dirty="0"/>
          </a:p>
          <a:p>
            <a:r>
              <a:rPr lang="fr-CA" dirty="0"/>
              <a:t>Chacun d'eux est différent, et ils travaillent avec d'autres astronautes quand ils participent à des missions. La solution que vous proposerez pourrait leur convenir, mais idéalement elle pourrait aussi convenir à d'autres membres de leur équipage et à nous sur Terre. L'Agence spatiale canadienne a notamment pour mission de promouvoir l'utilisation pacifique de l'espace et de veiller à ce que les sciences et les technologies spatiales profitent aussi à la population canadienne. Et qui sait, peut-être qu'un jour vous irez sur la Lune ou sur Mars et que vous profiterez vous aussi de votre solution!</a:t>
            </a:r>
          </a:p>
          <a:p>
            <a:endParaRPr lang="fr-CA" dirty="0"/>
          </a:p>
          <a:p>
            <a:r>
              <a:rPr lang="fr-CA" i="1" dirty="0"/>
              <a:t>De gauche à droite </a:t>
            </a:r>
            <a:r>
              <a:rPr lang="fr-CA" dirty="0"/>
              <a:t>: Jeremy Hansen, Jenni </a:t>
            </a:r>
            <a:r>
              <a:rPr lang="fr-CA" dirty="0" err="1"/>
              <a:t>Sidey</a:t>
            </a:r>
            <a:r>
              <a:rPr lang="fr-CA" dirty="0"/>
              <a:t>-Gibbons, Joshua Kutryk et David Saint-Jacques</a:t>
            </a:r>
          </a:p>
          <a:p>
            <a:endParaRPr lang="fr-CA" baseline="0" dirty="0"/>
          </a:p>
          <a:p>
            <a:endParaRPr lang="fr-CA" baseline="0" dirty="0"/>
          </a:p>
        </p:txBody>
      </p:sp>
      <p:sp>
        <p:nvSpPr>
          <p:cNvPr id="4" name="Slide Number Placeholder 3"/>
          <p:cNvSpPr>
            <a:spLocks noGrp="1"/>
          </p:cNvSpPr>
          <p:nvPr>
            <p:ph type="sldNum" sz="quarter" idx="10"/>
          </p:nvPr>
        </p:nvSpPr>
        <p:spPr/>
        <p:txBody>
          <a:bodyPr/>
          <a:lstStyle/>
          <a:p>
            <a:fld id="{1C128BA7-EEC5-4416-BB96-C5A319430F4A}" type="slidenum">
              <a:rPr lang="fr-CA" smtClean="0"/>
              <a:t>7</a:t>
            </a:fld>
            <a:endParaRPr lang="fr-CA"/>
          </a:p>
        </p:txBody>
      </p:sp>
    </p:spTree>
    <p:extLst>
      <p:ext uri="{BB962C8B-B14F-4D97-AF65-F5344CB8AC3E}">
        <p14:creationId xmlns:p14="http://schemas.microsoft.com/office/powerpoint/2010/main" val="1498972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8810" y="265928"/>
            <a:ext cx="3940379" cy="2217780"/>
          </a:xfrm>
        </p:spPr>
      </p:sp>
      <p:sp>
        <p:nvSpPr>
          <p:cNvPr id="3" name="Notes Placeholder 2"/>
          <p:cNvSpPr>
            <a:spLocks noGrp="1"/>
          </p:cNvSpPr>
          <p:nvPr>
            <p:ph type="body" idx="1"/>
          </p:nvPr>
        </p:nvSpPr>
        <p:spPr>
          <a:xfrm>
            <a:off x="457200" y="2570205"/>
            <a:ext cx="5943600" cy="6115008"/>
          </a:xfrm>
        </p:spPr>
        <p:txBody>
          <a:bodyPr/>
          <a:lstStyle/>
          <a:p>
            <a:r>
              <a:rPr lang="fr-CA" sz="1100" b="1" baseline="0" dirty="0"/>
              <a:t>Station spatiale lunaire Gateway</a:t>
            </a:r>
          </a:p>
          <a:p>
            <a:r>
              <a:rPr lang="fr-CA" sz="1100" dirty="0"/>
              <a:t>Le Canada participe au projet de l</a:t>
            </a:r>
            <a:r>
              <a:rPr lang="fr-CA" sz="1100" baseline="0" dirty="0"/>
              <a:t>a station spatiale lunaire Gateway, qui sera</a:t>
            </a:r>
            <a:r>
              <a:rPr lang="fr-CA" sz="1100" dirty="0"/>
              <a:t> </a:t>
            </a:r>
            <a:r>
              <a:rPr lang="fr-CA" sz="1100" baseline="0" dirty="0">
                <a:solidFill>
                  <a:schemeClr val="tx1"/>
                </a:solidFill>
              </a:rPr>
              <a:t>en orbite autour de la Lune. </a:t>
            </a:r>
            <a:r>
              <a:rPr lang="fr-CA" sz="1100" dirty="0"/>
              <a:t>Elle sera </a:t>
            </a:r>
            <a:r>
              <a:rPr lang="fr-CA" sz="1100" baseline="0" dirty="0">
                <a:solidFill>
                  <a:schemeClr val="tx1"/>
                </a:solidFill>
              </a:rPr>
              <a:t>environ</a:t>
            </a:r>
            <a:r>
              <a:rPr lang="fr-CA" sz="1100" dirty="0">
                <a:solidFill>
                  <a:schemeClr val="tx1"/>
                </a:solidFill>
              </a:rPr>
              <a:t> six fois plus petite que la Station spatiale internationale. </a:t>
            </a:r>
            <a:r>
              <a:rPr lang="fr-CA" sz="1100" dirty="0"/>
              <a:t>La station Gateway complètement assemblée sera formée d’un module de recherche scientifique et d’un module d’habitation pour un équipage de quatre astronautes. Il n’y aura pas d’équipage en permanence à bord de la station Gateway, comme c’est le cas à la Station spatiale internationale : les astronautes arriveront donc toujours dans une station vide. Il y aura une mission habitée au moins une fois par année. </a:t>
            </a:r>
          </a:p>
          <a:p>
            <a:endParaRPr lang="fr-CA" sz="1100" dirty="0"/>
          </a:p>
          <a:p>
            <a:r>
              <a:rPr lang="fr-CA" sz="1100" dirty="0"/>
              <a:t>Ce</a:t>
            </a:r>
            <a:r>
              <a:rPr lang="fr-CA" sz="1100" dirty="0">
                <a:solidFill>
                  <a:schemeClr val="tx1"/>
                </a:solidFill>
              </a:rPr>
              <a:t> sera un laboratoire scientifique et un banc d’essai de nouvelles technologies. Ce sera aussi </a:t>
            </a:r>
            <a:r>
              <a:rPr lang="fr-CA" sz="1100" dirty="0"/>
              <a:t>une escale pour l’exploration de la surface de la Lune et </a:t>
            </a:r>
            <a:r>
              <a:rPr lang="fr-CA" sz="1100" dirty="0">
                <a:solidFill>
                  <a:schemeClr val="tx1"/>
                </a:solidFill>
              </a:rPr>
              <a:t>un centre de contrôle pour les missions sur la Lune. </a:t>
            </a:r>
            <a:r>
              <a:rPr lang="fr-CA" sz="1100" dirty="0"/>
              <a:t>U</a:t>
            </a:r>
            <a:r>
              <a:rPr lang="fr-CA" sz="1100" dirty="0">
                <a:solidFill>
                  <a:schemeClr val="tx1"/>
                </a:solidFill>
              </a:rPr>
              <a:t>n jour, </a:t>
            </a:r>
            <a:r>
              <a:rPr lang="fr-CA" sz="1100" dirty="0"/>
              <a:t>la station Gateway sera un </a:t>
            </a:r>
            <a:r>
              <a:rPr lang="fr-CA" sz="1100" dirty="0">
                <a:solidFill>
                  <a:schemeClr val="tx1"/>
                </a:solidFill>
              </a:rPr>
              <a:t>tremplin pour les voyages à destination de Mars.</a:t>
            </a:r>
          </a:p>
          <a:p>
            <a:endParaRPr lang="fr-CA" sz="1100" baseline="0" dirty="0">
              <a:solidFill>
                <a:schemeClr val="tx1"/>
              </a:solidFill>
            </a:endParaRPr>
          </a:p>
          <a:p>
            <a:r>
              <a:rPr lang="fr-CA" sz="1100" b="1" dirty="0">
                <a:solidFill>
                  <a:schemeClr val="tx1"/>
                </a:solidFill>
              </a:rPr>
              <a:t>Contribution du Canada</a:t>
            </a:r>
          </a:p>
          <a:p>
            <a:r>
              <a:rPr lang="fr-CA" sz="1100" dirty="0">
                <a:solidFill>
                  <a:schemeClr val="tx1"/>
                </a:solidFill>
              </a:rPr>
              <a:t>Le Canada fournira à la station Gateway </a:t>
            </a:r>
            <a:r>
              <a:rPr lang="fr-CA" sz="1100" b="0" dirty="0">
                <a:solidFill>
                  <a:schemeClr val="tx1"/>
                </a:solidFill>
              </a:rPr>
              <a:t>le système robotisé intelligent</a:t>
            </a:r>
            <a:r>
              <a:rPr lang="fr-CA" sz="1100" b="0" baseline="0" dirty="0">
                <a:solidFill>
                  <a:schemeClr val="tx1"/>
                </a:solidFill>
              </a:rPr>
              <a:t> Canadarm3. </a:t>
            </a:r>
            <a:r>
              <a:rPr lang="fr-CA" sz="1100" dirty="0"/>
              <a:t>Doté d’intelligence artificielle</a:t>
            </a:r>
            <a:r>
              <a:rPr lang="fr-CA" sz="1100" b="0" baseline="0" dirty="0">
                <a:solidFill>
                  <a:schemeClr val="tx1"/>
                </a:solidFill>
              </a:rPr>
              <a:t>, le Canadarm3 pourra </a:t>
            </a:r>
            <a:r>
              <a:rPr lang="fr-CA" sz="1100" dirty="0"/>
              <a:t>assurer le fonctionnement de la station en toute autonomie en l’absence d’astronautes à bord. </a:t>
            </a:r>
            <a:r>
              <a:rPr lang="fr-CA" sz="1100" b="0" i="0" dirty="0">
                <a:solidFill>
                  <a:schemeClr val="tx1"/>
                </a:solidFill>
              </a:rPr>
              <a:t>Il sera formé :</a:t>
            </a:r>
          </a:p>
          <a:p>
            <a:endParaRPr lang="fr-CA" sz="1100" b="0" i="0" dirty="0">
              <a:solidFill>
                <a:schemeClr val="tx1"/>
              </a:solidFill>
            </a:endParaRPr>
          </a:p>
          <a:p>
            <a:pPr marL="171450" indent="-171450">
              <a:buFont typeface="Arial" panose="020B0604020202020204" pitchFamily="34" charset="0"/>
              <a:buChar char="•"/>
            </a:pPr>
            <a:r>
              <a:rPr lang="fr-CA" sz="1100" dirty="0"/>
              <a:t>d’</a:t>
            </a:r>
            <a:r>
              <a:rPr lang="fr-CA" sz="1100" b="0" i="0" dirty="0">
                <a:solidFill>
                  <a:schemeClr val="tx1"/>
                </a:solidFill>
              </a:rPr>
              <a:t>un gras bras de 8,5 mètres de long;</a:t>
            </a:r>
          </a:p>
          <a:p>
            <a:pPr marL="171450" indent="-171450">
              <a:buFont typeface="Arial" panose="020B0604020202020204" pitchFamily="34" charset="0"/>
              <a:buChar char="•"/>
            </a:pPr>
            <a:r>
              <a:rPr lang="fr-CA" sz="1100" b="0" i="0" dirty="0">
                <a:solidFill>
                  <a:schemeClr val="tx1"/>
                </a:solidFill>
              </a:rPr>
              <a:t>d’un </a:t>
            </a:r>
            <a:r>
              <a:rPr lang="fr-CA" sz="1100" dirty="0"/>
              <a:t>petit bras </a:t>
            </a:r>
            <a:r>
              <a:rPr lang="fr-CA" sz="1100" b="0" i="0" dirty="0">
                <a:solidFill>
                  <a:schemeClr val="tx1"/>
                </a:solidFill>
              </a:rPr>
              <a:t>agile;</a:t>
            </a:r>
          </a:p>
          <a:p>
            <a:pPr marL="171450" indent="-171450">
              <a:buFont typeface="Arial" panose="020B0604020202020204" pitchFamily="34" charset="0"/>
              <a:buChar char="•"/>
            </a:pPr>
            <a:r>
              <a:rPr lang="fr-CA" sz="1100" b="0" i="0" dirty="0">
                <a:solidFill>
                  <a:schemeClr val="tx1"/>
                </a:solidFill>
              </a:rPr>
              <a:t>d’un ensemble d’outils amovibles.</a:t>
            </a:r>
          </a:p>
          <a:p>
            <a:endParaRPr lang="fr-CA" sz="1100" b="0" i="0" dirty="0">
              <a:solidFill>
                <a:schemeClr val="tx1"/>
              </a:solidFill>
            </a:endParaRPr>
          </a:p>
          <a:p>
            <a:r>
              <a:rPr lang="fr-CA" sz="1100" b="0" i="0" dirty="0">
                <a:solidFill>
                  <a:schemeClr val="tx1"/>
                </a:solidFill>
              </a:rPr>
              <a:t>Ce système robotisé canadien de nouvelle génération servira à :</a:t>
            </a:r>
          </a:p>
          <a:p>
            <a:pPr marL="171450" indent="-171450">
              <a:buFont typeface="Arial" panose="020B0604020202020204" pitchFamily="34" charset="0"/>
              <a:buChar char="•"/>
            </a:pPr>
            <a:r>
              <a:rPr lang="fr-CA" sz="1100" dirty="0"/>
              <a:t>assurer la maintenance, réparer et inspecter la station Gateway;</a:t>
            </a:r>
          </a:p>
          <a:p>
            <a:pPr marL="171450" indent="-171450">
              <a:buFont typeface="Arial" panose="020B0604020202020204" pitchFamily="34" charset="0"/>
              <a:buChar char="•"/>
            </a:pPr>
            <a:r>
              <a:rPr lang="fr-CA" sz="1100" dirty="0"/>
              <a:t>attraper les vaisseaux spatiaux envoyés à la station;</a:t>
            </a:r>
          </a:p>
          <a:p>
            <a:pPr marL="171450" indent="-171450">
              <a:buFont typeface="Arial" panose="020B0604020202020204" pitchFamily="34" charset="0"/>
              <a:buChar char="•"/>
            </a:pPr>
            <a:r>
              <a:rPr lang="fr-CA" sz="1100" dirty="0"/>
              <a:t>déplacer des modules de la station;</a:t>
            </a:r>
          </a:p>
          <a:p>
            <a:pPr marL="171450" indent="-171450">
              <a:buFont typeface="Arial" panose="020B0604020202020204" pitchFamily="34" charset="0"/>
              <a:buChar char="•"/>
            </a:pPr>
            <a:r>
              <a:rPr lang="fr-CA" sz="1100" dirty="0"/>
              <a:t>aider les astronautes sortis dans l’espace;</a:t>
            </a:r>
          </a:p>
          <a:p>
            <a:pPr marL="171450" indent="-171450">
              <a:buFont typeface="Arial" panose="020B0604020202020204" pitchFamily="34" charset="0"/>
              <a:buChar char="•"/>
            </a:pPr>
            <a:r>
              <a:rPr lang="fr-CA" sz="1100" dirty="0"/>
              <a:t>mener des expériences scientifiques en orbite lunaire et sur la Lune.</a:t>
            </a:r>
          </a:p>
          <a:p>
            <a:endParaRPr lang="fr-CA" sz="1100" dirty="0"/>
          </a:p>
          <a:p>
            <a:r>
              <a:rPr lang="fr-CA" sz="1100" dirty="0"/>
              <a:t>Le Canadarm3 se conçu pour fonctionner en toute autonomie. Il pourra toutefois être commandé depuis le sol par des contrôleurs de vol spécialisés en robotique sur Terre ou par des astronautes dans la station Gateway lors de sorties dans l’espace.</a:t>
            </a:r>
            <a:endParaRPr lang="fr-CA" sz="1100" b="0" i="0" dirty="0">
              <a:solidFill>
                <a:schemeClr val="tx1"/>
              </a:solidFill>
            </a:endParaRPr>
          </a:p>
          <a:p>
            <a:pPr marL="0" indent="0">
              <a:buFont typeface="Arial" panose="020B0604020202020204" pitchFamily="34" charset="0"/>
              <a:buNone/>
            </a:pPr>
            <a:endParaRPr lang="fr-CA" sz="1100" b="0" i="1" dirty="0">
              <a:solidFill>
                <a:schemeClr val="tx1"/>
              </a:solidFill>
            </a:endParaRPr>
          </a:p>
          <a:p>
            <a:pPr marL="0" indent="0">
              <a:buFont typeface="Arial" panose="020B0604020202020204" pitchFamily="34" charset="0"/>
              <a:buNone/>
            </a:pPr>
            <a:r>
              <a:rPr lang="fr-CA" sz="1100" b="0" i="1" dirty="0">
                <a:solidFill>
                  <a:schemeClr val="tx1"/>
                </a:solidFill>
              </a:rPr>
              <a:t>Pour en savoir plus sur la station Gateway et le Canadarm3 : </a:t>
            </a:r>
            <a:r>
              <a:rPr lang="fr-CA" sz="1100" b="0" i="1" dirty="0">
                <a:solidFill>
                  <a:schemeClr val="tx1"/>
                </a:solidFill>
                <a:hlinkClick r:id="rId3"/>
              </a:rPr>
              <a:t>https://asc-csa.gc.ca/fra/astronomie/exploration-lune/default.asp</a:t>
            </a:r>
            <a:r>
              <a:rPr lang="fr-CA" sz="1100" b="0" i="1" dirty="0">
                <a:solidFill>
                  <a:schemeClr val="tx1"/>
                </a:solidFill>
              </a:rPr>
              <a:t>   </a:t>
            </a:r>
          </a:p>
        </p:txBody>
      </p:sp>
      <p:sp>
        <p:nvSpPr>
          <p:cNvPr id="4" name="Slide Number Placeholder 3"/>
          <p:cNvSpPr>
            <a:spLocks noGrp="1"/>
          </p:cNvSpPr>
          <p:nvPr>
            <p:ph type="sldNum" sz="quarter" idx="10"/>
          </p:nvPr>
        </p:nvSpPr>
        <p:spPr>
          <a:xfrm>
            <a:off x="6172199" y="8685213"/>
            <a:ext cx="684213" cy="458787"/>
          </a:xfrm>
        </p:spPr>
        <p:txBody>
          <a:bodyPr/>
          <a:lstStyle/>
          <a:p>
            <a:fld id="{1C128BA7-EEC5-4416-BB96-C5A319430F4A}" type="slidenum">
              <a:rPr lang="fr-CA" smtClean="0"/>
              <a:t>8</a:t>
            </a:fld>
            <a:endParaRPr lang="fr-CA" dirty="0"/>
          </a:p>
        </p:txBody>
      </p:sp>
    </p:spTree>
    <p:extLst>
      <p:ext uri="{BB962C8B-B14F-4D97-AF65-F5344CB8AC3E}">
        <p14:creationId xmlns:p14="http://schemas.microsoft.com/office/powerpoint/2010/main" val="248990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9263"/>
            <a:ext cx="5486400" cy="3086100"/>
          </a:xfrm>
        </p:spPr>
      </p:sp>
      <p:sp>
        <p:nvSpPr>
          <p:cNvPr id="3" name="Notes Placeholder 2"/>
          <p:cNvSpPr>
            <a:spLocks noGrp="1"/>
          </p:cNvSpPr>
          <p:nvPr>
            <p:ph type="body" idx="1"/>
          </p:nvPr>
        </p:nvSpPr>
        <p:spPr/>
        <p:txBody>
          <a:bodyPr/>
          <a:lstStyle/>
          <a:p>
            <a:r>
              <a:rPr lang="fr-CA" b="1" i="0" u="none" dirty="0"/>
              <a:t>Le vaisseau spatial Orion et la station Gateway dans votre défi</a:t>
            </a:r>
          </a:p>
          <a:p>
            <a:pPr lvl="0">
              <a:defRPr/>
            </a:pPr>
            <a:r>
              <a:rPr lang="fr-CA" baseline="0" dirty="0">
                <a:solidFill>
                  <a:schemeClr val="tx1"/>
                </a:solidFill>
                <a:latin typeface="+mn-lt"/>
                <a:ea typeface="+mn-ea"/>
                <a:cs typeface="+mn-cs"/>
              </a:rPr>
              <a:t>Orion est le vaisseau </a:t>
            </a:r>
            <a:r>
              <a:rPr lang="fr-CA" dirty="0"/>
              <a:t>spatial </a:t>
            </a:r>
            <a:r>
              <a:rPr lang="fr-CA" baseline="0" dirty="0">
                <a:solidFill>
                  <a:schemeClr val="tx1"/>
                </a:solidFill>
                <a:latin typeface="+mn-lt"/>
                <a:ea typeface="+mn-ea"/>
                <a:cs typeface="+mn-cs"/>
              </a:rPr>
              <a:t>des astronautes du programme Artemis</a:t>
            </a:r>
            <a:r>
              <a:rPr lang="fr-CA" dirty="0">
                <a:solidFill>
                  <a:schemeClr val="tx1"/>
                </a:solidFill>
                <a:latin typeface="+mn-lt"/>
                <a:ea typeface="+mn-ea"/>
                <a:cs typeface="+mn-cs"/>
              </a:rPr>
              <a:t> </a:t>
            </a:r>
            <a:r>
              <a:rPr lang="fr-CA" baseline="0" dirty="0">
                <a:solidFill>
                  <a:schemeClr val="tx1"/>
                </a:solidFill>
                <a:latin typeface="+mn-lt"/>
                <a:ea typeface="+mn-ea"/>
                <a:cs typeface="+mn-cs"/>
              </a:rPr>
              <a:t>qui iront en mission autour de la Lune, sur la Lune et à la station spatiale lunaire Gateway. Votre</a:t>
            </a:r>
            <a:r>
              <a:rPr lang="fr-CA" dirty="0">
                <a:solidFill>
                  <a:schemeClr val="tx1"/>
                </a:solidFill>
                <a:latin typeface="+mn-lt"/>
                <a:ea typeface="+mn-ea"/>
                <a:cs typeface="+mn-cs"/>
              </a:rPr>
              <a:t> défi est de trouver des solutions qui permettront aux astronautes de garder une bonne sant</a:t>
            </a:r>
            <a:r>
              <a:rPr lang="fr-CA" dirty="0"/>
              <a:t>é mentale. </a:t>
            </a:r>
            <a:r>
              <a:rPr lang="fr-CA" baseline="0" dirty="0">
                <a:solidFill>
                  <a:schemeClr val="tx1"/>
                </a:solidFill>
                <a:latin typeface="+mn-lt"/>
                <a:ea typeface="+mn-ea"/>
                <a:cs typeface="+mn-cs"/>
              </a:rPr>
              <a:t>Vous devrez donc tenir compte de certaines contraintes, comme</a:t>
            </a:r>
            <a:r>
              <a:rPr lang="fr-CA" dirty="0">
                <a:solidFill>
                  <a:schemeClr val="tx1"/>
                </a:solidFill>
                <a:latin typeface="+mn-lt"/>
                <a:ea typeface="+mn-ea"/>
                <a:cs typeface="+mn-cs"/>
              </a:rPr>
              <a:t> celles-ci.</a:t>
            </a:r>
            <a:endParaRPr lang="fr-CA" baseline="0" dirty="0">
              <a:solidFill>
                <a:schemeClr val="tx1"/>
              </a:solidFill>
              <a:latin typeface="+mn-lt"/>
              <a:ea typeface="+mn-ea"/>
              <a:cs typeface="+mn-cs"/>
            </a:endParaRPr>
          </a:p>
          <a:p>
            <a:pPr marL="0" marR="0" lvl="0" indent="0" algn="l" defTabSz="914400" rtl="0" eaLnBrk="1" fontAlgn="auto" latinLnBrk="0" hangingPunct="1">
              <a:buClrTx/>
              <a:buSzTx/>
              <a:buFontTx/>
              <a:buNone/>
              <a:tabLst/>
              <a:defRPr/>
            </a:pPr>
            <a:endParaRPr lang="en-CA" sz="1050" kern="1200" baseline="0" dirty="0">
              <a:solidFill>
                <a:schemeClr val="tx1"/>
              </a:solidFill>
              <a:effectLst/>
              <a:latin typeface="+mn-lt"/>
              <a:ea typeface="+mn-ea"/>
              <a:cs typeface="+mn-cs"/>
            </a:endParaRPr>
          </a:p>
          <a:p>
            <a:pPr marL="171450" marR="0" lvl="0" indent="-171450" algn="l" defTabSz="914400" rtl="0" eaLnBrk="1" fontAlgn="auto" latinLnBrk="0" hangingPunct="1">
              <a:buClrTx/>
              <a:buSzTx/>
              <a:buFont typeface="Arial" panose="020B0604020202020204" pitchFamily="34" charset="0"/>
              <a:buChar char="•"/>
              <a:tabLst/>
              <a:defRPr/>
            </a:pPr>
            <a:r>
              <a:rPr lang="fr-CA" sz="1200" dirty="0">
                <a:solidFill>
                  <a:schemeClr val="tx1"/>
                </a:solidFill>
                <a:latin typeface="+mn-lt"/>
                <a:ea typeface="+mn-ea"/>
                <a:cs typeface="+mn-cs"/>
              </a:rPr>
              <a:t>L’habitacle de la capsule équivaut à peu près à celui d’une fourgonnette. </a:t>
            </a:r>
          </a:p>
          <a:p>
            <a:pPr marL="171450" marR="0" lvl="0" indent="-171450" algn="l" defTabSz="914400" rtl="0" eaLnBrk="1" fontAlgn="auto" latinLnBrk="0" hangingPunct="1">
              <a:buClrTx/>
              <a:buSzTx/>
              <a:buFont typeface="Arial" panose="020B0604020202020204" pitchFamily="34" charset="0"/>
              <a:buChar char="•"/>
              <a:tabLst/>
              <a:defRPr/>
            </a:pPr>
            <a:r>
              <a:rPr lang="fr-CA" sz="1200" dirty="0">
                <a:solidFill>
                  <a:schemeClr val="tx1"/>
                </a:solidFill>
                <a:latin typeface="+mn-lt"/>
                <a:ea typeface="+mn-ea"/>
                <a:cs typeface="+mn-cs"/>
              </a:rPr>
              <a:t>Les astronautes devront partager cet espace pendant plusieurs jours et n’auront aucune intimité.</a:t>
            </a:r>
            <a:r>
              <a:rPr lang="fr-CA" sz="1200" baseline="0" dirty="0">
                <a:solidFill>
                  <a:schemeClr val="tx1"/>
                </a:solidFill>
                <a:latin typeface="+mn-lt"/>
                <a:ea typeface="+mn-ea"/>
                <a:cs typeface="+mn-cs"/>
              </a:rPr>
              <a:t> </a:t>
            </a:r>
          </a:p>
          <a:p>
            <a:pPr marL="171450" marR="0" lvl="0" indent="-171450" algn="l" defTabSz="914400" rtl="0" eaLnBrk="1" fontAlgn="auto" latinLnBrk="0" hangingPunct="1">
              <a:buClrTx/>
              <a:buSzTx/>
              <a:buFont typeface="Arial" panose="020B0604020202020204" pitchFamily="34" charset="0"/>
              <a:buChar char="•"/>
              <a:tabLst/>
              <a:defRPr/>
            </a:pPr>
            <a:r>
              <a:rPr lang="fr-CA" dirty="0"/>
              <a:t>Les astronautes auront du travail à faire, mais leur charge de travail ne sera pas aussi lourde qu’à bord de la Station spatiale internationale ou de la station Gateway. Ils auront donc un peu plus de temps libre que dans ces deux laboratoires orbitaux.</a:t>
            </a:r>
          </a:p>
          <a:p>
            <a:pPr marR="0" lvl="0" algn="l" defTabSz="914400" rtl="0" eaLnBrk="1" fontAlgn="auto" latinLnBrk="0" hangingPunct="1">
              <a:buClrTx/>
              <a:buSzTx/>
              <a:tabLst/>
              <a:defRPr/>
            </a:pPr>
            <a:endParaRPr lang="fr-CA" dirty="0"/>
          </a:p>
          <a:p>
            <a:pPr marR="0" lvl="0" algn="l" defTabSz="914400" rtl="0" eaLnBrk="1" fontAlgn="auto" latinLnBrk="0" hangingPunct="1">
              <a:buClrTx/>
              <a:buSzTx/>
              <a:tabLst/>
              <a:defRPr/>
            </a:pPr>
            <a:r>
              <a:rPr lang="fr-CA" dirty="0"/>
              <a:t>L’environnement est </a:t>
            </a:r>
            <a:r>
              <a:rPr lang="fr-CA" sz="1200" i="0" dirty="0">
                <a:solidFill>
                  <a:schemeClr val="tx1"/>
                </a:solidFill>
                <a:latin typeface="+mn-lt"/>
                <a:ea typeface="+mn-ea"/>
                <a:cs typeface="+mn-cs"/>
              </a:rPr>
              <a:t>très différent de la Station spatiale internationale, dont le volume intérieur équivaut à celui d’un </a:t>
            </a:r>
            <a:r>
              <a:rPr lang="fr-CA" dirty="0"/>
              <a:t>Boeing</a:t>
            </a:r>
            <a:r>
              <a:rPr lang="fr-CA" sz="1200" i="0" dirty="0">
                <a:solidFill>
                  <a:schemeClr val="tx1"/>
                </a:solidFill>
                <a:latin typeface="+mn-lt"/>
                <a:ea typeface="+mn-ea"/>
                <a:cs typeface="+mn-cs"/>
              </a:rPr>
              <a:t> 747.</a:t>
            </a:r>
            <a:r>
              <a:rPr lang="fr-CA" sz="1200" i="0" baseline="0" dirty="0">
                <a:solidFill>
                  <a:schemeClr val="tx1"/>
                </a:solidFill>
                <a:latin typeface="+mn-lt"/>
                <a:ea typeface="+mn-ea"/>
                <a:cs typeface="+mn-cs"/>
              </a:rPr>
              <a:t> La Station spatiale internationale comprend des compartiments-couchettes individuels de la taille d’une</a:t>
            </a:r>
            <a:r>
              <a:rPr lang="fr-CA" sz="1200" i="0" dirty="0">
                <a:solidFill>
                  <a:schemeClr val="tx1"/>
                </a:solidFill>
                <a:latin typeface="+mn-lt"/>
                <a:ea typeface="+mn-ea"/>
                <a:cs typeface="+mn-cs"/>
              </a:rPr>
              <a:t> cabine téléphonique ou d’une petite garde-robe. </a:t>
            </a:r>
            <a:r>
              <a:rPr lang="fr-CA" dirty="0"/>
              <a:t>Elle compte </a:t>
            </a:r>
            <a:r>
              <a:rPr lang="fr-CA" sz="1200" i="0" baseline="0" dirty="0">
                <a:solidFill>
                  <a:schemeClr val="tx1"/>
                </a:solidFill>
                <a:latin typeface="+mn-lt"/>
                <a:ea typeface="+mn-ea"/>
                <a:cs typeface="+mn-cs"/>
              </a:rPr>
              <a:t>plusieurs modules et il y a suffisamment de</a:t>
            </a:r>
            <a:r>
              <a:rPr lang="fr-CA" sz="1200" i="0" dirty="0">
                <a:solidFill>
                  <a:schemeClr val="tx1"/>
                </a:solidFill>
                <a:latin typeface="+mn-lt"/>
                <a:ea typeface="+mn-ea"/>
                <a:cs typeface="+mn-cs"/>
              </a:rPr>
              <a:t> place</a:t>
            </a:r>
            <a:r>
              <a:rPr lang="fr-CA" sz="1200" i="0" baseline="0" dirty="0">
                <a:solidFill>
                  <a:schemeClr val="tx1"/>
                </a:solidFill>
                <a:latin typeface="+mn-lt"/>
                <a:ea typeface="+mn-ea"/>
                <a:cs typeface="+mn-cs"/>
              </a:rPr>
              <a:t> pour aller d’un</a:t>
            </a:r>
            <a:r>
              <a:rPr lang="fr-CA" sz="1200" i="0" dirty="0">
                <a:solidFill>
                  <a:schemeClr val="tx1"/>
                </a:solidFill>
                <a:latin typeface="+mn-lt"/>
                <a:ea typeface="+mn-ea"/>
                <a:cs typeface="+mn-cs"/>
              </a:rPr>
              <a:t> endroit à un autre </a:t>
            </a:r>
            <a:r>
              <a:rPr lang="fr-CA" sz="1200" i="0" baseline="0" dirty="0">
                <a:solidFill>
                  <a:schemeClr val="tx1"/>
                </a:solidFill>
                <a:latin typeface="+mn-lt"/>
                <a:ea typeface="+mn-ea"/>
                <a:cs typeface="+mn-cs"/>
              </a:rPr>
              <a:t>et s’accorder du temps pour soi. </a:t>
            </a:r>
          </a:p>
        </p:txBody>
      </p:sp>
      <p:sp>
        <p:nvSpPr>
          <p:cNvPr id="4" name="Slide Number Placeholder 3"/>
          <p:cNvSpPr>
            <a:spLocks noGrp="1"/>
          </p:cNvSpPr>
          <p:nvPr>
            <p:ph type="sldNum" sz="quarter" idx="10"/>
          </p:nvPr>
        </p:nvSpPr>
        <p:spPr/>
        <p:txBody>
          <a:bodyPr/>
          <a:lstStyle/>
          <a:p>
            <a:fld id="{1C128BA7-EEC5-4416-BB96-C5A319430F4A}" type="slidenum">
              <a:rPr lang="fr-CA" smtClean="0"/>
              <a:t>9</a:t>
            </a:fld>
            <a:endParaRPr lang="fr-CA"/>
          </a:p>
        </p:txBody>
      </p:sp>
    </p:spTree>
    <p:extLst>
      <p:ext uri="{BB962C8B-B14F-4D97-AF65-F5344CB8AC3E}">
        <p14:creationId xmlns:p14="http://schemas.microsoft.com/office/powerpoint/2010/main" val="3471765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ilingue E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6624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g +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38" y="0"/>
            <a:ext cx="12186361" cy="6861174"/>
          </a:xfrm>
          <a:prstGeom prst="rect">
            <a:avLst/>
          </a:prstGeom>
        </p:spPr>
      </p:pic>
      <p:sp>
        <p:nvSpPr>
          <p:cNvPr id="2" name="Title 1"/>
          <p:cNvSpPr>
            <a:spLocks noGrp="1"/>
          </p:cNvSpPr>
          <p:nvPr>
            <p:ph type="ctrTitle" hasCustomPrompt="1"/>
          </p:nvPr>
        </p:nvSpPr>
        <p:spPr>
          <a:xfrm>
            <a:off x="4811282" y="857632"/>
            <a:ext cx="6520441" cy="1444238"/>
          </a:xfrm>
          <a:prstGeom prst="rect">
            <a:avLst/>
          </a:prstGeom>
        </p:spPr>
        <p:txBody>
          <a:bodyPr anchor="ctr">
            <a:normAutofit/>
          </a:bodyPr>
          <a:lstStyle>
            <a:lvl1pPr algn="l">
              <a:defRPr sz="3600" b="1">
                <a:solidFill>
                  <a:schemeClr val="bg1"/>
                </a:solidFill>
                <a:latin typeface="Verdana" panose="020B0604030504040204" pitchFamily="34" charset="0"/>
                <a:ea typeface="Verdana" panose="020B0604030504040204" pitchFamily="34" charset="0"/>
              </a:defRPr>
            </a:lvl1pPr>
          </a:lstStyle>
          <a:p>
            <a:r>
              <a:rPr lang="en-US" dirty="0"/>
              <a:t>Title</a:t>
            </a:r>
            <a:endParaRPr lang="fr-CA" dirty="0"/>
          </a:p>
        </p:txBody>
      </p:sp>
      <p:sp>
        <p:nvSpPr>
          <p:cNvPr id="6" name="Text Placeholder 5"/>
          <p:cNvSpPr>
            <a:spLocks noGrp="1"/>
          </p:cNvSpPr>
          <p:nvPr>
            <p:ph type="body" sz="quarter" idx="10"/>
          </p:nvPr>
        </p:nvSpPr>
        <p:spPr>
          <a:xfrm>
            <a:off x="4811713" y="2538413"/>
            <a:ext cx="6519862" cy="3517900"/>
          </a:xfrm>
          <a:prstGeom prst="rect">
            <a:avLst/>
          </a:prstGeom>
        </p:spPr>
        <p:txBody>
          <a:bodyPr/>
          <a:lstStyle>
            <a:lvl1pPr marL="0" indent="0">
              <a:buNone/>
              <a:defRPr>
                <a:solidFill>
                  <a:schemeClr val="bg1"/>
                </a:solidFill>
              </a:defRPr>
            </a:lvl1pPr>
            <a:lvl2pPr marL="269875" indent="-269875">
              <a:defRPr sz="2800">
                <a:solidFill>
                  <a:schemeClr val="bg1"/>
                </a:solidFill>
              </a:defRPr>
            </a:lvl2pPr>
            <a:lvl3pPr marL="541338" indent="-271463">
              <a:defRPr sz="2400">
                <a:solidFill>
                  <a:schemeClr val="bg1"/>
                </a:solidFill>
              </a:defRPr>
            </a:lvl3pPr>
            <a:lvl4pPr marL="801688" indent="-260350">
              <a:defRPr sz="2000">
                <a:solidFill>
                  <a:schemeClr val="bg1"/>
                </a:solidFill>
              </a:defRPr>
            </a:lvl4pPr>
            <a:lvl5pPr marL="1073150" indent="-271463">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Tree>
    <p:extLst>
      <p:ext uri="{BB962C8B-B14F-4D97-AF65-F5344CB8AC3E}">
        <p14:creationId xmlns:p14="http://schemas.microsoft.com/office/powerpoint/2010/main" val="200812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Header Cyan - Bl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287216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eader Green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690175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 Orange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8167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eader Purple - Bl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53997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Header Yellow - Bl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3853787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Header Cyan - W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tx1"/>
                </a:solidFill>
                <a:latin typeface="Verdana" panose="020B0604030504040204" pitchFamily="34" charset="0"/>
                <a:ea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777629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Header Green - W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tx1"/>
                </a:solidFill>
                <a:latin typeface="Verdana" panose="020B0604030504040204" pitchFamily="34" charset="0"/>
                <a:ea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384554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er Orange - W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tx1"/>
                </a:solidFill>
                <a:latin typeface="Verdana" panose="020B0604030504040204" pitchFamily="34" charset="0"/>
                <a:ea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627232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er Purple - Wh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tx1"/>
                </a:solidFill>
                <a:latin typeface="Verdana" panose="020B0604030504040204" pitchFamily="34" charset="0"/>
                <a:ea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191039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Mo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6400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 Yellow - W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891107"/>
          </a:xfrm>
        </p:spPr>
        <p:txBody>
          <a:bodyP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p:txBody>
          <a:bodyPr/>
          <a:lstStyle>
            <a:lvl1pPr>
              <a:defRPr>
                <a:solidFill>
                  <a:schemeClr val="tx1"/>
                </a:solidFill>
                <a:latin typeface="Verdana" panose="020B0604030504040204" pitchFamily="34" charset="0"/>
                <a:ea typeface="Verdana" panose="020B0604030504040204" pitchFamily="34" charset="0"/>
              </a:defRPr>
            </a:lvl1pPr>
            <a:lvl2pPr>
              <a:defRPr>
                <a:solidFill>
                  <a:schemeClr val="tx1"/>
                </a:solidFill>
                <a:latin typeface="Verdana" panose="020B0604030504040204" pitchFamily="34" charset="0"/>
                <a:ea typeface="Verdana" panose="020B0604030504040204" pitchFamily="34" charset="0"/>
              </a:defRPr>
            </a:lvl2pPr>
            <a:lvl3pPr>
              <a:defRPr>
                <a:solidFill>
                  <a:schemeClr val="tx1"/>
                </a:solidFill>
                <a:latin typeface="Verdana" panose="020B0604030504040204" pitchFamily="34" charset="0"/>
                <a:ea typeface="Verdana" panose="020B0604030504040204" pitchFamily="34" charset="0"/>
              </a:defRPr>
            </a:lvl3pPr>
            <a:lvl4pPr>
              <a:defRPr>
                <a:solidFill>
                  <a:schemeClr val="tx1"/>
                </a:solidFill>
                <a:latin typeface="Verdana" panose="020B0604030504040204" pitchFamily="34" charset="0"/>
                <a:ea typeface="Verdana" panose="020B0604030504040204" pitchFamily="34" charset="0"/>
              </a:defRPr>
            </a:lvl4pPr>
            <a:lvl5pPr>
              <a:defRPr>
                <a:solidFill>
                  <a:schemeClr val="tx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43715" y="6443529"/>
            <a:ext cx="979205" cy="321602"/>
          </a:xfrm>
        </p:spPr>
        <p:txBody>
          <a:bodyPr/>
          <a:lstStyle>
            <a:lvl1pPr>
              <a:defRPr>
                <a:solidFill>
                  <a:schemeClr val="bg1"/>
                </a:solidFill>
              </a:defRPr>
            </a:lvl1pPr>
          </a:lstStyle>
          <a:p>
            <a:fld id="{C5B1E520-65E3-458F-9CDA-CF2050A641A4}" type="slidenum">
              <a:rPr lang="fr-CA" smtClean="0"/>
              <a:pPr/>
              <a:t>‹#›</a:t>
            </a:fld>
            <a:endParaRPr lang="fr-CA" dirty="0"/>
          </a:p>
        </p:txBody>
      </p:sp>
    </p:spTree>
    <p:extLst>
      <p:ext uri="{BB962C8B-B14F-4D97-AF65-F5344CB8AC3E}">
        <p14:creationId xmlns:p14="http://schemas.microsoft.com/office/powerpoint/2010/main" val="2590838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AB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332978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RAI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3693900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HEALTH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1665938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OB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1589621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OV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3230173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LEAR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31477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2025-07-31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907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AB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1055632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RAI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609267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Moon+FI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676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HEALTH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245469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OB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617968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OV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885148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LEAR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647619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A PROPO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106745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CREUSE-MÉNING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3854503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ESPRIT/CORPS S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845789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OBO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682706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929897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SAVOI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2" name="Title 1"/>
          <p:cNvSpPr>
            <a:spLocks noGrp="1"/>
          </p:cNvSpPr>
          <p:nvPr>
            <p:ph type="title"/>
          </p:nvPr>
        </p:nvSpPr>
        <p:spPr>
          <a:xfrm>
            <a:off x="3204672" y="365125"/>
            <a:ext cx="8149127" cy="1325563"/>
          </a:xfrm>
        </p:spPr>
        <p:txBody>
          <a:bodyPr>
            <a:normAutofit/>
          </a:bodyPr>
          <a:lstStyle>
            <a:lvl1pP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1825625"/>
            <a:ext cx="8149128" cy="435133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4066070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H">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53200" y="4411292"/>
            <a:ext cx="9900000" cy="1047121"/>
          </a:xfrm>
          <a:prstGeom prst="rect">
            <a:avLst/>
          </a:prstGeom>
        </p:spPr>
        <p:txBody>
          <a:bodyPr anchor="ct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6" name="Text Placeholder 5"/>
          <p:cNvSpPr>
            <a:spLocks noGrp="1"/>
          </p:cNvSpPr>
          <p:nvPr>
            <p:ph type="body" sz="quarter" idx="10" hasCustomPrompt="1"/>
          </p:nvPr>
        </p:nvSpPr>
        <p:spPr>
          <a:xfrm>
            <a:off x="1153200" y="5564503"/>
            <a:ext cx="9900000" cy="471600"/>
          </a:xfrm>
          <a:prstGeom prst="rect">
            <a:avLst/>
          </a:prstGeom>
        </p:spPr>
        <p:txBody>
          <a:bodyPr/>
          <a:lstStyle>
            <a:lvl1pPr marL="0" indent="0" algn="ctr">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CA" dirty="0"/>
              <a:t>Presenter’s name</a:t>
            </a:r>
            <a:endParaRPr lang="fr-CA" dirty="0"/>
          </a:p>
        </p:txBody>
      </p:sp>
    </p:spTree>
    <p:extLst>
      <p:ext uri="{BB962C8B-B14F-4D97-AF65-F5344CB8AC3E}">
        <p14:creationId xmlns:p14="http://schemas.microsoft.com/office/powerpoint/2010/main" val="956772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A PROPO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3429266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CREUSE-MENING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1432457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ESPRIT/CORPS SAI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9728565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ROBO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1302736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ROV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384870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AVOI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38385" y="1666429"/>
            <a:ext cx="1974079" cy="2512463"/>
          </a:xfrm>
        </p:spPr>
        <p:txBody>
          <a:bodyPr>
            <a:normAutofit/>
          </a:bodyPr>
          <a:lstStyle>
            <a:lvl1pPr algn="ctr">
              <a:defRPr sz="24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3" name="Content Placeholder 2"/>
          <p:cNvSpPr>
            <a:spLocks noGrp="1"/>
          </p:cNvSpPr>
          <p:nvPr>
            <p:ph idx="1"/>
          </p:nvPr>
        </p:nvSpPr>
        <p:spPr>
          <a:xfrm>
            <a:off x="3204672" y="803305"/>
            <a:ext cx="8149128" cy="5373658"/>
          </a:xfrm>
        </p:spPr>
        <p:txBody>
          <a:bodyPr/>
          <a:lstStyle>
            <a:lvl1pPr>
              <a:defRPr>
                <a:solidFill>
                  <a:schemeClr val="bg1"/>
                </a:solidFill>
                <a:latin typeface="Verdana" panose="020B0604030504040204" pitchFamily="34" charset="0"/>
                <a:ea typeface="Verdana" panose="020B0604030504040204" pitchFamily="34" charset="0"/>
              </a:defRPr>
            </a:lvl1pPr>
            <a:lvl2pPr>
              <a:defRPr>
                <a:solidFill>
                  <a:schemeClr val="bg1"/>
                </a:solidFill>
                <a:latin typeface="Verdana" panose="020B0604030504040204" pitchFamily="34" charset="0"/>
                <a:ea typeface="Verdana" panose="020B0604030504040204" pitchFamily="34" charset="0"/>
              </a:defRPr>
            </a:lvl2pPr>
            <a:lvl3pPr>
              <a:defRPr>
                <a:solidFill>
                  <a:schemeClr val="bg1"/>
                </a:solidFill>
                <a:latin typeface="Verdana" panose="020B0604030504040204" pitchFamily="34" charset="0"/>
                <a:ea typeface="Verdana" panose="020B0604030504040204" pitchFamily="34" charset="0"/>
              </a:defRPr>
            </a:lvl3pPr>
            <a:lvl4pPr>
              <a:defRPr>
                <a:solidFill>
                  <a:schemeClr val="bg1"/>
                </a:solidFill>
                <a:latin typeface="Verdana" panose="020B0604030504040204" pitchFamily="34" charset="0"/>
                <a:ea typeface="Verdana" panose="020B0604030504040204" pitchFamily="34" charset="0"/>
              </a:defRPr>
            </a:lvl4pPr>
            <a:lvl5pPr>
              <a:defRPr>
                <a:solidFill>
                  <a:schemeClr val="bg1"/>
                </a:solidFill>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6" name="Slide Number Placeholder 5"/>
          <p:cNvSpPr>
            <a:spLocks noGrp="1"/>
          </p:cNvSpPr>
          <p:nvPr>
            <p:ph type="sldNum" sz="quarter" idx="12"/>
          </p:nvPr>
        </p:nvSpPr>
        <p:spPr>
          <a:xfrm>
            <a:off x="11152262" y="6434983"/>
            <a:ext cx="1039738" cy="423017"/>
          </a:xfrm>
        </p:spPr>
        <p:txBody>
          <a:bodyPr/>
          <a:lstStyle>
            <a:lvl1pPr>
              <a:defRPr>
                <a:solidFill>
                  <a:schemeClr val="bg1"/>
                </a:solidFill>
              </a:defRPr>
            </a:lvl1pPr>
          </a:lstStyle>
          <a:p>
            <a:fld id="{602450FD-6C70-4E7A-8FFC-30FB55129CBC}" type="slidenum">
              <a:rPr lang="fr-CA" smtClean="0"/>
              <a:pPr/>
              <a:t>‹#›</a:t>
            </a:fld>
            <a:endParaRPr lang="fr-CA" dirty="0"/>
          </a:p>
        </p:txBody>
      </p:sp>
    </p:spTree>
    <p:extLst>
      <p:ext uri="{BB962C8B-B14F-4D97-AF65-F5344CB8AC3E}">
        <p14:creationId xmlns:p14="http://schemas.microsoft.com/office/powerpoint/2010/main" val="256074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H + FI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152258" y="4377109"/>
            <a:ext cx="9887484" cy="1080000"/>
          </a:xfrm>
          <a:prstGeom prst="rect">
            <a:avLst/>
          </a:prstGeom>
        </p:spPr>
        <p:txBody>
          <a:bodyPr anchor="ctr">
            <a:normAutofit/>
          </a:bodyPr>
          <a:lstStyle>
            <a:lvl1pPr algn="ctr">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6" name="Text Placeholder 5"/>
          <p:cNvSpPr>
            <a:spLocks noGrp="1"/>
          </p:cNvSpPr>
          <p:nvPr>
            <p:ph type="body" sz="quarter" idx="10" hasCustomPrompt="1"/>
          </p:nvPr>
        </p:nvSpPr>
        <p:spPr>
          <a:xfrm>
            <a:off x="1152258" y="5564722"/>
            <a:ext cx="9887484" cy="470271"/>
          </a:xfrm>
          <a:prstGeom prst="rect">
            <a:avLst/>
          </a:prstGeom>
        </p:spPr>
        <p:txBody>
          <a:bodyPr/>
          <a:lstStyle>
            <a:lvl1pPr marL="0" indent="0" algn="ctr">
              <a:buNone/>
              <a:defRPr sz="2400">
                <a:solidFill>
                  <a:schemeClr val="bg1"/>
                </a:solidFill>
              </a:defRPr>
            </a:lvl1pPr>
          </a:lstStyle>
          <a:p>
            <a:pPr lvl="0"/>
            <a:r>
              <a:rPr lang="en-CA" dirty="0"/>
              <a:t>Presenter’s name</a:t>
            </a:r>
            <a:endParaRPr lang="fr-CA" dirty="0"/>
          </a:p>
        </p:txBody>
      </p:sp>
    </p:spTree>
    <p:extLst>
      <p:ext uri="{BB962C8B-B14F-4D97-AF65-F5344CB8AC3E}">
        <p14:creationId xmlns:p14="http://schemas.microsoft.com/office/powerpoint/2010/main" val="220497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Vertica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41832" y="1202482"/>
            <a:ext cx="4341263" cy="3967723"/>
          </a:xfrm>
          <a:prstGeom prst="rect">
            <a:avLst/>
          </a:prstGeom>
        </p:spPr>
        <p:txBody>
          <a:bodyPr anchor="ctr">
            <a:normAutofit/>
          </a:bodyPr>
          <a:lstStyle>
            <a:lvl1pPr algn="l">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
        <p:nvSpPr>
          <p:cNvPr id="5" name="Text Placeholder 4"/>
          <p:cNvSpPr>
            <a:spLocks noGrp="1"/>
          </p:cNvSpPr>
          <p:nvPr>
            <p:ph type="body" sz="quarter" idx="10" hasCustomPrompt="1"/>
          </p:nvPr>
        </p:nvSpPr>
        <p:spPr>
          <a:xfrm>
            <a:off x="327025" y="5840963"/>
            <a:ext cx="4356070" cy="475700"/>
          </a:xfrm>
          <a:prstGeom prst="rect">
            <a:avLst/>
          </a:prstGeom>
        </p:spPr>
        <p:txBody>
          <a:bodyPr anchor="b"/>
          <a:lstStyle>
            <a:lvl1pPr marL="0" indent="0">
              <a:buNone/>
              <a:defRPr sz="2400">
                <a:solidFill>
                  <a:schemeClr val="bg1"/>
                </a:solidFill>
              </a:defRPr>
            </a:lvl1pPr>
          </a:lstStyle>
          <a:p>
            <a:pPr lvl="0"/>
            <a:r>
              <a:rPr lang="en-US" dirty="0"/>
              <a:t>Presenter’s name</a:t>
            </a:r>
            <a:endParaRPr lang="fr-CA" dirty="0"/>
          </a:p>
        </p:txBody>
      </p:sp>
    </p:spTree>
    <p:extLst>
      <p:ext uri="{BB962C8B-B14F-4D97-AF65-F5344CB8AC3E}">
        <p14:creationId xmlns:p14="http://schemas.microsoft.com/office/powerpoint/2010/main" val="947950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77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697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g + Logo + 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38" y="0"/>
            <a:ext cx="12186361" cy="6861174"/>
          </a:xfrm>
          <a:prstGeom prst="rect">
            <a:avLst/>
          </a:prstGeom>
        </p:spPr>
      </p:pic>
      <p:sp>
        <p:nvSpPr>
          <p:cNvPr id="2" name="Title 1"/>
          <p:cNvSpPr>
            <a:spLocks noGrp="1"/>
          </p:cNvSpPr>
          <p:nvPr>
            <p:ph type="ctrTitle"/>
          </p:nvPr>
        </p:nvSpPr>
        <p:spPr>
          <a:xfrm>
            <a:off x="4794190" y="4580546"/>
            <a:ext cx="6520441" cy="1444239"/>
          </a:xfrm>
          <a:prstGeom prst="rect">
            <a:avLst/>
          </a:prstGeom>
        </p:spPr>
        <p:txBody>
          <a:bodyPr anchor="ctr">
            <a:normAutofit/>
          </a:bodyPr>
          <a:lstStyle>
            <a:lvl1pPr algn="l">
              <a:defRPr sz="3600" b="1">
                <a:solidFill>
                  <a:schemeClr val="bg1"/>
                </a:solidFill>
                <a:latin typeface="Verdana" panose="020B0604030504040204" pitchFamily="34" charset="0"/>
                <a:ea typeface="Verdana" panose="020B0604030504040204" pitchFamily="34" charset="0"/>
              </a:defRPr>
            </a:lvl1pPr>
          </a:lstStyle>
          <a:p>
            <a:r>
              <a:rPr lang="en-US" dirty="0"/>
              <a:t>Click to edit Master title style</a:t>
            </a:r>
            <a:endParaRPr lang="fr-CA" dirty="0"/>
          </a:p>
        </p:txBody>
      </p:sp>
    </p:spTree>
    <p:extLst>
      <p:ext uri="{BB962C8B-B14F-4D97-AF65-F5344CB8AC3E}">
        <p14:creationId xmlns:p14="http://schemas.microsoft.com/office/powerpoint/2010/main" val="32379030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1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1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1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7.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8.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Tree>
    <p:extLst>
      <p:ext uri="{BB962C8B-B14F-4D97-AF65-F5344CB8AC3E}">
        <p14:creationId xmlns:p14="http://schemas.microsoft.com/office/powerpoint/2010/main" val="3398690633"/>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450FD-6C70-4E7A-8FFC-30FB55129CBC}" type="slidenum">
              <a:rPr lang="fr-CA" smtClean="0"/>
              <a:t>‹#›</a:t>
            </a:fld>
            <a:endParaRPr lang="fr-CA"/>
          </a:p>
        </p:txBody>
      </p:sp>
    </p:spTree>
    <p:extLst>
      <p:ext uri="{BB962C8B-B14F-4D97-AF65-F5344CB8AC3E}">
        <p14:creationId xmlns:p14="http://schemas.microsoft.com/office/powerpoint/2010/main" val="167175376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450FD-6C70-4E7A-8FFC-30FB55129CBC}" type="slidenum">
              <a:rPr lang="fr-CA" smtClean="0"/>
              <a:t>‹#›</a:t>
            </a:fld>
            <a:endParaRPr lang="fr-CA"/>
          </a:p>
        </p:txBody>
      </p:sp>
    </p:spTree>
    <p:extLst>
      <p:ext uri="{BB962C8B-B14F-4D97-AF65-F5344CB8AC3E}">
        <p14:creationId xmlns:p14="http://schemas.microsoft.com/office/powerpoint/2010/main" val="40116816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450FD-6C70-4E7A-8FFC-30FB55129CBC}" type="slidenum">
              <a:rPr lang="fr-CA" smtClean="0"/>
              <a:t>‹#›</a:t>
            </a:fld>
            <a:endParaRPr lang="fr-CA"/>
          </a:p>
        </p:txBody>
      </p:sp>
    </p:spTree>
    <p:extLst>
      <p:ext uri="{BB962C8B-B14F-4D97-AF65-F5344CB8AC3E}">
        <p14:creationId xmlns:p14="http://schemas.microsoft.com/office/powerpoint/2010/main" val="352018518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698407"/>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96022"/>
      </p:ext>
    </p:extLst>
  </p:cSld>
  <p:clrMap bg1="lt1" tx1="dk1" bg2="lt2" tx2="dk2" accent1="accent1" accent2="accent2" accent3="accent3" accent4="accent4" accent5="accent5" accent6="accent6" hlink="hlink" folHlink="folHlink"/>
  <p:sldLayoutIdLst>
    <p:sldLayoutId id="2147483744" r:id="rId1"/>
    <p:sldLayoutId id="214748374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616832"/>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785724"/>
      </p:ext>
    </p:extLst>
  </p:cSld>
  <p:clrMap bg1="lt1" tx1="dk1" bg2="lt2" tx2="dk2" accent1="accent1" accent2="accent2" accent3="accent3" accent4="accent4" accent5="accent5" accent6="accent6" hlink="hlink" folHlink="folHlink"/>
  <p:sldLayoutIdLst>
    <p:sldLayoutId id="2147483741" r:id="rId1"/>
    <p:sldLayoutId id="214748374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357261"/>
      </p:ext>
    </p:extLst>
  </p:cSld>
  <p:clrMap bg1="lt1" tx1="dk1" bg2="lt2" tx2="dk2" accent1="accent1" accent2="accent2" accent3="accent3" accent4="accent4" accent5="accent5" accent6="accent6" hlink="hlink" folHlink="folHlink"/>
  <p:sldLayoutIdLst>
    <p:sldLayoutId id="2147483738" r:id="rId1"/>
    <p:sldLayoutId id="214748373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4221905696"/>
      </p:ext>
    </p:extLst>
  </p:cSld>
  <p:clrMap bg1="lt1" tx1="dk1" bg2="lt2" tx2="dk2" accent1="accent1" accent2="accent2" accent3="accent3" accent4="accent4" accent5="accent5" accent6="accent6" hlink="hlink" folHlink="folHlink"/>
  <p:sldLayoutIdLst>
    <p:sldLayoutId id="2147483672" r:id="rId1"/>
    <p:sldLayoutId id="2147483682" r:id="rId2"/>
    <p:sldLayoutId id="2147483683" r:id="rId3"/>
    <p:sldLayoutId id="2147483684" r:id="rId4"/>
    <p:sldLayoutId id="2147483685"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1E520-65E3-458F-9CDA-CF2050A641A4}" type="slidenum">
              <a:rPr lang="fr-CA" smtClean="0"/>
              <a:t>‹#›</a:t>
            </a:fld>
            <a:endParaRPr lang="fr-CA"/>
          </a:p>
        </p:txBody>
      </p:sp>
    </p:spTree>
    <p:extLst>
      <p:ext uri="{BB962C8B-B14F-4D97-AF65-F5344CB8AC3E}">
        <p14:creationId xmlns:p14="http://schemas.microsoft.com/office/powerpoint/2010/main" val="353081604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450FD-6C70-4E7A-8FFC-30FB55129CBC}" type="slidenum">
              <a:rPr lang="fr-CA" smtClean="0"/>
              <a:t>‹#›</a:t>
            </a:fld>
            <a:endParaRPr lang="fr-CA"/>
          </a:p>
        </p:txBody>
      </p:sp>
    </p:spTree>
    <p:extLst>
      <p:ext uri="{BB962C8B-B14F-4D97-AF65-F5344CB8AC3E}">
        <p14:creationId xmlns:p14="http://schemas.microsoft.com/office/powerpoint/2010/main" val="1028003186"/>
      </p:ext>
    </p:extLst>
  </p:cSld>
  <p:clrMap bg1="lt1" tx1="dk1" bg2="lt2" tx2="dk2" accent1="accent1" accent2="accent2" accent3="accent3" accent4="accent4" accent5="accent5" accent6="accent6" hlink="hlink" folHlink="folHlink"/>
  <p:sldLayoutIdLst>
    <p:sldLayoutId id="2147483694" r:id="rId1"/>
    <p:sldLayoutId id="2147483705" r:id="rId2"/>
    <p:sldLayoutId id="2147483706" r:id="rId3"/>
    <p:sldLayoutId id="2147483707" r:id="rId4"/>
    <p:sldLayoutId id="2147483708" r:id="rId5"/>
    <p:sldLayoutId id="2147483709" r:id="rId6"/>
    <p:sldLayoutId id="214748374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19.xml"/><Relationship Id="rId7" Type="http://schemas.openxmlformats.org/officeDocument/2006/relationships/notesSlide" Target="../notesSlides/notesSlide10.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11.xml"/><Relationship Id="rId5" Type="http://schemas.openxmlformats.org/officeDocument/2006/relationships/tags" Target="../tags/tag21.xml"/><Relationship Id="rId10" Type="http://schemas.openxmlformats.org/officeDocument/2006/relationships/image" Target="../media/image56.jpeg"/><Relationship Id="rId4" Type="http://schemas.openxmlformats.org/officeDocument/2006/relationships/tags" Target="../tags/tag20.xml"/><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0.jpeg"/><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image" Target="../media/image59.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58.jpeg"/><Relationship Id="rId5" Type="http://schemas.openxmlformats.org/officeDocument/2006/relationships/tags" Target="../tags/tag26.xml"/><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tags" Target="../tags/tag25.xml"/><Relationship Id="rId9" Type="http://schemas.openxmlformats.org/officeDocument/2006/relationships/notesSlide" Target="../notesSlides/notesSlide11.xml"/><Relationship Id="rId14" Type="http://schemas.openxmlformats.org/officeDocument/2006/relationships/image" Target="../media/image6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6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67.jpe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66.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65.jpeg"/><Relationship Id="rId5" Type="http://schemas.openxmlformats.org/officeDocument/2006/relationships/tags" Target="../tags/tag35.xml"/><Relationship Id="rId15" Type="http://schemas.openxmlformats.org/officeDocument/2006/relationships/image" Target="../media/image69.jpeg"/><Relationship Id="rId10" Type="http://schemas.openxmlformats.org/officeDocument/2006/relationships/image" Target="../media/image64.jpeg"/><Relationship Id="rId4" Type="http://schemas.openxmlformats.org/officeDocument/2006/relationships/tags" Target="../tags/tag34.xml"/><Relationship Id="rId9" Type="http://schemas.openxmlformats.org/officeDocument/2006/relationships/notesSlide" Target="../notesSlides/notesSlide13.xml"/><Relationship Id="rId14"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72.jpeg"/><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image" Target="../media/image71.jpeg"/><Relationship Id="rId2" Type="http://schemas.openxmlformats.org/officeDocument/2006/relationships/tags" Target="../tags/tag39.xml"/><Relationship Id="rId16" Type="http://schemas.openxmlformats.org/officeDocument/2006/relationships/image" Target="../media/image75.jpe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70.jpeg"/><Relationship Id="rId5" Type="http://schemas.openxmlformats.org/officeDocument/2006/relationships/tags" Target="../tags/tag42.xml"/><Relationship Id="rId15" Type="http://schemas.openxmlformats.org/officeDocument/2006/relationships/image" Target="../media/image74.jpeg"/><Relationship Id="rId10" Type="http://schemas.openxmlformats.org/officeDocument/2006/relationships/notesSlide" Target="../notesSlides/notesSlide14.xml"/><Relationship Id="rId4" Type="http://schemas.openxmlformats.org/officeDocument/2006/relationships/tags" Target="../tags/tag41.xml"/><Relationship Id="rId9" Type="http://schemas.openxmlformats.org/officeDocument/2006/relationships/slideLayout" Target="../slideLayouts/slideLayout12.xml"/><Relationship Id="rId14" Type="http://schemas.openxmlformats.org/officeDocument/2006/relationships/image" Target="../media/image7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svg"/><Relationship Id="rId12"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7.xml"/><Relationship Id="rId7" Type="http://schemas.openxmlformats.org/officeDocument/2006/relationships/slideLayout" Target="../slideLayouts/slideLayout2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4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7.jpeg"/><Relationship Id="rId5" Type="http://schemas.openxmlformats.org/officeDocument/2006/relationships/notesSlide" Target="../notesSlides/notesSlide8.xml"/><Relationship Id="rId4"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notesSlide" Target="../notesSlides/notesSlide9.xml"/><Relationship Id="rId7"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p:txBody>
          <a:bodyPr/>
          <a:lstStyle/>
          <a:p>
            <a:r>
              <a:rPr lang="fr-CA" dirty="0"/>
              <a:t>Creuse-méninges spatial</a:t>
            </a:r>
          </a:p>
        </p:txBody>
      </p:sp>
      <p:sp>
        <p:nvSpPr>
          <p:cNvPr id="3" name="Text Placeholder 2"/>
          <p:cNvSpPr>
            <a:spLocks noGrp="1"/>
          </p:cNvSpPr>
          <p:nvPr>
            <p:ph type="body" sz="quarter" idx="10"/>
            <p:custDataLst>
              <p:tags r:id="rId2"/>
            </p:custDataLst>
          </p:nvPr>
        </p:nvSpPr>
        <p:spPr/>
        <p:txBody>
          <a:bodyPr/>
          <a:lstStyle/>
          <a:p>
            <a:r>
              <a:rPr lang="fr-CA" dirty="0"/>
              <a:t>2022-2023</a:t>
            </a:r>
          </a:p>
        </p:txBody>
      </p:sp>
    </p:spTree>
    <p:extLst>
      <p:ext uri="{BB962C8B-B14F-4D97-AF65-F5344CB8AC3E}">
        <p14:creationId xmlns:p14="http://schemas.microsoft.com/office/powerpoint/2010/main" val="1302929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fld id="{C5B1E520-65E3-458F-9CDA-CF2050A641A4}" type="slidenum">
              <a:rPr lang="fr-CA" smtClean="0"/>
              <a:pPr/>
              <a:t>10</a:t>
            </a:fld>
            <a:endParaRPr lang="fr-CA" dirty="0"/>
          </a:p>
        </p:txBody>
      </p:sp>
      <p:pic>
        <p:nvPicPr>
          <p:cNvPr id="7" name="Picture 2" descr="0e15591d-c022-4e4b-8383-fb71be53a997@CANPRD01"/>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a:ext>
            </a:extLst>
          </a:blip>
          <a:srcRect/>
          <a:stretch>
            <a:fillRect/>
          </a:stretch>
        </p:blipFill>
        <p:spPr bwMode="auto">
          <a:xfrm rot="10800000">
            <a:off x="104504" y="2207626"/>
            <a:ext cx="4317964" cy="323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4487782" y="2207626"/>
            <a:ext cx="4313437" cy="3221764"/>
          </a:xfrm>
          <a:prstGeom prst="rect">
            <a:avLst/>
          </a:prstGeom>
        </p:spPr>
      </p:pic>
      <p:pic>
        <p:nvPicPr>
          <p:cNvPr id="10" name="Picture 9"/>
          <p:cNvPicPr>
            <a:picLocks noChangeAspect="1"/>
          </p:cNvPicPr>
          <p:nvPr>
            <p:custDataLst>
              <p:tags r:id="rId4"/>
            </p:custDataLst>
          </p:nvPr>
        </p:nvPicPr>
        <p:blipFill rotWithShape="1">
          <a:blip r:embed="rId10" cstate="screen">
            <a:extLst>
              <a:ext uri="{28A0092B-C50C-407E-A947-70E740481C1C}">
                <a14:useLocalDpi xmlns:a14="http://schemas.microsoft.com/office/drawing/2010/main"/>
              </a:ext>
            </a:extLst>
          </a:blip>
          <a:srcRect/>
          <a:stretch/>
        </p:blipFill>
        <p:spPr>
          <a:xfrm>
            <a:off x="8882980" y="2207626"/>
            <a:ext cx="3171154" cy="3221764"/>
          </a:xfrm>
          <a:prstGeom prst="rect">
            <a:avLst/>
          </a:prstGeom>
        </p:spPr>
      </p:pic>
      <p:sp>
        <p:nvSpPr>
          <p:cNvPr id="11" name="Title 1"/>
          <p:cNvSpPr>
            <a:spLocks noGrp="1"/>
          </p:cNvSpPr>
          <p:nvPr>
            <p:ph type="title"/>
            <p:custDataLst>
              <p:tags r:id="rId5"/>
            </p:custDataLst>
          </p:nvPr>
        </p:nvSpPr>
        <p:spPr>
          <a:xfrm>
            <a:off x="0" y="382165"/>
            <a:ext cx="12192000" cy="891107"/>
          </a:xfrm>
        </p:spPr>
        <p:txBody>
          <a:bodyPr>
            <a:normAutofit/>
          </a:bodyPr>
          <a:lstStyle/>
          <a:p>
            <a:r>
              <a:rPr lang="fr-CA" dirty="0"/>
              <a:t>Garder les astronautes en santé</a:t>
            </a:r>
          </a:p>
        </p:txBody>
      </p:sp>
    </p:spTree>
    <p:extLst>
      <p:ext uri="{BB962C8B-B14F-4D97-AF65-F5344CB8AC3E}">
        <p14:creationId xmlns:p14="http://schemas.microsoft.com/office/powerpoint/2010/main" val="258037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La santé mentale dans l’espace</a:t>
            </a:r>
          </a:p>
        </p:txBody>
      </p:sp>
      <p:pic>
        <p:nvPicPr>
          <p:cNvPr id="10" name="Picture 9"/>
          <p:cNvPicPr>
            <a:picLocks noChangeAspect="1"/>
          </p:cNvPicPr>
          <p:nvPr>
            <p:custDataLst>
              <p:tags r:id="rId2"/>
            </p:custDataLst>
          </p:nvPr>
        </p:nvPicPr>
        <p:blipFill rotWithShape="1">
          <a:blip r:embed="rId10" cstate="screen">
            <a:extLst>
              <a:ext uri="{28A0092B-C50C-407E-A947-70E740481C1C}">
                <a14:useLocalDpi xmlns:a14="http://schemas.microsoft.com/office/drawing/2010/main"/>
              </a:ext>
            </a:extLst>
          </a:blip>
          <a:srcRect r="-1"/>
          <a:stretch/>
        </p:blipFill>
        <p:spPr>
          <a:xfrm>
            <a:off x="8298874" y="1500518"/>
            <a:ext cx="3683988" cy="2504953"/>
          </a:xfrm>
          <a:prstGeom prst="rect">
            <a:avLst/>
          </a:prstGeom>
        </p:spPr>
      </p:pic>
      <p:pic>
        <p:nvPicPr>
          <p:cNvPr id="11" name="Picture 10"/>
          <p:cNvPicPr>
            <a:picLocks noChangeAspect="1"/>
          </p:cNvPicPr>
          <p:nvPr>
            <p:custDataLst>
              <p:tags r:id="rId3"/>
            </p:custDataLst>
          </p:nvPr>
        </p:nvPicPr>
        <p:blipFill rotWithShape="1">
          <a:blip r:embed="rId11" cstate="screen">
            <a:extLst>
              <a:ext uri="{28A0092B-C50C-407E-A947-70E740481C1C}">
                <a14:useLocalDpi xmlns:a14="http://schemas.microsoft.com/office/drawing/2010/main"/>
              </a:ext>
            </a:extLst>
          </a:blip>
          <a:srcRect/>
          <a:stretch/>
        </p:blipFill>
        <p:spPr>
          <a:xfrm>
            <a:off x="4279372" y="1496291"/>
            <a:ext cx="3757430" cy="2493393"/>
          </a:xfrm>
          <a:prstGeom prst="rect">
            <a:avLst/>
          </a:prstGeom>
        </p:spPr>
      </p:pic>
      <p:pic>
        <p:nvPicPr>
          <p:cNvPr id="5" name="Content Placeholder 4"/>
          <p:cNvPicPr>
            <a:picLocks noGrp="1" noChangeAspect="1"/>
          </p:cNvPicPr>
          <p:nvPr>
            <p:ph idx="1"/>
            <p:custDataLst>
              <p:tags r:id="rId4"/>
            </p:custDataLst>
          </p:nvPr>
        </p:nvPicPr>
        <p:blipFill rotWithShape="1">
          <a:blip r:embed="rId12" cstate="screen">
            <a:extLst>
              <a:ext uri="{28A0092B-C50C-407E-A947-70E740481C1C}">
                <a14:useLocalDpi xmlns:a14="http://schemas.microsoft.com/office/drawing/2010/main"/>
              </a:ext>
            </a:extLst>
          </a:blip>
          <a:srcRect/>
          <a:stretch/>
        </p:blipFill>
        <p:spPr>
          <a:xfrm>
            <a:off x="4279372" y="4218184"/>
            <a:ext cx="3757430" cy="2420277"/>
          </a:xfrm>
        </p:spPr>
      </p:pic>
      <p:pic>
        <p:nvPicPr>
          <p:cNvPr id="6" name="Picture 5"/>
          <p:cNvPicPr>
            <a:picLocks noChangeAspect="1"/>
          </p:cNvPicPr>
          <p:nvPr>
            <p:custDataLst>
              <p:tags r:id="rId5"/>
            </p:custDataLst>
          </p:nvPr>
        </p:nvPicPr>
        <p:blipFill rotWithShape="1">
          <a:blip r:embed="rId13" cstate="screen">
            <a:extLst>
              <a:ext uri="{28A0092B-C50C-407E-A947-70E740481C1C}">
                <a14:useLocalDpi xmlns:a14="http://schemas.microsoft.com/office/drawing/2010/main"/>
              </a:ext>
            </a:extLst>
          </a:blip>
          <a:srcRect/>
          <a:stretch/>
        </p:blipFill>
        <p:spPr>
          <a:xfrm>
            <a:off x="199190" y="1484731"/>
            <a:ext cx="3812505" cy="2496519"/>
          </a:xfrm>
          <a:prstGeom prst="rect">
            <a:avLst/>
          </a:prstGeom>
        </p:spPr>
      </p:pic>
      <p:pic>
        <p:nvPicPr>
          <p:cNvPr id="2050" name="Picture 2" descr="https://asc-csa.gc.ca/images/recherche/tiles/fd16e2cb-a9f2-4f26-94c2-2a212955f2ea.jpg"/>
          <p:cNvPicPr>
            <a:picLocks noChangeAspect="1" noChangeArrowheads="1"/>
          </p:cNvPicPr>
          <p:nvPr>
            <p:custDataLst>
              <p:tags r:id="rId6"/>
            </p:custDataLst>
          </p:nvPr>
        </p:nvPicPr>
        <p:blipFill rotWithShape="1">
          <a:blip r:embed="rId14" cstate="screen">
            <a:extLst>
              <a:ext uri="{28A0092B-C50C-407E-A947-70E740481C1C}">
                <a14:useLocalDpi xmlns:a14="http://schemas.microsoft.com/office/drawing/2010/main"/>
              </a:ext>
            </a:extLst>
          </a:blip>
          <a:srcRect/>
          <a:stretch/>
        </p:blipFill>
        <p:spPr bwMode="auto">
          <a:xfrm>
            <a:off x="197067" y="4222975"/>
            <a:ext cx="3814628" cy="24181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custDataLst>
              <p:tags r:id="rId7"/>
            </p:custDataLst>
          </p:nvPr>
        </p:nvPicPr>
        <p:blipFill rotWithShape="1">
          <a:blip r:embed="rId15" cstate="screen">
            <a:extLst>
              <a:ext uri="{28A0092B-C50C-407E-A947-70E740481C1C}">
                <a14:useLocalDpi xmlns:a14="http://schemas.microsoft.com/office/drawing/2010/main"/>
              </a:ext>
            </a:extLst>
          </a:blip>
          <a:srcRect/>
          <a:stretch/>
        </p:blipFill>
        <p:spPr>
          <a:xfrm>
            <a:off x="8304479" y="4211782"/>
            <a:ext cx="3678383" cy="2426679"/>
          </a:xfrm>
          <a:prstGeom prst="rect">
            <a:avLst/>
          </a:prstGeom>
        </p:spPr>
      </p:pic>
    </p:spTree>
    <p:extLst>
      <p:ext uri="{BB962C8B-B14F-4D97-AF65-F5344CB8AC3E}">
        <p14:creationId xmlns:p14="http://schemas.microsoft.com/office/powerpoint/2010/main" val="226215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5614" cy="6858000"/>
          </a:xfrm>
          <a:prstGeom prst="rect">
            <a:avLst/>
          </a:prstGeom>
        </p:spPr>
      </p:pic>
      <p:sp>
        <p:nvSpPr>
          <p:cNvPr id="2" name="Title 1"/>
          <p:cNvSpPr>
            <a:spLocks noGrp="1"/>
          </p:cNvSpPr>
          <p:nvPr>
            <p:ph type="title"/>
            <p:custDataLst>
              <p:tags r:id="rId1"/>
            </p:custDataLst>
          </p:nvPr>
        </p:nvSpPr>
        <p:spPr>
          <a:xfrm>
            <a:off x="381000" y="0"/>
            <a:ext cx="10515600" cy="891107"/>
          </a:xfrm>
        </p:spPr>
        <p:txBody>
          <a:bodyPr>
            <a:normAutofit/>
          </a:bodyPr>
          <a:lstStyle/>
          <a:p>
            <a:pPr algn="l"/>
            <a:r>
              <a:rPr lang="fr-CA" sz="4800" dirty="0">
                <a:latin typeface="+mn-lt"/>
              </a:rPr>
              <a:t>L’effet de vue d’ensemble</a:t>
            </a:r>
          </a:p>
        </p:txBody>
      </p:sp>
      <p:sp>
        <p:nvSpPr>
          <p:cNvPr id="4" name="Slide Number Placeholder 3"/>
          <p:cNvSpPr>
            <a:spLocks noGrp="1"/>
          </p:cNvSpPr>
          <p:nvPr>
            <p:ph type="sldNum" sz="quarter" idx="12"/>
            <p:custDataLst>
              <p:tags r:id="rId2"/>
            </p:custDataLst>
          </p:nvPr>
        </p:nvSpPr>
        <p:spPr/>
        <p:txBody>
          <a:bodyPr/>
          <a:lstStyle/>
          <a:p>
            <a:fld id="{C5B1E520-65E3-458F-9CDA-CF2050A641A4}" type="slidenum">
              <a:rPr lang="fr-CA" smtClean="0"/>
              <a:pPr/>
              <a:t>12</a:t>
            </a:fld>
            <a:endParaRPr lang="fr-CA" dirty="0"/>
          </a:p>
        </p:txBody>
      </p:sp>
    </p:spTree>
    <p:extLst>
      <p:ext uri="{BB962C8B-B14F-4D97-AF65-F5344CB8AC3E}">
        <p14:creationId xmlns:p14="http://schemas.microsoft.com/office/powerpoint/2010/main" val="2933008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La santé mentale sur Terre</a:t>
            </a:r>
          </a:p>
        </p:txBody>
      </p:sp>
      <p:pic>
        <p:nvPicPr>
          <p:cNvPr id="6" name="Picture 5"/>
          <p:cNvPicPr>
            <a:picLocks noChangeAspect="1"/>
          </p:cNvPicPr>
          <p:nvPr>
            <p:custDataLst>
              <p:tags r:id="rId2"/>
            </p:custDataLst>
          </p:nvPr>
        </p:nvPicPr>
        <p:blipFill>
          <a:blip r:embed="rId10" cstate="screen">
            <a:extLst>
              <a:ext uri="{28A0092B-C50C-407E-A947-70E740481C1C}">
                <a14:useLocalDpi xmlns:a14="http://schemas.microsoft.com/office/drawing/2010/main"/>
              </a:ext>
            </a:extLst>
          </a:blip>
          <a:stretch>
            <a:fillRect/>
          </a:stretch>
        </p:blipFill>
        <p:spPr>
          <a:xfrm>
            <a:off x="371204" y="1582056"/>
            <a:ext cx="3668486" cy="2445657"/>
          </a:xfrm>
          <a:prstGeom prst="rect">
            <a:avLst/>
          </a:prstGeom>
        </p:spPr>
      </p:pic>
      <p:pic>
        <p:nvPicPr>
          <p:cNvPr id="7" name="Picture 6"/>
          <p:cNvPicPr>
            <a:picLocks noChangeAspect="1"/>
          </p:cNvPicPr>
          <p:nvPr>
            <p:custDataLst>
              <p:tags r:id="rId3"/>
            </p:custDataLst>
          </p:nvPr>
        </p:nvPicPr>
        <p:blipFill rotWithShape="1">
          <a:blip r:embed="rId11" cstate="screen">
            <a:extLst>
              <a:ext uri="{28A0092B-C50C-407E-A947-70E740481C1C}">
                <a14:useLocalDpi xmlns:a14="http://schemas.microsoft.com/office/drawing/2010/main"/>
              </a:ext>
            </a:extLst>
          </a:blip>
          <a:srcRect t="-1"/>
          <a:stretch/>
        </p:blipFill>
        <p:spPr>
          <a:xfrm>
            <a:off x="4256014" y="1582056"/>
            <a:ext cx="3716505" cy="2440820"/>
          </a:xfrm>
          <a:prstGeom prst="rect">
            <a:avLst/>
          </a:prstGeom>
        </p:spPr>
      </p:pic>
      <p:pic>
        <p:nvPicPr>
          <p:cNvPr id="8" name="Picture 7"/>
          <p:cNvPicPr>
            <a:picLocks noChangeAspect="1"/>
          </p:cNvPicPr>
          <p:nvPr>
            <p:custDataLst>
              <p:tags r:id="rId4"/>
            </p:custDataLst>
          </p:nvPr>
        </p:nvPicPr>
        <p:blipFill>
          <a:blip r:embed="rId12" cstate="screen">
            <a:extLst>
              <a:ext uri="{28A0092B-C50C-407E-A947-70E740481C1C}">
                <a14:useLocalDpi xmlns:a14="http://schemas.microsoft.com/office/drawing/2010/main"/>
              </a:ext>
            </a:extLst>
          </a:blip>
          <a:stretch>
            <a:fillRect/>
          </a:stretch>
        </p:blipFill>
        <p:spPr>
          <a:xfrm>
            <a:off x="8183515" y="1582055"/>
            <a:ext cx="3661231" cy="2440821"/>
          </a:xfrm>
          <a:prstGeom prst="rect">
            <a:avLst/>
          </a:prstGeom>
        </p:spPr>
      </p:pic>
      <p:pic>
        <p:nvPicPr>
          <p:cNvPr id="9" name="Picture 8"/>
          <p:cNvPicPr>
            <a:picLocks noChangeAspect="1"/>
          </p:cNvPicPr>
          <p:nvPr>
            <p:custDataLst>
              <p:tags r:id="rId5"/>
            </p:custDataLst>
          </p:nvPr>
        </p:nvPicPr>
        <p:blipFill>
          <a:blip r:embed="rId13" cstate="screen">
            <a:extLst>
              <a:ext uri="{28A0092B-C50C-407E-A947-70E740481C1C}">
                <a14:useLocalDpi xmlns:a14="http://schemas.microsoft.com/office/drawing/2010/main"/>
              </a:ext>
            </a:extLst>
          </a:blip>
          <a:stretch>
            <a:fillRect/>
          </a:stretch>
        </p:blipFill>
        <p:spPr>
          <a:xfrm>
            <a:off x="371204" y="4203397"/>
            <a:ext cx="3668486" cy="2448471"/>
          </a:xfrm>
          <a:prstGeom prst="rect">
            <a:avLst/>
          </a:prstGeom>
        </p:spPr>
      </p:pic>
      <p:pic>
        <p:nvPicPr>
          <p:cNvPr id="10" name="Picture 9"/>
          <p:cNvPicPr>
            <a:picLocks noChangeAspect="1"/>
          </p:cNvPicPr>
          <p:nvPr>
            <p:custDataLst>
              <p:tags r:id="rId6"/>
            </p:custDataLst>
          </p:nvPr>
        </p:nvPicPr>
        <p:blipFill rotWithShape="1">
          <a:blip r:embed="rId14" cstate="screen">
            <a:extLst>
              <a:ext uri="{28A0092B-C50C-407E-A947-70E740481C1C}">
                <a14:useLocalDpi xmlns:a14="http://schemas.microsoft.com/office/drawing/2010/main"/>
              </a:ext>
            </a:extLst>
          </a:blip>
          <a:srcRect/>
          <a:stretch/>
        </p:blipFill>
        <p:spPr>
          <a:xfrm>
            <a:off x="4256043" y="4199849"/>
            <a:ext cx="3716476" cy="2443322"/>
          </a:xfrm>
          <a:prstGeom prst="rect">
            <a:avLst/>
          </a:prstGeom>
        </p:spPr>
      </p:pic>
      <p:pic>
        <p:nvPicPr>
          <p:cNvPr id="11" name="Picture 10"/>
          <p:cNvPicPr>
            <a:picLocks noChangeAspect="1"/>
          </p:cNvPicPr>
          <p:nvPr>
            <p:custDataLst>
              <p:tags r:id="rId7"/>
            </p:custDataLst>
          </p:nvPr>
        </p:nvPicPr>
        <p:blipFill>
          <a:blip r:embed="rId15" cstate="screen">
            <a:extLst>
              <a:ext uri="{28A0092B-C50C-407E-A947-70E740481C1C}">
                <a14:useLocalDpi xmlns:a14="http://schemas.microsoft.com/office/drawing/2010/main"/>
              </a:ext>
            </a:extLst>
          </a:blip>
          <a:stretch>
            <a:fillRect/>
          </a:stretch>
        </p:blipFill>
        <p:spPr>
          <a:xfrm>
            <a:off x="8183515" y="4203396"/>
            <a:ext cx="3672708" cy="2448472"/>
          </a:xfrm>
          <a:prstGeom prst="rect">
            <a:avLst/>
          </a:prstGeom>
        </p:spPr>
      </p:pic>
    </p:spTree>
    <p:extLst>
      <p:ext uri="{BB962C8B-B14F-4D97-AF65-F5344CB8AC3E}">
        <p14:creationId xmlns:p14="http://schemas.microsoft.com/office/powerpoint/2010/main" val="3967116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Commençons!</a:t>
            </a:r>
          </a:p>
        </p:txBody>
      </p:sp>
      <p:pic>
        <p:nvPicPr>
          <p:cNvPr id="5" name="Content Placeholder 4"/>
          <p:cNvPicPr>
            <a:picLocks noGrp="1" noChangeAspect="1"/>
          </p:cNvPicPr>
          <p:nvPr>
            <p:ph idx="1"/>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5755361" y="1653109"/>
            <a:ext cx="3706031" cy="2461469"/>
          </a:xfrm>
        </p:spPr>
      </p:pic>
      <p:sp>
        <p:nvSpPr>
          <p:cNvPr id="4" name="Slide Number Placeholder 3"/>
          <p:cNvSpPr>
            <a:spLocks noGrp="1"/>
          </p:cNvSpPr>
          <p:nvPr>
            <p:ph type="sldNum" sz="quarter" idx="12"/>
            <p:custDataLst>
              <p:tags r:id="rId3"/>
            </p:custDataLst>
          </p:nvPr>
        </p:nvSpPr>
        <p:spPr/>
        <p:txBody>
          <a:bodyPr/>
          <a:lstStyle/>
          <a:p>
            <a:fld id="{C5B1E520-65E3-458F-9CDA-CF2050A641A4}" type="slidenum">
              <a:rPr lang="fr-CA" smtClean="0"/>
              <a:pPr/>
              <a:t>14</a:t>
            </a:fld>
            <a:endParaRPr lang="fr-CA" dirty="0"/>
          </a:p>
        </p:txBody>
      </p:sp>
      <p:pic>
        <p:nvPicPr>
          <p:cNvPr id="7" name="Picture 6"/>
          <p:cNvPicPr>
            <a:picLocks noChangeAspect="1"/>
          </p:cNvPicPr>
          <p:nvPr>
            <p:custDataLst>
              <p:tags r:id="rId4"/>
            </p:custDataLst>
          </p:nvPr>
        </p:nvPicPr>
        <p:blipFill rotWithShape="1">
          <a:blip r:embed="rId12" cstate="screen">
            <a:extLst>
              <a:ext uri="{28A0092B-C50C-407E-A947-70E740481C1C}">
                <a14:useLocalDpi xmlns:a14="http://schemas.microsoft.com/office/drawing/2010/main"/>
              </a:ext>
            </a:extLst>
          </a:blip>
          <a:srcRect/>
          <a:stretch/>
        </p:blipFill>
        <p:spPr>
          <a:xfrm>
            <a:off x="2730140" y="4246758"/>
            <a:ext cx="2926083" cy="2222798"/>
          </a:xfrm>
          <a:prstGeom prst="rect">
            <a:avLst/>
          </a:prstGeom>
        </p:spPr>
      </p:pic>
      <p:pic>
        <p:nvPicPr>
          <p:cNvPr id="10" name="Picture 9"/>
          <p:cNvPicPr>
            <a:picLocks noChangeAspect="1"/>
          </p:cNvPicPr>
          <p:nvPr>
            <p:custDataLst>
              <p:tags r:id="rId5"/>
            </p:custDataLst>
          </p:nvPr>
        </p:nvPicPr>
        <p:blipFill>
          <a:blip r:embed="rId13" cstate="screen">
            <a:extLst>
              <a:ext uri="{28A0092B-C50C-407E-A947-70E740481C1C}">
                <a14:useLocalDpi xmlns:a14="http://schemas.microsoft.com/office/drawing/2010/main"/>
              </a:ext>
            </a:extLst>
          </a:blip>
          <a:stretch>
            <a:fillRect/>
          </a:stretch>
        </p:blipFill>
        <p:spPr>
          <a:xfrm>
            <a:off x="333942" y="2210508"/>
            <a:ext cx="2098431" cy="3147647"/>
          </a:xfrm>
          <a:prstGeom prst="rect">
            <a:avLst/>
          </a:prstGeom>
        </p:spPr>
      </p:pic>
      <p:pic>
        <p:nvPicPr>
          <p:cNvPr id="11" name="Picture 10"/>
          <p:cNvPicPr>
            <a:picLocks noChangeAspect="1"/>
          </p:cNvPicPr>
          <p:nvPr>
            <p:custDataLst>
              <p:tags r:id="rId6"/>
            </p:custDataLst>
          </p:nvPr>
        </p:nvPicPr>
        <p:blipFill>
          <a:blip r:embed="rId14" cstate="screen">
            <a:extLst>
              <a:ext uri="{28A0092B-C50C-407E-A947-70E740481C1C}">
                <a14:useLocalDpi xmlns:a14="http://schemas.microsoft.com/office/drawing/2010/main"/>
              </a:ext>
            </a:extLst>
          </a:blip>
          <a:stretch>
            <a:fillRect/>
          </a:stretch>
        </p:blipFill>
        <p:spPr>
          <a:xfrm>
            <a:off x="9758747" y="2210509"/>
            <a:ext cx="2095025" cy="3147647"/>
          </a:xfrm>
          <a:prstGeom prst="rect">
            <a:avLst/>
          </a:prstGeom>
        </p:spPr>
      </p:pic>
      <p:pic>
        <p:nvPicPr>
          <p:cNvPr id="12" name="Picture 11"/>
          <p:cNvPicPr>
            <a:picLocks noChangeAspect="1"/>
          </p:cNvPicPr>
          <p:nvPr>
            <p:custDataLst>
              <p:tags r:id="rId7"/>
            </p:custDataLst>
          </p:nvPr>
        </p:nvPicPr>
        <p:blipFill rotWithShape="1">
          <a:blip r:embed="rId15" cstate="screen">
            <a:extLst>
              <a:ext uri="{28A0092B-C50C-407E-A947-70E740481C1C}">
                <a14:useLocalDpi xmlns:a14="http://schemas.microsoft.com/office/drawing/2010/main"/>
              </a:ext>
            </a:extLst>
          </a:blip>
          <a:srcRect/>
          <a:stretch/>
        </p:blipFill>
        <p:spPr>
          <a:xfrm>
            <a:off x="5755361" y="4246758"/>
            <a:ext cx="3709113" cy="2222798"/>
          </a:xfrm>
          <a:prstGeom prst="rect">
            <a:avLst/>
          </a:prstGeom>
        </p:spPr>
      </p:pic>
      <p:pic>
        <p:nvPicPr>
          <p:cNvPr id="13" name="Picture 12"/>
          <p:cNvPicPr>
            <a:picLocks noChangeAspect="1"/>
          </p:cNvPicPr>
          <p:nvPr>
            <p:custDataLst>
              <p:tags r:id="rId8"/>
            </p:custDataLst>
          </p:nvPr>
        </p:nvPicPr>
        <p:blipFill rotWithShape="1">
          <a:blip r:embed="rId16" cstate="screen">
            <a:extLst>
              <a:ext uri="{28A0092B-C50C-407E-A947-70E740481C1C}">
                <a14:useLocalDpi xmlns:a14="http://schemas.microsoft.com/office/drawing/2010/main"/>
              </a:ext>
            </a:extLst>
          </a:blip>
          <a:srcRect/>
          <a:stretch/>
        </p:blipFill>
        <p:spPr>
          <a:xfrm>
            <a:off x="2730140" y="1653109"/>
            <a:ext cx="2926082" cy="2461469"/>
          </a:xfrm>
          <a:prstGeom prst="rect">
            <a:avLst/>
          </a:prstGeom>
        </p:spPr>
      </p:pic>
    </p:spTree>
    <p:extLst>
      <p:ext uri="{BB962C8B-B14F-4D97-AF65-F5344CB8AC3E}">
        <p14:creationId xmlns:p14="http://schemas.microsoft.com/office/powerpoint/2010/main" val="1221320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2450FD-6C70-4E7A-8FFC-30FB55129CBC}" type="slidenum">
              <a:rPr lang="fr-CA" smtClean="0"/>
              <a:pPr/>
              <a:t>15</a:t>
            </a:fld>
            <a:endParaRPr lang="fr-CA" dirty="0"/>
          </a:p>
        </p:txBody>
      </p:sp>
      <p:sp>
        <p:nvSpPr>
          <p:cNvPr id="5" name="Title 1"/>
          <p:cNvSpPr txBox="1">
            <a:spLocks/>
          </p:cNvSpPr>
          <p:nvPr>
            <p:custDataLst>
              <p:tags r:id="rId1"/>
            </p:custDataLst>
          </p:nvPr>
        </p:nvSpPr>
        <p:spPr>
          <a:xfrm>
            <a:off x="3204672" y="97971"/>
            <a:ext cx="8149127" cy="805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bg1"/>
                </a:solidFill>
                <a:latin typeface="Verdana" panose="020B0604030504040204" pitchFamily="34" charset="0"/>
                <a:ea typeface="Verdana" panose="020B0604030504040204" pitchFamily="34" charset="0"/>
                <a:cs typeface="+mj-cs"/>
              </a:defRPr>
            </a:lvl1pPr>
          </a:lstStyle>
          <a:p>
            <a:pPr algn="ctr"/>
            <a:r>
              <a:rPr lang="fr-CA"/>
              <a:t>À garder en tête</a:t>
            </a:r>
            <a:endParaRPr lang="fr-CA" dirty="0"/>
          </a:p>
        </p:txBody>
      </p:sp>
      <p:sp>
        <p:nvSpPr>
          <p:cNvPr id="6" name="Content Placeholder 2"/>
          <p:cNvSpPr txBox="1">
            <a:spLocks/>
          </p:cNvSpPr>
          <p:nvPr>
            <p:custDataLst>
              <p:tags r:id="rId2"/>
            </p:custDataLst>
          </p:nvPr>
        </p:nvSpPr>
        <p:spPr>
          <a:xfrm>
            <a:off x="3204672" y="828078"/>
            <a:ext cx="8796828" cy="5682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CA" sz="2200" dirty="0"/>
              <a:t>Pensez à votre solution : trois possibilités. </a:t>
            </a:r>
          </a:p>
          <a:p>
            <a:pPr marL="720000" lvl="1" indent="-342900">
              <a:lnSpc>
                <a:spcPct val="100000"/>
              </a:lnSpc>
              <a:buFont typeface="+mj-lt"/>
              <a:buAutoNum type="arabicPeriod"/>
            </a:pPr>
            <a:r>
              <a:rPr lang="fr-CA" sz="1800" dirty="0"/>
              <a:t>Astronaute d’une mission </a:t>
            </a:r>
            <a:r>
              <a:rPr lang="fr-CA" sz="1800" dirty="0" err="1"/>
              <a:t>Artemis</a:t>
            </a:r>
            <a:endParaRPr lang="fr-CA" sz="1800" dirty="0"/>
          </a:p>
          <a:p>
            <a:pPr marL="900000" lvl="2">
              <a:lnSpc>
                <a:spcPct val="100000"/>
              </a:lnSpc>
            </a:pPr>
            <a:r>
              <a:rPr lang="fr-CA" sz="1600" dirty="0"/>
              <a:t>Durée de la mission : de 8 à 10 jours (peut-être jusqu’à trois semaines).</a:t>
            </a:r>
          </a:p>
          <a:p>
            <a:pPr marL="900000" lvl="2">
              <a:lnSpc>
                <a:spcPct val="100000"/>
              </a:lnSpc>
            </a:pPr>
            <a:r>
              <a:rPr lang="fr-CA" sz="1600" dirty="0"/>
              <a:t>Pas de réapprovisionnement.</a:t>
            </a:r>
          </a:p>
          <a:p>
            <a:pPr marL="900000" lvl="2">
              <a:lnSpc>
                <a:spcPct val="100000"/>
              </a:lnSpc>
            </a:pPr>
            <a:r>
              <a:rPr lang="fr-CA" sz="1600" dirty="0"/>
              <a:t>L’habitacle de la capsule Orion équivaut à peu près à celui d’une fourgonnette.</a:t>
            </a:r>
          </a:p>
          <a:p>
            <a:pPr marL="720000" lvl="1" indent="-342900">
              <a:lnSpc>
                <a:spcPct val="100000"/>
              </a:lnSpc>
              <a:buFont typeface="+mj-lt"/>
              <a:buAutoNum type="arabicPeriod"/>
            </a:pPr>
            <a:r>
              <a:rPr lang="fr-CA" sz="1800" dirty="0"/>
              <a:t>Astronaute à bord de la station spatiale lunaire Gateway </a:t>
            </a:r>
          </a:p>
          <a:p>
            <a:pPr marL="900000" lvl="2">
              <a:lnSpc>
                <a:spcPct val="100000"/>
              </a:lnSpc>
            </a:pPr>
            <a:r>
              <a:rPr lang="fr-CA" sz="1600" dirty="0"/>
              <a:t>Durée de la mission : jusqu’à trois mois. Missions occasionnelles sur la Lune pour faire des expériences scientifiques et tester de nouvelles technologies. Un jour, les missions pourraient durer plus de trois mois.</a:t>
            </a:r>
          </a:p>
          <a:p>
            <a:pPr marL="900000" lvl="2">
              <a:lnSpc>
                <a:spcPct val="100000"/>
              </a:lnSpc>
            </a:pPr>
            <a:r>
              <a:rPr lang="fr-CA" sz="1600" dirty="0"/>
              <a:t>Réapprovisionnement rare.</a:t>
            </a:r>
          </a:p>
          <a:p>
            <a:pPr marL="900000" lvl="2">
              <a:lnSpc>
                <a:spcPct val="100000"/>
              </a:lnSpc>
            </a:pPr>
            <a:r>
              <a:rPr lang="fr-CA" sz="1600" dirty="0"/>
              <a:t>L’habitacle de la station Gateway sera plus petit (55 m³) que celui d’un autobus scolaire (71 m³).</a:t>
            </a:r>
          </a:p>
          <a:p>
            <a:pPr marL="800100" lvl="1" indent="-342900">
              <a:lnSpc>
                <a:spcPct val="100000"/>
              </a:lnSpc>
              <a:buFont typeface="+mj-lt"/>
              <a:buAutoNum type="arabicPeriod"/>
            </a:pPr>
            <a:r>
              <a:rPr lang="fr-CA" sz="1800" dirty="0"/>
              <a:t>Les deux types de missions.</a:t>
            </a:r>
          </a:p>
          <a:p>
            <a:pPr>
              <a:lnSpc>
                <a:spcPct val="100000"/>
              </a:lnSpc>
            </a:pPr>
            <a:r>
              <a:rPr lang="fr-CA" sz="2200" dirty="0"/>
              <a:t>Connectivité : pourrait être limitée à la transmission et au téléchargement de fichiers.</a:t>
            </a:r>
          </a:p>
          <a:p>
            <a:pPr>
              <a:lnSpc>
                <a:spcPct val="100000"/>
              </a:lnSpc>
            </a:pPr>
            <a:r>
              <a:rPr lang="fr-CA" sz="2200" dirty="0"/>
              <a:t>Délai de communication entre la Terre et la Lune : </a:t>
            </a:r>
            <a:br>
              <a:rPr lang="fr-CA" sz="2200" dirty="0"/>
            </a:br>
            <a:r>
              <a:rPr lang="fr-CA" sz="2200" dirty="0"/>
              <a:t>de 2,4 à 2,7 s (moyenne de 2,56 s).</a:t>
            </a:r>
          </a:p>
        </p:txBody>
      </p:sp>
    </p:spTree>
    <p:extLst>
      <p:ext uri="{BB962C8B-B14F-4D97-AF65-F5344CB8AC3E}">
        <p14:creationId xmlns:p14="http://schemas.microsoft.com/office/powerpoint/2010/main" val="21447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fld id="{602450FD-6C70-4E7A-8FFC-30FB55129CBC}" type="slidenum">
              <a:rPr lang="fr-CA" smtClean="0"/>
              <a:pPr/>
              <a:t>2</a:t>
            </a:fld>
            <a:endParaRPr lang="fr-CA" dirty="0"/>
          </a:p>
        </p:txBody>
      </p:sp>
      <p:pic>
        <p:nvPicPr>
          <p:cNvPr id="1026" name="Picture 2" descr="https://asc-csa.gc.ca/images/recherche/hi-res/07a0c7bc-e42e-4f52-979b-12725ba667dc.jpg"/>
          <p:cNvPicPr>
            <a:picLocks noChangeAspect="1" noChangeArrowheads="1"/>
          </p:cNvPicPr>
          <p:nvPr>
            <p:custDataLst>
              <p:tags r:id="rId2"/>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0" y="-1069563"/>
            <a:ext cx="12192000" cy="812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97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grpSp>
        <p:nvGrpSpPr>
          <p:cNvPr id="3" name="Group 3"/>
          <p:cNvGrpSpPr/>
          <p:nvPr/>
        </p:nvGrpSpPr>
        <p:grpSpPr>
          <a:xfrm>
            <a:off x="228024" y="253542"/>
            <a:ext cx="11913529" cy="6249970"/>
            <a:chOff x="0" y="86022"/>
            <a:chExt cx="23827059" cy="12499939"/>
          </a:xfrm>
        </p:grpSpPr>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9392036"/>
              <a:ext cx="3193925" cy="3193925"/>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250740">
              <a:off x="2394748" y="9425445"/>
              <a:ext cx="204075" cy="8863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20752" y="7431664"/>
              <a:ext cx="2626136" cy="3413976"/>
            </a:xfrm>
            <a:prstGeom prst="rect">
              <a:avLst/>
            </a:prstGeom>
          </p:spPr>
        </p:pic>
        <p:pic>
          <p:nvPicPr>
            <p:cNvPr id="7" name="Picture 7"/>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103688" y="8062538"/>
              <a:ext cx="1349064" cy="1349064"/>
            </a:xfrm>
            <a:prstGeom prst="rect">
              <a:avLst/>
            </a:prstGeom>
          </p:spPr>
        </p:pic>
        <p:pic>
          <p:nvPicPr>
            <p:cNvPr id="8" name="Picture 8"/>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rot="9972089">
              <a:off x="21774885" y="500733"/>
              <a:ext cx="1648364" cy="1652496"/>
            </a:xfrm>
            <a:prstGeom prst="rect">
              <a:avLst/>
            </a:prstGeom>
          </p:spPr>
        </p:pic>
        <p:grpSp>
          <p:nvGrpSpPr>
            <p:cNvPr id="9" name="Group 9"/>
            <p:cNvGrpSpPr>
              <a:grpSpLocks noChangeAspect="1"/>
            </p:cNvGrpSpPr>
            <p:nvPr/>
          </p:nvGrpSpPr>
          <p:grpSpPr>
            <a:xfrm rot="-10800000">
              <a:off x="218608" y="3891603"/>
              <a:ext cx="4556356" cy="5500432"/>
              <a:chOff x="0" y="0"/>
              <a:chExt cx="6350000" cy="7665720"/>
            </a:xfrm>
          </p:grpSpPr>
          <p:sp>
            <p:nvSpPr>
              <p:cNvPr id="10" name="Freeform 10"/>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008037"/>
              </a:solidFill>
            </p:spPr>
            <p:txBody>
              <a:bodyPr/>
              <a:lstStyle/>
              <a:p>
                <a:endParaRPr lang="en-CA"/>
              </a:p>
            </p:txBody>
          </p:sp>
          <p:sp>
            <p:nvSpPr>
              <p:cNvPr id="11" name="Freeform 11"/>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en-CA"/>
              </a:p>
            </p:txBody>
          </p:sp>
        </p:grpSp>
        <p:sp>
          <p:nvSpPr>
            <p:cNvPr id="12" name="AutoShape 12"/>
            <p:cNvSpPr/>
            <p:nvPr/>
          </p:nvSpPr>
          <p:spPr>
            <a:xfrm>
              <a:off x="3193925" y="10957248"/>
              <a:ext cx="2511630" cy="0"/>
            </a:xfrm>
            <a:prstGeom prst="line">
              <a:avLst/>
            </a:prstGeom>
            <a:ln w="58954" cap="flat">
              <a:solidFill>
                <a:srgbClr val="5CE1E6"/>
              </a:solidFill>
              <a:prstDash val="sysDot"/>
              <a:headEnd type="diamond" w="lg" len="lg"/>
              <a:tailEnd type="diamond" w="lg" len="lg"/>
            </a:ln>
          </p:spPr>
          <p:txBody>
            <a:bodyPr/>
            <a:lstStyle/>
            <a:p>
              <a:endParaRPr lang="en-CA"/>
            </a:p>
          </p:txBody>
        </p:sp>
        <p:sp>
          <p:nvSpPr>
            <p:cNvPr id="13" name="AutoShape 13"/>
            <p:cNvSpPr/>
            <p:nvPr/>
          </p:nvSpPr>
          <p:spPr>
            <a:xfrm>
              <a:off x="3051064" y="12522460"/>
              <a:ext cx="19593415" cy="0"/>
            </a:xfrm>
            <a:prstGeom prst="line">
              <a:avLst/>
            </a:prstGeom>
            <a:ln w="58954" cap="flat">
              <a:solidFill>
                <a:srgbClr val="FF1616"/>
              </a:solidFill>
              <a:prstDash val="sysDot"/>
              <a:headEnd type="diamond" w="lg" len="lg"/>
              <a:tailEnd type="diamond" w="lg" len="lg"/>
            </a:ln>
          </p:spPr>
          <p:txBody>
            <a:bodyPr/>
            <a:lstStyle/>
            <a:p>
              <a:endParaRPr lang="en-CA"/>
            </a:p>
          </p:txBody>
        </p:sp>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286352" y="86022"/>
              <a:ext cx="2540707" cy="3302917"/>
            </a:xfrm>
            <a:prstGeom prst="rect">
              <a:avLst/>
            </a:prstGeom>
          </p:spPr>
        </p:pic>
        <p:grpSp>
          <p:nvGrpSpPr>
            <p:cNvPr id="15" name="Group 15"/>
            <p:cNvGrpSpPr/>
            <p:nvPr/>
          </p:nvGrpSpPr>
          <p:grpSpPr>
            <a:xfrm rot="-10800000">
              <a:off x="19907582" y="2437585"/>
              <a:ext cx="3357083" cy="10084875"/>
              <a:chOff x="375" y="0"/>
              <a:chExt cx="685425" cy="2059057"/>
            </a:xfrm>
          </p:grpSpPr>
          <p:sp>
            <p:nvSpPr>
              <p:cNvPr id="16" name="Freeform 16"/>
              <p:cNvSpPr/>
              <p:nvPr/>
            </p:nvSpPr>
            <p:spPr>
              <a:xfrm>
                <a:off x="375" y="0"/>
                <a:ext cx="258710" cy="2059057"/>
              </a:xfrm>
              <a:custGeom>
                <a:avLst/>
                <a:gdLst/>
                <a:ahLst/>
                <a:cxnLst/>
                <a:rect l="l" t="t" r="r" b="b"/>
                <a:pathLst>
                  <a:path w="258710" h="2059057">
                    <a:moveTo>
                      <a:pt x="129355" y="0"/>
                    </a:moveTo>
                    <a:lnTo>
                      <a:pt x="258710" y="2059057"/>
                    </a:lnTo>
                    <a:lnTo>
                      <a:pt x="0" y="2059057"/>
                    </a:lnTo>
                    <a:lnTo>
                      <a:pt x="129355" y="0"/>
                    </a:lnTo>
                    <a:close/>
                  </a:path>
                </a:pathLst>
              </a:custGeom>
              <a:solidFill>
                <a:srgbClr val="FF1616"/>
              </a:solidFill>
            </p:spPr>
            <p:txBody>
              <a:bodyPr/>
              <a:lstStyle/>
              <a:p>
                <a:endParaRPr lang="en-CA"/>
              </a:p>
            </p:txBody>
          </p:sp>
          <p:sp>
            <p:nvSpPr>
              <p:cNvPr id="17" name="TextBox 17"/>
              <p:cNvSpPr txBox="1"/>
              <p:nvPr/>
            </p:nvSpPr>
            <p:spPr>
              <a:xfrm>
                <a:off x="127000" y="273050"/>
                <a:ext cx="558800" cy="387350"/>
              </a:xfrm>
              <a:prstGeom prst="rect">
                <a:avLst/>
              </a:prstGeom>
            </p:spPr>
            <p:txBody>
              <a:bodyPr lIns="33867" tIns="33867" rIns="33867" bIns="33867" rtlCol="0" anchor="ctr"/>
              <a:lstStyle/>
              <a:p>
                <a:pPr algn="ctr">
                  <a:lnSpc>
                    <a:spcPts val="3063"/>
                  </a:lnSpc>
                </a:pPr>
                <a:endParaRPr sz="1200"/>
              </a:p>
            </p:txBody>
          </p:sp>
        </p:grpSp>
        <p:sp>
          <p:nvSpPr>
            <p:cNvPr id="18" name="TextBox 18"/>
            <p:cNvSpPr txBox="1"/>
            <p:nvPr/>
          </p:nvSpPr>
          <p:spPr>
            <a:xfrm>
              <a:off x="1736076" y="8174197"/>
              <a:ext cx="1496020" cy="512960"/>
            </a:xfrm>
            <a:prstGeom prst="rect">
              <a:avLst/>
            </a:prstGeom>
          </p:spPr>
          <p:txBody>
            <a:bodyPr lIns="0" tIns="0" rIns="0" bIns="0" rtlCol="0" anchor="t">
              <a:spAutoFit/>
            </a:bodyPr>
            <a:lstStyle/>
            <a:p>
              <a:pPr algn="ctr">
                <a:lnSpc>
                  <a:spcPts val="1979"/>
                </a:lnSpc>
              </a:pPr>
              <a:r>
                <a:rPr lang="en-US" sz="1414">
                  <a:solidFill>
                    <a:srgbClr val="FFFFFF"/>
                  </a:solidFill>
                  <a:latin typeface="Roboto Bold"/>
                </a:rPr>
                <a:t>+ 400 km</a:t>
              </a:r>
            </a:p>
          </p:txBody>
        </p:sp>
        <p:sp>
          <p:nvSpPr>
            <p:cNvPr id="19" name="TextBox 19"/>
            <p:cNvSpPr txBox="1"/>
            <p:nvPr/>
          </p:nvSpPr>
          <p:spPr>
            <a:xfrm>
              <a:off x="2684872" y="11151527"/>
              <a:ext cx="3881736" cy="615554"/>
            </a:xfrm>
            <a:prstGeom prst="rect">
              <a:avLst/>
            </a:prstGeom>
          </p:spPr>
          <p:txBody>
            <a:bodyPr wrap="square" lIns="0" tIns="0" rIns="0" bIns="0" rtlCol="0" anchor="t">
              <a:spAutoFit/>
            </a:bodyPr>
            <a:lstStyle/>
            <a:p>
              <a:pPr algn="ctr">
                <a:lnSpc>
                  <a:spcPts val="2355"/>
                </a:lnSpc>
              </a:pPr>
              <a:r>
                <a:rPr lang="en-US" sz="1683" dirty="0">
                  <a:solidFill>
                    <a:srgbClr val="5CE1E6"/>
                  </a:solidFill>
                  <a:latin typeface="Roboto Bold"/>
                </a:rPr>
                <a:t>+ 400 000 km</a:t>
              </a:r>
            </a:p>
          </p:txBody>
        </p:sp>
        <p:sp>
          <p:nvSpPr>
            <p:cNvPr id="20" name="TextBox 20"/>
            <p:cNvSpPr txBox="1"/>
            <p:nvPr/>
          </p:nvSpPr>
          <p:spPr>
            <a:xfrm>
              <a:off x="18038507" y="11817915"/>
              <a:ext cx="4263844" cy="615554"/>
            </a:xfrm>
            <a:prstGeom prst="rect">
              <a:avLst/>
            </a:prstGeom>
          </p:spPr>
          <p:txBody>
            <a:bodyPr wrap="square" lIns="0" tIns="0" rIns="0" bIns="0" rtlCol="0" anchor="t">
              <a:spAutoFit/>
            </a:bodyPr>
            <a:lstStyle/>
            <a:p>
              <a:pPr algn="ctr">
                <a:lnSpc>
                  <a:spcPts val="2355"/>
                </a:lnSpc>
              </a:pPr>
              <a:r>
                <a:rPr lang="en-US" sz="1683" dirty="0">
                  <a:solidFill>
                    <a:srgbClr val="FF1616"/>
                  </a:solidFill>
                  <a:latin typeface="Roboto Bold"/>
                </a:rPr>
                <a:t>+ 400 000 000 km</a:t>
              </a:r>
            </a:p>
          </p:txBody>
        </p:sp>
      </p:grpSp>
    </p:spTree>
    <p:extLst>
      <p:ext uri="{BB962C8B-B14F-4D97-AF65-F5344CB8AC3E}">
        <p14:creationId xmlns:p14="http://schemas.microsoft.com/office/powerpoint/2010/main" val="81877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71"/>
            <a:ext cx="12192000" cy="6855858"/>
          </a:xfrm>
          <a:prstGeom prst="rect">
            <a:avLst/>
          </a:prstGeom>
        </p:spPr>
      </p:pic>
    </p:spTree>
    <p:extLst>
      <p:ext uri="{BB962C8B-B14F-4D97-AF65-F5344CB8AC3E}">
        <p14:creationId xmlns:p14="http://schemas.microsoft.com/office/powerpoint/2010/main" val="363039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pic>
        <p:nvPicPr>
          <p:cNvPr id="3" name="Picture 2"/>
          <p:cNvPicPr>
            <a:picLocks noChangeAspect="1"/>
          </p:cNvPicPr>
          <p:nvPr/>
        </p:nvPicPr>
        <p:blipFill>
          <a:blip r:embed="rId9"/>
          <a:stretch>
            <a:fillRect/>
          </a:stretch>
        </p:blipFill>
        <p:spPr>
          <a:xfrm>
            <a:off x="-3577" y="-297"/>
            <a:ext cx="12199153" cy="6858594"/>
          </a:xfrm>
          <a:prstGeom prst="rect">
            <a:avLst/>
          </a:prstGeom>
        </p:spPr>
      </p:pic>
      <p:sp>
        <p:nvSpPr>
          <p:cNvPr id="4" name="Rectangle 3"/>
          <p:cNvSpPr/>
          <p:nvPr>
            <p:custDataLst>
              <p:tags r:id="rId1"/>
            </p:custDataLst>
          </p:nvPr>
        </p:nvSpPr>
        <p:spPr>
          <a:xfrm>
            <a:off x="0" y="484493"/>
            <a:ext cx="5879976" cy="612000"/>
          </a:xfrm>
          <a:prstGeom prst="rect">
            <a:avLst/>
          </a:prstGeom>
          <a:gradFill>
            <a:gsLst>
              <a:gs pos="0">
                <a:schemeClr val="tx1"/>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p:cNvSpPr txBox="1"/>
          <p:nvPr>
            <p:custDataLst>
              <p:tags r:id="rId2"/>
            </p:custDataLst>
          </p:nvPr>
        </p:nvSpPr>
        <p:spPr>
          <a:xfrm>
            <a:off x="47328" y="2825060"/>
            <a:ext cx="648072" cy="1107996"/>
          </a:xfrm>
          <a:prstGeom prst="rect">
            <a:avLst/>
          </a:prstGeom>
          <a:noFill/>
        </p:spPr>
        <p:txBody>
          <a:bodyPr wrap="square" rtlCol="0">
            <a:spAutoFit/>
          </a:bodyPr>
          <a:lstStyle/>
          <a:p>
            <a:r>
              <a:rPr lang="en-US" sz="6600" b="1" dirty="0">
                <a:solidFill>
                  <a:srgbClr val="1C2D38"/>
                </a:solidFill>
              </a:rPr>
              <a:t>II</a:t>
            </a:r>
            <a:endParaRPr lang="fr-CA" sz="6600" b="1" dirty="0">
              <a:solidFill>
                <a:srgbClr val="1C2D38"/>
              </a:solidFill>
            </a:endParaRPr>
          </a:p>
        </p:txBody>
      </p:sp>
      <p:sp>
        <p:nvSpPr>
          <p:cNvPr id="6" name="TextBox 5"/>
          <p:cNvSpPr txBox="1"/>
          <p:nvPr>
            <p:custDataLst>
              <p:tags r:id="rId3"/>
            </p:custDataLst>
          </p:nvPr>
        </p:nvSpPr>
        <p:spPr>
          <a:xfrm>
            <a:off x="47328" y="3905180"/>
            <a:ext cx="864096" cy="1107996"/>
          </a:xfrm>
          <a:prstGeom prst="rect">
            <a:avLst/>
          </a:prstGeom>
          <a:noFill/>
        </p:spPr>
        <p:txBody>
          <a:bodyPr wrap="square" rtlCol="0">
            <a:spAutoFit/>
          </a:bodyPr>
          <a:lstStyle/>
          <a:p>
            <a:r>
              <a:rPr lang="en-US" sz="6600" b="1" dirty="0">
                <a:solidFill>
                  <a:srgbClr val="1C2D38"/>
                </a:solidFill>
              </a:rPr>
              <a:t>III</a:t>
            </a:r>
            <a:endParaRPr lang="fr-CA" sz="6600" b="1" dirty="0">
              <a:solidFill>
                <a:srgbClr val="1C2D38"/>
              </a:solidFill>
            </a:endParaRPr>
          </a:p>
        </p:txBody>
      </p:sp>
      <p:sp>
        <p:nvSpPr>
          <p:cNvPr id="7" name="TextBox 6"/>
          <p:cNvSpPr txBox="1"/>
          <p:nvPr>
            <p:custDataLst>
              <p:tags r:id="rId4"/>
            </p:custDataLst>
          </p:nvPr>
        </p:nvSpPr>
        <p:spPr>
          <a:xfrm>
            <a:off x="303858" y="2204864"/>
            <a:ext cx="4423989" cy="3046988"/>
          </a:xfrm>
          <a:prstGeom prst="rect">
            <a:avLst/>
          </a:prstGeom>
          <a:noFill/>
        </p:spPr>
        <p:txBody>
          <a:bodyPr wrap="square" rtlCol="0">
            <a:spAutoFit/>
          </a:bodyPr>
          <a:lstStyle/>
          <a:p>
            <a:r>
              <a:rPr lang="fr-CA" sz="2400" b="1" dirty="0">
                <a:solidFill>
                  <a:srgbClr val="ABC4D5"/>
                </a:solidFill>
              </a:rPr>
              <a:t>ARTEMIS I</a:t>
            </a:r>
            <a:br>
              <a:rPr lang="fr-CA" sz="2400" dirty="0">
                <a:solidFill>
                  <a:schemeClr val="bg1"/>
                </a:solidFill>
              </a:rPr>
            </a:br>
            <a:r>
              <a:rPr lang="fr-FR" sz="2400" dirty="0">
                <a:solidFill>
                  <a:schemeClr val="bg1"/>
                </a:solidFill>
              </a:rPr>
              <a:t>Vol d’essai sans équipage</a:t>
            </a:r>
            <a:endParaRPr lang="fr-CA" sz="2400" dirty="0">
              <a:solidFill>
                <a:schemeClr val="bg1"/>
              </a:solidFill>
            </a:endParaRPr>
          </a:p>
          <a:p>
            <a:r>
              <a:rPr lang="fr-CA" sz="2400" dirty="0">
                <a:solidFill>
                  <a:schemeClr val="bg1"/>
                </a:solidFill>
              </a:rPr>
              <a:t>          </a:t>
            </a:r>
          </a:p>
          <a:p>
            <a:r>
              <a:rPr lang="fr-CA" sz="2400" b="1" dirty="0">
                <a:solidFill>
                  <a:srgbClr val="ABC4D5"/>
                </a:solidFill>
              </a:rPr>
              <a:t>ARTEMIS II</a:t>
            </a:r>
            <a:br>
              <a:rPr lang="fr-CA" sz="2400" dirty="0">
                <a:solidFill>
                  <a:schemeClr val="bg1"/>
                </a:solidFill>
              </a:rPr>
            </a:br>
            <a:r>
              <a:rPr lang="fr-CA" sz="2400" dirty="0">
                <a:solidFill>
                  <a:schemeClr val="bg1"/>
                </a:solidFill>
              </a:rPr>
              <a:t>Vol d’essai habité </a:t>
            </a:r>
          </a:p>
          <a:p>
            <a:endParaRPr lang="fr-CA" sz="2400" dirty="0">
              <a:solidFill>
                <a:schemeClr val="bg1"/>
              </a:solidFill>
            </a:endParaRPr>
          </a:p>
          <a:p>
            <a:r>
              <a:rPr lang="fr-CA" sz="2400" b="1" dirty="0">
                <a:solidFill>
                  <a:srgbClr val="ABC4D5"/>
                </a:solidFill>
              </a:rPr>
              <a:t>ARTEMIS III</a:t>
            </a:r>
            <a:br>
              <a:rPr lang="fr-CA" sz="2400" dirty="0">
                <a:solidFill>
                  <a:schemeClr val="bg1"/>
                </a:solidFill>
              </a:rPr>
            </a:br>
            <a:r>
              <a:rPr lang="fr-FR" sz="2400" dirty="0">
                <a:solidFill>
                  <a:schemeClr val="bg1"/>
                </a:solidFill>
              </a:rPr>
              <a:t>Mission lunaire habitée</a:t>
            </a:r>
            <a:endParaRPr lang="en-CA" sz="2400" dirty="0">
              <a:solidFill>
                <a:schemeClr val="bg1"/>
              </a:solidFill>
            </a:endParaRPr>
          </a:p>
        </p:txBody>
      </p:sp>
      <p:sp>
        <p:nvSpPr>
          <p:cNvPr id="8" name="TextBox 7"/>
          <p:cNvSpPr txBox="1"/>
          <p:nvPr>
            <p:custDataLst>
              <p:tags r:id="rId5"/>
            </p:custDataLst>
          </p:nvPr>
        </p:nvSpPr>
        <p:spPr>
          <a:xfrm>
            <a:off x="336550" y="437461"/>
            <a:ext cx="4607322" cy="646331"/>
          </a:xfrm>
          <a:prstGeom prst="rect">
            <a:avLst/>
          </a:prstGeom>
          <a:noFill/>
        </p:spPr>
        <p:txBody>
          <a:bodyPr wrap="square" rtlCol="0">
            <a:spAutoFit/>
          </a:bodyPr>
          <a:lstStyle/>
          <a:p>
            <a:r>
              <a:rPr lang="fr-CA" sz="3600" b="1" dirty="0">
                <a:solidFill>
                  <a:schemeClr val="bg1"/>
                </a:solidFill>
              </a:rPr>
              <a:t>Les missions Artemis</a:t>
            </a:r>
            <a:endParaRPr lang="en-CA" sz="3600" b="1" dirty="0">
              <a:solidFill>
                <a:schemeClr val="bg1"/>
              </a:solidFill>
            </a:endParaRPr>
          </a:p>
        </p:txBody>
      </p:sp>
      <p:sp>
        <p:nvSpPr>
          <p:cNvPr id="9" name="TextBox 8"/>
          <p:cNvSpPr txBox="1"/>
          <p:nvPr>
            <p:custDataLst>
              <p:tags r:id="rId6"/>
            </p:custDataLst>
          </p:nvPr>
        </p:nvSpPr>
        <p:spPr>
          <a:xfrm>
            <a:off x="47328" y="1724431"/>
            <a:ext cx="648072" cy="1107996"/>
          </a:xfrm>
          <a:prstGeom prst="rect">
            <a:avLst/>
          </a:prstGeom>
          <a:noFill/>
        </p:spPr>
        <p:txBody>
          <a:bodyPr wrap="square" rtlCol="0">
            <a:spAutoFit/>
          </a:bodyPr>
          <a:lstStyle/>
          <a:p>
            <a:r>
              <a:rPr lang="en-US" sz="6600" b="1" dirty="0">
                <a:solidFill>
                  <a:srgbClr val="1C2D38"/>
                </a:solidFill>
              </a:rPr>
              <a:t>I</a:t>
            </a:r>
            <a:endParaRPr lang="fr-CA" sz="6600" b="1" dirty="0">
              <a:solidFill>
                <a:srgbClr val="1C2D38"/>
              </a:solidFill>
            </a:endParaRPr>
          </a:p>
        </p:txBody>
      </p:sp>
    </p:spTree>
    <p:extLst>
      <p:ext uri="{BB962C8B-B14F-4D97-AF65-F5344CB8AC3E}">
        <p14:creationId xmlns:p14="http://schemas.microsoft.com/office/powerpoint/2010/main" val="1712170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6476"/>
          </a:xfrm>
          <a:prstGeom prst="rect">
            <a:avLst/>
          </a:prstGeom>
        </p:spPr>
      </p:pic>
    </p:spTree>
    <p:extLst>
      <p:ext uri="{BB962C8B-B14F-4D97-AF65-F5344CB8AC3E}">
        <p14:creationId xmlns:p14="http://schemas.microsoft.com/office/powerpoint/2010/main" val="66793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fld id="{602450FD-6C70-4E7A-8FFC-30FB55129CBC}" type="slidenum">
              <a:rPr lang="fr-CA" smtClean="0"/>
              <a:pPr/>
              <a:t>7</a:t>
            </a:fld>
            <a:endParaRPr lang="fr-CA" dirty="0"/>
          </a:p>
        </p:txBody>
      </p:sp>
      <p:pic>
        <p:nvPicPr>
          <p:cNvPr id="7" name="Picture 6"/>
          <p:cNvPicPr>
            <a:picLocks noChangeAspect="1"/>
          </p:cNvPicPr>
          <p:nvPr>
            <p:custDataLst>
              <p:tags r:id="rId2"/>
            </p:custDataLst>
          </p:nvPr>
        </p:nvPicPr>
        <p:blipFill rotWithShape="1">
          <a:blip r:embed="rId5" cstate="screen">
            <a:extLst>
              <a:ext uri="{28A0092B-C50C-407E-A947-70E740481C1C}">
                <a14:useLocalDpi xmlns:a14="http://schemas.microsoft.com/office/drawing/2010/main"/>
              </a:ext>
            </a:extLst>
          </a:blip>
          <a:srcRect/>
          <a:stretch/>
        </p:blipFill>
        <p:spPr>
          <a:xfrm>
            <a:off x="0" y="-163286"/>
            <a:ext cx="12192000" cy="7119257"/>
          </a:xfrm>
          <a:prstGeom prst="rect">
            <a:avLst/>
          </a:prstGeom>
        </p:spPr>
      </p:pic>
    </p:spTree>
    <p:extLst>
      <p:ext uri="{BB962C8B-B14F-4D97-AF65-F5344CB8AC3E}">
        <p14:creationId xmlns:p14="http://schemas.microsoft.com/office/powerpoint/2010/main" val="2705083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custDataLst>
              <p:tags r:id="rId1"/>
            </p:custDataLst>
          </p:nvPr>
        </p:nvPicPr>
        <p:blipFill>
          <a:blip r:embed="rId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custDataLst>
              <p:tags r:id="rId2"/>
            </p:custDataLst>
          </p:nvPr>
        </p:nvSpPr>
        <p:spPr>
          <a:xfrm>
            <a:off x="256312" y="143452"/>
            <a:ext cx="6325463" cy="1599623"/>
          </a:xfrm>
        </p:spPr>
        <p:txBody>
          <a:bodyPr/>
          <a:lstStyle/>
          <a:p>
            <a:pPr algn="l"/>
            <a:r>
              <a:rPr lang="fr-CA" dirty="0"/>
              <a:t>Station spatiale lunaire Gateway</a:t>
            </a:r>
          </a:p>
        </p:txBody>
      </p:sp>
      <p:sp>
        <p:nvSpPr>
          <p:cNvPr id="4" name="Slide Number Placeholder 3"/>
          <p:cNvSpPr>
            <a:spLocks noGrp="1"/>
          </p:cNvSpPr>
          <p:nvPr>
            <p:ph type="sldNum" sz="quarter" idx="12"/>
            <p:custDataLst>
              <p:tags r:id="rId3"/>
            </p:custDataLst>
          </p:nvPr>
        </p:nvSpPr>
        <p:spPr/>
        <p:txBody>
          <a:bodyPr/>
          <a:lstStyle/>
          <a:p>
            <a:fld id="{C5B1E520-65E3-458F-9CDA-CF2050A641A4}" type="slidenum">
              <a:rPr lang="fr-CA" smtClean="0"/>
              <a:pPr/>
              <a:t>8</a:t>
            </a:fld>
            <a:endParaRPr lang="fr-CA" dirty="0"/>
          </a:p>
        </p:txBody>
      </p:sp>
    </p:spTree>
    <p:extLst>
      <p:ext uri="{BB962C8B-B14F-4D97-AF65-F5344CB8AC3E}">
        <p14:creationId xmlns:p14="http://schemas.microsoft.com/office/powerpoint/2010/main" val="1629658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fld id="{C5B1E520-65E3-458F-9CDA-CF2050A641A4}" type="slidenum">
              <a:rPr lang="fr-CA" smtClean="0"/>
              <a:pPr/>
              <a:t>9</a:t>
            </a:fld>
            <a:endParaRPr lang="fr-CA" dirty="0"/>
          </a:p>
        </p:txBody>
      </p:sp>
      <p:pic>
        <p:nvPicPr>
          <p:cNvPr id="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348645"/>
            <a:ext cx="12192000" cy="8122920"/>
          </a:xfrm>
          <a:prstGeom prst="rect">
            <a:avLst/>
          </a:prstGeom>
        </p:spPr>
      </p:pic>
      <p:pic>
        <p:nvPicPr>
          <p:cNvPr id="10" name="Picture 3"/>
          <p:cNvPicPr>
            <a:picLocks noChangeAspect="1"/>
          </p:cNvPicPr>
          <p:nvPr/>
        </p:nvPicPr>
        <p:blipFill>
          <a:blip r:embed="rId5"/>
          <a:srcRect/>
          <a:stretch>
            <a:fillRect/>
          </a:stretch>
        </p:blipFill>
        <p:spPr>
          <a:xfrm rot="-602143">
            <a:off x="6776897" y="-31459"/>
            <a:ext cx="5130687" cy="3714723"/>
          </a:xfrm>
          <a:prstGeom prst="rect">
            <a:avLst/>
          </a:prstGeom>
        </p:spPr>
      </p:pic>
      <p:pic>
        <p:nvPicPr>
          <p:cNvPr id="11" name="Picture 4"/>
          <p:cNvPicPr>
            <a:picLocks noChangeAspect="1"/>
          </p:cNvPicPr>
          <p:nvPr/>
        </p:nvPicPr>
        <p:blipFill>
          <a:blip r:embed="rId6"/>
          <a:srcRect/>
          <a:stretch>
            <a:fillRect/>
          </a:stretch>
        </p:blipFill>
        <p:spPr>
          <a:xfrm rot="-842801">
            <a:off x="-138124" y="88610"/>
            <a:ext cx="3981294" cy="3474584"/>
          </a:xfrm>
          <a:prstGeom prst="rect">
            <a:avLst/>
          </a:prstGeom>
        </p:spPr>
      </p:pic>
      <p:pic>
        <p:nvPicPr>
          <p:cNvPr id="12"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502619" flipH="1">
            <a:off x="3590828" y="1883507"/>
            <a:ext cx="1442905" cy="726863"/>
          </a:xfrm>
          <a:prstGeom prst="rect">
            <a:avLst/>
          </a:prstGeom>
        </p:spPr>
      </p:pic>
      <p:pic>
        <p:nvPicPr>
          <p:cNvPr id="13" name="Picture 12"/>
          <p:cNvPicPr>
            <a:picLocks noChangeAspect="1"/>
          </p:cNvPicPr>
          <p:nvPr/>
        </p:nvPicPr>
        <p:blipFill rotWithShape="1">
          <a:blip r:embed="rId9" cstate="screen">
            <a:extLst>
              <a:ext uri="{28A0092B-C50C-407E-A947-70E740481C1C}">
                <a14:useLocalDpi xmlns:a14="http://schemas.microsoft.com/office/drawing/2010/main"/>
              </a:ext>
            </a:extLst>
          </a:blip>
          <a:srcRect t="5013"/>
          <a:stretch/>
        </p:blipFill>
        <p:spPr>
          <a:xfrm rot="1213207">
            <a:off x="2407054" y="2877357"/>
            <a:ext cx="2519142" cy="3658020"/>
          </a:xfrm>
          <a:prstGeom prst="rect">
            <a:avLst/>
          </a:prstGeom>
        </p:spPr>
      </p:pic>
    </p:spTree>
    <p:extLst>
      <p:ext uri="{BB962C8B-B14F-4D97-AF65-F5344CB8AC3E}">
        <p14:creationId xmlns:p14="http://schemas.microsoft.com/office/powerpoint/2010/main" val="11368557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6"/>
</p:tagLst>
</file>

<file path=ppt/tags/tag37.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4"/>
</p:tagLst>
</file>

<file path=ppt/tags/tag42.xml><?xml version="1.0" encoding="utf-8"?>
<p:tagLst xmlns:a="http://schemas.openxmlformats.org/drawingml/2006/main" xmlns:r="http://schemas.openxmlformats.org/officeDocument/2006/relationships" xmlns:p="http://schemas.openxmlformats.org/presentationml/2006/main">
  <p:tag name="NUM" val="5"/>
</p:tagLst>
</file>

<file path=ppt/tags/tag43.xml><?xml version="1.0" encoding="utf-8"?>
<p:tagLst xmlns:a="http://schemas.openxmlformats.org/drawingml/2006/main" xmlns:r="http://schemas.openxmlformats.org/officeDocument/2006/relationships" xmlns:p="http://schemas.openxmlformats.org/presentationml/2006/main">
  <p:tag name="NUM" val="6"/>
</p:tagLst>
</file>

<file path=ppt/tags/tag44.xml><?xml version="1.0" encoding="utf-8"?>
<p:tagLst xmlns:a="http://schemas.openxmlformats.org/drawingml/2006/main" xmlns:r="http://schemas.openxmlformats.org/officeDocument/2006/relationships" xmlns:p="http://schemas.openxmlformats.org/presentationml/2006/main">
  <p:tag name="NUM" val="7"/>
</p:tagLst>
</file>

<file path=ppt/tags/tag45.xml><?xml version="1.0" encoding="utf-8"?>
<p:tagLst xmlns:a="http://schemas.openxmlformats.org/drawingml/2006/main" xmlns:r="http://schemas.openxmlformats.org/officeDocument/2006/relationships" xmlns:p="http://schemas.openxmlformats.org/presentationml/2006/main">
  <p:tag name="NUM" val="8"/>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COVER BILING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ECTION EN - Layout 2 -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ECTION FR - Layout 1 -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SECTION FR - Layout 2 -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a:themeElements>
    <a:clrScheme name="Obj:Moon">
      <a:dk1>
        <a:sysClr val="windowText" lastClr="000000"/>
      </a:dk1>
      <a:lt1>
        <a:sysClr val="window" lastClr="FFFFFF"/>
      </a:lt1>
      <a:dk2>
        <a:srgbClr val="3E606A"/>
      </a:dk2>
      <a:lt2>
        <a:srgbClr val="FFFFFF"/>
      </a:lt2>
      <a:accent1>
        <a:srgbClr val="2FAAE1"/>
      </a:accent1>
      <a:accent2>
        <a:srgbClr val="8DC63F"/>
      </a:accent2>
      <a:accent3>
        <a:srgbClr val="FFDE00"/>
      </a:accent3>
      <a:accent4>
        <a:srgbClr val="F15A29"/>
      </a:accent4>
      <a:accent5>
        <a:srgbClr val="876B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 TITLE Horizontal">
  <a:themeElements>
    <a:clrScheme name="Custom 5">
      <a:dk1>
        <a:sysClr val="windowText" lastClr="000000"/>
      </a:dk1>
      <a:lt1>
        <a:sysClr val="window" lastClr="FFFFFF"/>
      </a:lt1>
      <a:dk2>
        <a:srgbClr val="44546A"/>
      </a:dk2>
      <a:lt2>
        <a:srgbClr val="E7E6E6"/>
      </a:lt2>
      <a:accent1>
        <a:srgbClr val="2FAAE1"/>
      </a:accent1>
      <a:accent2>
        <a:srgbClr val="8DC63F"/>
      </a:accent2>
      <a:accent3>
        <a:srgbClr val="FBB03B"/>
      </a:accent3>
      <a:accent4>
        <a:srgbClr val="F15A29"/>
      </a:accent4>
      <a:accent5>
        <a:srgbClr val="876B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 + TITLE Vertical">
  <a:themeElements>
    <a:clrScheme name="Custom 5">
      <a:dk1>
        <a:sysClr val="windowText" lastClr="000000"/>
      </a:dk1>
      <a:lt1>
        <a:sysClr val="window" lastClr="FFFFFF"/>
      </a:lt1>
      <a:dk2>
        <a:srgbClr val="44546A"/>
      </a:dk2>
      <a:lt2>
        <a:srgbClr val="E7E6E6"/>
      </a:lt2>
      <a:accent1>
        <a:srgbClr val="2FAAE1"/>
      </a:accent1>
      <a:accent2>
        <a:srgbClr val="8DC63F"/>
      </a:accent2>
      <a:accent3>
        <a:srgbClr val="FBB03B"/>
      </a:accent3>
      <a:accent4>
        <a:srgbClr val="F15A29"/>
      </a:accent4>
      <a:accent5>
        <a:srgbClr val="876B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VER + IMG">
  <a:themeElements>
    <a:clrScheme name="Custom 5">
      <a:dk1>
        <a:sysClr val="windowText" lastClr="000000"/>
      </a:dk1>
      <a:lt1>
        <a:sysClr val="window" lastClr="FFFFFF"/>
      </a:lt1>
      <a:dk2>
        <a:srgbClr val="44546A"/>
      </a:dk2>
      <a:lt2>
        <a:srgbClr val="E7E6E6"/>
      </a:lt2>
      <a:accent1>
        <a:srgbClr val="2FAAE1"/>
      </a:accent1>
      <a:accent2>
        <a:srgbClr val="8DC63F"/>
      </a:accent2>
      <a:accent3>
        <a:srgbClr val="FBB03B"/>
      </a:accent3>
      <a:accent4>
        <a:srgbClr val="F15A29"/>
      </a:accent4>
      <a:accent5>
        <a:srgbClr val="876BF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EADER Bckgrd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HEADER Bckgrd Whi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ECTION EN - Layout 1 - Blac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3981</Words>
  <Application>Microsoft Office PowerPoint</Application>
  <PresentationFormat>Widescreen</PresentationFormat>
  <Paragraphs>193</Paragraphs>
  <Slides>15</Slides>
  <Notes>15</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15</vt:i4>
      </vt:variant>
    </vt:vector>
  </HeadingPairs>
  <TitlesOfParts>
    <vt:vector size="33" baseType="lpstr">
      <vt:lpstr>Arial</vt:lpstr>
      <vt:lpstr>Calibri</vt:lpstr>
      <vt:lpstr>Calibri Light</vt:lpstr>
      <vt:lpstr>Roboto Bold</vt:lpstr>
      <vt:lpstr>Verdana</vt:lpstr>
      <vt:lpstr>Wingdings</vt:lpstr>
      <vt:lpstr>COVER BILINGUE</vt:lpstr>
      <vt:lpstr>COVER</vt:lpstr>
      <vt:lpstr>COVER + TITLE Horizontal</vt:lpstr>
      <vt:lpstr>COVER + TITLE Vertical</vt:lpstr>
      <vt:lpstr>BLANK</vt:lpstr>
      <vt:lpstr>COVER + IMG</vt:lpstr>
      <vt:lpstr>HEADER Bckgrd Black</vt:lpstr>
      <vt:lpstr>HEADER Bckgrd White</vt:lpstr>
      <vt:lpstr>SECTION EN - Layout 1 - Black</vt:lpstr>
      <vt:lpstr>SECTION EN - Layout 2 - Black</vt:lpstr>
      <vt:lpstr>SECTION FR - Layout 1 - Black</vt:lpstr>
      <vt:lpstr>SECTION FR - Layout 2 - Black</vt:lpstr>
      <vt:lpstr>Creuse-méninges spatial</vt:lpstr>
      <vt:lpstr>PowerPoint Presentation</vt:lpstr>
      <vt:lpstr>PowerPoint Presentation</vt:lpstr>
      <vt:lpstr>PowerPoint Presentation</vt:lpstr>
      <vt:lpstr>PowerPoint Presentation</vt:lpstr>
      <vt:lpstr>PowerPoint Presentation</vt:lpstr>
      <vt:lpstr>PowerPoint Presentation</vt:lpstr>
      <vt:lpstr>Station spatiale lunaire Gateway</vt:lpstr>
      <vt:lpstr>PowerPoint Presentation</vt:lpstr>
      <vt:lpstr>Garder les astronautes en santé</vt:lpstr>
      <vt:lpstr>La santé mentale dans l’espace</vt:lpstr>
      <vt:lpstr>L’effet de vue d’ensemble</vt:lpstr>
      <vt:lpstr>La santé mentale sur Terre</vt:lpstr>
      <vt:lpstr>Commençons!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Creuse-méninges spatial - Défi 1</dc:title>
  <dc:creator/>
  <cp:lastModifiedBy/>
  <cp:revision>1</cp:revision>
  <dcterms:created xsi:type="dcterms:W3CDTF">2025-07-31T12:53:30Z</dcterms:created>
  <dcterms:modified xsi:type="dcterms:W3CDTF">2025-07-31T18:02:49Z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8a8773-bcd3-476c-8adc-f986a36f2c00_Enabled">
    <vt:lpwstr>true</vt:lpwstr>
  </property>
  <property fmtid="{D5CDD505-2E9C-101B-9397-08002B2CF9AE}" pid="3" name="MSIP_Label_658a8773-bcd3-476c-8adc-f986a36f2c00_SetDate">
    <vt:lpwstr>2025-07-31T14:37:34Z</vt:lpwstr>
  </property>
  <property fmtid="{D5CDD505-2E9C-101B-9397-08002B2CF9AE}" pid="4" name="MSIP_Label_658a8773-bcd3-476c-8adc-f986a36f2c00_Method">
    <vt:lpwstr>Privileged</vt:lpwstr>
  </property>
  <property fmtid="{D5CDD505-2E9C-101B-9397-08002B2CF9AE}" pid="5" name="MSIP_Label_658a8773-bcd3-476c-8adc-f986a36f2c00_Name">
    <vt:lpwstr>NON-CLASSIFIÉ NON VISIBLE - UNCLASSIFIED NOT VISIBLE</vt:lpwstr>
  </property>
  <property fmtid="{D5CDD505-2E9C-101B-9397-08002B2CF9AE}" pid="6" name="MSIP_Label_658a8773-bcd3-476c-8adc-f986a36f2c00_SiteId">
    <vt:lpwstr>ea59922f-ea3d-4e45-ba97-caf826fb9335</vt:lpwstr>
  </property>
  <property fmtid="{D5CDD505-2E9C-101B-9397-08002B2CF9AE}" pid="7" name="MSIP_Label_658a8773-bcd3-476c-8adc-f986a36f2c00_ActionId">
    <vt:lpwstr>0857894c-f356-422f-88b5-e40ff0c55d16</vt:lpwstr>
  </property>
  <property fmtid="{D5CDD505-2E9C-101B-9397-08002B2CF9AE}" pid="8" name="MSIP_Label_658a8773-bcd3-476c-8adc-f986a36f2c00_ContentBits">
    <vt:lpwstr>0</vt:lpwstr>
  </property>
</Properties>
</file>