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
  </p:notesMasterIdLst>
  <p:sldIdLst>
    <p:sldId id="295" r:id="rId2"/>
    <p:sldId id="299" r:id="rId3"/>
    <p:sldId id="297" r:id="rId4"/>
    <p:sldId id="298" r:id="rId5"/>
    <p:sldId id="262" r:id="rId6"/>
    <p:sldId id="274" r:id="rId7"/>
    <p:sldId id="268" r:id="rId8"/>
    <p:sldId id="277" r:id="rId9"/>
    <p:sldId id="302" r:id="rId10"/>
    <p:sldId id="303" r:id="rId11"/>
    <p:sldId id="304" r:id="rId12"/>
    <p:sldId id="30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 télescope spatial James Webb" id="{D9954855-4E68-4359-B777-9A2D5F7AD466}">
          <p14:sldIdLst>
            <p14:sldId id="295"/>
          </p14:sldIdLst>
        </p14:section>
        <p14:section name="L'astronomie" id="{33DD7E3A-AE2C-4D04-964C-D4D004E1E122}">
          <p14:sldIdLst>
            <p14:sldId id="299"/>
          </p14:sldIdLst>
        </p14:section>
        <p14:section name="À propos de Webb" id="{8D248F84-CDBB-4096-BF81-E36F886ADF14}">
          <p14:sldIdLst>
            <p14:sldId id="297"/>
            <p14:sldId id="298"/>
          </p14:sldIdLst>
        </p14:section>
        <p14:section name="Le rôle du Canada" id="{4F58FDBA-854C-4314-88F6-20FFB5DBBA07}">
          <p14:sldIdLst>
            <p14:sldId id="262"/>
            <p14:sldId id="274"/>
          </p14:sldIdLst>
        </p14:section>
        <p14:section name="Objectifs scientifiques" id="{668A5B41-10FA-46B1-9E57-93B7D32F80B0}">
          <p14:sldIdLst>
            <p14:sldId id="268"/>
          </p14:sldIdLst>
        </p14:section>
        <p14:section name="Conclusion" id="{20B40074-D7B0-4B5B-9A2E-6C452A35A119}">
          <p14:sldIdLst>
            <p14:sldId id="277"/>
            <p14:sldId id="302"/>
          </p14:sldIdLst>
        </p14:section>
        <p14:section name="Diapositives supplementaires" id="{957DD23F-9476-4F4D-99C0-B1956405AF32}">
          <p14:sldIdLst>
            <p14:sldId id="303"/>
            <p14:sldId id="304"/>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80" autoAdjust="0"/>
    <p:restoredTop sz="45338" autoAdjust="0"/>
  </p:normalViewPr>
  <p:slideViewPr>
    <p:cSldViewPr snapToGrid="0">
      <p:cViewPr varScale="1">
        <p:scale>
          <a:sx n="52" d="100"/>
          <a:sy n="52" d="100"/>
        </p:scale>
        <p:origin x="2322" y="66"/>
      </p:cViewPr>
      <p:guideLst/>
    </p:cSldViewPr>
  </p:slideViewPr>
  <p:notesTextViewPr>
    <p:cViewPr>
      <p:scale>
        <a:sx n="150" d="100"/>
        <a:sy n="150" d="100"/>
      </p:scale>
      <p:origin x="0" y="0"/>
    </p:cViewPr>
  </p:notesTextViewPr>
  <p:sorterViewPr>
    <p:cViewPr>
      <p:scale>
        <a:sx n="100" d="100"/>
        <a:sy n="100" d="100"/>
      </p:scale>
      <p:origin x="0" y="-144"/>
    </p:cViewPr>
  </p:sorterViewPr>
  <p:notesViewPr>
    <p:cSldViewPr snapToGrid="0">
      <p:cViewPr>
        <p:scale>
          <a:sx n="125" d="100"/>
          <a:sy n="125" d="100"/>
        </p:scale>
        <p:origin x="2292" y="-10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197D8-A4A0-422B-8383-8BCA53D4C173}" type="datetimeFigureOut">
              <a:rPr lang="en-CA" smtClean="0"/>
              <a:t>2022-01-17</a:t>
            </a:fld>
            <a:endParaRPr lang="en-CA"/>
          </a:p>
        </p:txBody>
      </p:sp>
      <p:sp>
        <p:nvSpPr>
          <p:cNvPr id="4" name="Slide Image Placeholder 3"/>
          <p:cNvSpPr>
            <a:spLocks noGrp="1" noRot="1" noChangeAspect="1"/>
          </p:cNvSpPr>
          <p:nvPr>
            <p:ph type="sldImg" idx="2"/>
          </p:nvPr>
        </p:nvSpPr>
        <p:spPr>
          <a:xfrm>
            <a:off x="1817370" y="819388"/>
            <a:ext cx="3223260" cy="1813084"/>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2993072"/>
            <a:ext cx="5486400" cy="5007928"/>
          </a:xfrm>
          <a:prstGeom prst="rect">
            <a:avLst/>
          </a:prstGeom>
        </p:spPr>
        <p:txBody>
          <a:bodyPr vert="horz" lIns="91440" tIns="45720" rIns="91440" bIns="45720" rtlCol="0"/>
          <a:lstStyle/>
          <a:p>
            <a:r>
              <a:rPr lang="fr-CA" sz="1000" dirty="0" smtClean="0">
                <a:effectLst/>
                <a:latin typeface="Calibri" panose="020F0502020204030204" pitchFamily="34" charset="0"/>
                <a:ea typeface="Calibri" panose="020F0502020204030204" pitchFamily="34" charset="0"/>
                <a:cs typeface="Times New Roman" panose="02020603050405020304" pitchFamily="18" charset="0"/>
              </a:rPr>
              <a:t>Lumière visible (Hubble, à gauche) et infrarouge (Webb, à droite</a:t>
            </a:r>
            <a:r>
              <a:rPr lang="en-CA" sz="1000" dirty="0" smtClean="0">
                <a:effectLst/>
                <a:latin typeface="Calibri" panose="020F0502020204030204" pitchFamily="34" charset="0"/>
                <a:ea typeface="Calibri" panose="020F0502020204030204" pitchFamily="34" charset="0"/>
                <a:cs typeface="Times New Roman" panose="02020603050405020304" pitchFamily="18" charset="0"/>
              </a:rPr>
              <a:t> </a:t>
            </a:r>
            <a:r>
              <a:rPr lang="fr-CA" sz="1000" dirty="0" smtClean="0">
                <a:effectLst/>
                <a:latin typeface="Calibri" panose="020F0502020204030204" pitchFamily="34" charset="0"/>
                <a:ea typeface="Calibri" panose="020F0502020204030204" pitchFamily="34" charset="0"/>
                <a:cs typeface="Times New Roman" panose="02020603050405020304" pitchFamily="18" charset="0"/>
              </a:rPr>
              <a:t>)</a:t>
            </a:r>
            <a:r>
              <a:rPr lang="en-CA" dirty="0" smtClean="0">
                <a:effectLst/>
              </a:rPr>
              <a:t> </a:t>
            </a:r>
            <a:r>
              <a:rPr lang="en-CA" sz="1000" dirty="0" smtClean="0">
                <a:effectLst/>
                <a:latin typeface="Calibri" panose="020F0502020204030204" pitchFamily="34" charset="0"/>
                <a:ea typeface="Calibri" panose="020F0502020204030204" pitchFamily="34" charset="0"/>
                <a:cs typeface="Times New Roman" panose="02020603050405020304" pitchFamily="18" charset="0"/>
              </a:rPr>
              <a:t> The image in question is from Hubble, if I am not mistaken.</a:t>
            </a:r>
          </a:p>
          <a:p>
            <a:r>
              <a:rPr lang="en-CA" sz="1000" dirty="0" smtClean="0">
                <a:effectLst/>
                <a:latin typeface="Calibri" panose="020F0502020204030204" pitchFamily="34" charset="0"/>
                <a:ea typeface="Calibri" panose="020F0502020204030204" pitchFamily="34" charset="0"/>
                <a:cs typeface="Times New Roman" panose="02020603050405020304" pitchFamily="18" charset="0"/>
              </a:rPr>
              <a:t> </a:t>
            </a:r>
          </a:p>
          <a:p>
            <a:r>
              <a:rPr lang="en-CA" sz="1000" dirty="0" smtClean="0">
                <a:effectLst/>
                <a:latin typeface="Calibri" panose="020F0502020204030204" pitchFamily="34" charset="0"/>
                <a:ea typeface="Calibri" panose="020F0502020204030204" pitchFamily="34" charset="0"/>
                <a:cs typeface="Times New Roman" panose="02020603050405020304" pitchFamily="18" charset="0"/>
              </a:rPr>
              <a:t>It would be important to mention this, IMO.</a:t>
            </a:r>
          </a:p>
          <a:p>
            <a:r>
              <a:rPr lang="en-CA" sz="1000" dirty="0" err="1" smtClean="0">
                <a:effectLst/>
                <a:latin typeface="Calibri" panose="020F0502020204030204" pitchFamily="34" charset="0"/>
                <a:ea typeface="Calibri" panose="020F0502020204030204" pitchFamily="34" charset="0"/>
                <a:cs typeface="Times New Roman" panose="02020603050405020304" pitchFamily="18" charset="0"/>
              </a:rPr>
              <a:t>Sth</a:t>
            </a:r>
            <a:r>
              <a:rPr lang="en-CA" sz="1000" dirty="0" smtClean="0">
                <a:effectLst/>
                <a:latin typeface="Calibri" panose="020F0502020204030204" pitchFamily="34" charset="0"/>
                <a:ea typeface="Calibri" panose="020F0502020204030204" pitchFamily="34" charset="0"/>
                <a:cs typeface="Times New Roman" panose="02020603050405020304" pitchFamily="18" charset="0"/>
              </a:rPr>
              <a:t> like:</a:t>
            </a:r>
          </a:p>
          <a:p>
            <a:r>
              <a:rPr lang="en-CA" sz="1000" dirty="0" smtClean="0">
                <a:effectLst/>
                <a:latin typeface="Calibri" panose="020F0502020204030204" pitchFamily="34" charset="0"/>
                <a:ea typeface="Calibri" panose="020F0502020204030204" pitchFamily="34" charset="0"/>
                <a:cs typeface="Times New Roman" panose="02020603050405020304" pitchFamily="18" charset="0"/>
              </a:rPr>
              <a:t>The image on the right is from Hubble, but it gives an example of infrared images Webb will provide.</a:t>
            </a:r>
          </a:p>
          <a:p>
            <a:pPr lvl="0"/>
            <a:r>
              <a:rPr lang="en-US" dirty="0" err="1" smtClean="0"/>
              <a:t>tyles</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235D2-8925-4FE7-BD48-1E8A16EF0986}" type="slidenum">
              <a:rPr lang="en-CA" smtClean="0"/>
              <a:t>‹#›</a:t>
            </a:fld>
            <a:endParaRPr lang="en-CA"/>
          </a:p>
        </p:txBody>
      </p:sp>
    </p:spTree>
    <p:extLst>
      <p:ext uri="{BB962C8B-B14F-4D97-AF65-F5344CB8AC3E}">
        <p14:creationId xmlns:p14="http://schemas.microsoft.com/office/powerpoint/2010/main" val="3176595106"/>
      </p:ext>
    </p:extLst>
  </p:cSld>
  <p:clrMap bg1="lt1" tx1="dk1" bg2="lt2" tx2="dk2" accent1="accent1" accent2="accent2" accent3="accent3" accent4="accent4" accent5="accent5" accent6="accent6" hlink="hlink" folHlink="folHlink"/>
  <p:notesStyle>
    <a:lvl1pPr marL="0" algn="l" defTabSz="914400" rtl="0" eaLnBrk="1" latinLnBrk="0" hangingPunct="1">
      <a:defRPr lang="en-CA" sz="1000" kern="1200" smtClean="0">
        <a:solidFill>
          <a:schemeClr val="tx1"/>
        </a:solidFill>
        <a:effectLst/>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c-csa.gc.ca/fra/visages/visages-de-webb.as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dirty="0" smtClean="0">
                <a:effectLst/>
                <a:latin typeface="Calibri" panose="020F0502020204030204" pitchFamily="34" charset="0"/>
                <a:ea typeface="Calibri" panose="020F0502020204030204" pitchFamily="34" charset="0"/>
                <a:cs typeface="Times New Roman" panose="02020603050405020304" pitchFamily="18" charset="0"/>
              </a:rPr>
              <a:t>Merci de me recevoir aujourd’hui. Je suis très heureux de vous parler d’une mission qui nous fera voyager dans le temps : le télescope spatial James Webb. </a:t>
            </a:r>
            <a:r>
              <a:rPr lang="fr-CA" sz="1000" kern="1200" dirty="0" smtClean="0">
                <a:solidFill>
                  <a:srgbClr val="FF0000"/>
                </a:solidFill>
                <a:effectLst/>
                <a:latin typeface="+mn-lt"/>
                <a:ea typeface="+mn-ea"/>
                <a:cs typeface="+mn-cs"/>
              </a:rPr>
              <a:t>Le télescope Webb aidera les scientifiques à répondre à de grandes questions d’astronomie.</a:t>
            </a:r>
            <a:endParaRPr lang="fr-CA" sz="12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CA" sz="1200" baseline="0" dirty="0" smtClean="0">
              <a:effectLst/>
              <a:latin typeface="Calibri" panose="020F0502020204030204" pitchFamily="34" charset="0"/>
              <a:cs typeface="Times New Roman" panose="02020603050405020304" pitchFamily="18" charset="0"/>
            </a:endParaRPr>
          </a:p>
          <a:p>
            <a:r>
              <a:rPr lang="en-US" sz="1200" baseline="0" dirty="0" smtClean="0">
                <a:effectLst/>
                <a:latin typeface="Calibri" panose="020F0502020204030204" pitchFamily="34" charset="0"/>
                <a:cs typeface="Times New Roman" panose="02020603050405020304" pitchFamily="18" charset="0"/>
              </a:rPr>
              <a:t>Source </a:t>
            </a:r>
            <a:r>
              <a:rPr lang="en-US" sz="1200" baseline="0" dirty="0" err="1" smtClean="0">
                <a:effectLst/>
                <a:latin typeface="Calibri" panose="020F0502020204030204" pitchFamily="34" charset="0"/>
                <a:cs typeface="Times New Roman" panose="02020603050405020304" pitchFamily="18" charset="0"/>
              </a:rPr>
              <a:t>d’image</a:t>
            </a:r>
            <a:r>
              <a:rPr lang="en-US" sz="1200" baseline="0" dirty="0" smtClean="0">
                <a:effectLst/>
                <a:latin typeface="Calibri" panose="020F0502020204030204" pitchFamily="34" charset="0"/>
                <a:cs typeface="Times New Roman" panose="02020603050405020304" pitchFamily="18" charset="0"/>
              </a:rPr>
              <a:t> : NASA/ David Higginbotham</a:t>
            </a:r>
            <a:endParaRPr lang="en-CA" dirty="0"/>
          </a:p>
        </p:txBody>
      </p:sp>
      <p:sp>
        <p:nvSpPr>
          <p:cNvPr id="4" name="Slide Number Placeholder 3"/>
          <p:cNvSpPr>
            <a:spLocks noGrp="1"/>
          </p:cNvSpPr>
          <p:nvPr>
            <p:ph type="sldNum" sz="quarter" idx="10"/>
          </p:nvPr>
        </p:nvSpPr>
        <p:spPr/>
        <p:txBody>
          <a:bodyPr/>
          <a:lstStyle/>
          <a:p>
            <a:fld id="{D72235D2-8925-4FE7-BD48-1E8A16EF0986}" type="slidenum">
              <a:rPr lang="en-CA" smtClean="0"/>
              <a:t>1</a:t>
            </a:fld>
            <a:endParaRPr lang="en-CA" dirty="0"/>
          </a:p>
        </p:txBody>
      </p:sp>
    </p:spTree>
    <p:extLst>
      <p:ext uri="{BB962C8B-B14F-4D97-AF65-F5344CB8AC3E}">
        <p14:creationId xmlns:p14="http://schemas.microsoft.com/office/powerpoint/2010/main" val="1305256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000" kern="1200" dirty="0" smtClean="0">
                <a:solidFill>
                  <a:schemeClr val="tx1"/>
                </a:solidFill>
                <a:effectLst/>
                <a:latin typeface="+mn-lt"/>
                <a:ea typeface="+mn-ea"/>
                <a:cs typeface="+mn-cs"/>
              </a:rPr>
              <a:t>Les missions comme celle du télescope spatial James Webb reposent sur une collaboration internationale avec des personnes d’horizons et de compétences variés. Dans les coulisses, il y a des gens de talent du milieu universitaire, du secteur privé et d'organismes gouvernementaux. </a:t>
            </a:r>
            <a:endParaRPr lang="en-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Voici quelques-uns des experts derrière la participation canadienne au télescope spatial James Webb, des astrophysiciens, des physiciens, des scientifiques, des chercheurs, des ingénieurs et des astronomes.</a:t>
            </a:r>
            <a:br>
              <a:rPr lang="fr-CA" sz="1000" kern="1200" dirty="0" smtClean="0">
                <a:solidFill>
                  <a:schemeClr val="tx1"/>
                </a:solidFill>
                <a:effectLst/>
                <a:latin typeface="+mn-lt"/>
                <a:ea typeface="+mn-ea"/>
                <a:cs typeface="+mn-cs"/>
              </a:rPr>
            </a:br>
            <a:endParaRPr lang="en-CA" sz="1000" kern="1200" dirty="0" smtClean="0">
              <a:solidFill>
                <a:schemeClr val="tx1"/>
              </a:solidFill>
              <a:effectLst/>
              <a:latin typeface="+mn-lt"/>
              <a:ea typeface="+mn-ea"/>
              <a:cs typeface="+mn-cs"/>
            </a:endParaRPr>
          </a:p>
          <a:p>
            <a:r>
              <a:rPr lang="fr-CA" sz="1000" u="sng" kern="1200" dirty="0" smtClean="0">
                <a:solidFill>
                  <a:schemeClr val="tx1"/>
                </a:solidFill>
                <a:effectLst/>
                <a:latin typeface="+mn-lt"/>
                <a:ea typeface="+mn-ea"/>
                <a:cs typeface="+mn-cs"/>
                <a:hlinkClick r:id="rId3"/>
              </a:rPr>
              <a:t>https://www.asc-csa.gc.ca/fra/visages/visages-de-webb.asp</a:t>
            </a:r>
            <a:endParaRPr lang="fr-CA" sz="1000" u="sng" kern="1200" dirty="0" smtClean="0">
              <a:solidFill>
                <a:schemeClr val="tx1"/>
              </a:solidFill>
              <a:effectLst/>
              <a:latin typeface="+mn-lt"/>
              <a:ea typeface="+mn-ea"/>
              <a:cs typeface="+mn-cs"/>
            </a:endParaRPr>
          </a:p>
          <a:p>
            <a:endParaRPr lang="fr-CA" sz="1000" u="sng" kern="1200" dirty="0" smtClean="0">
              <a:solidFill>
                <a:schemeClr val="tx1"/>
              </a:solidFill>
              <a:effectLst/>
              <a:latin typeface="+mn-lt"/>
              <a:ea typeface="+mn-ea"/>
              <a:cs typeface="+mn-cs"/>
            </a:endParaRPr>
          </a:p>
          <a:p>
            <a:r>
              <a:rPr lang="fr-CA" sz="1000" u="none" kern="1200" dirty="0" smtClean="0">
                <a:solidFill>
                  <a:schemeClr val="tx1"/>
                </a:solidFill>
                <a:effectLst/>
                <a:latin typeface="+mn-lt"/>
                <a:ea typeface="+mn-ea"/>
                <a:cs typeface="+mn-cs"/>
              </a:rPr>
              <a:t>Source</a:t>
            </a:r>
            <a:r>
              <a:rPr lang="fr-CA" sz="1000" u="none" kern="1200" baseline="0" dirty="0" smtClean="0">
                <a:solidFill>
                  <a:schemeClr val="tx1"/>
                </a:solidFill>
                <a:effectLst/>
                <a:latin typeface="+mn-lt"/>
                <a:ea typeface="+mn-ea"/>
                <a:cs typeface="+mn-cs"/>
              </a:rPr>
              <a:t> d</a:t>
            </a:r>
            <a:r>
              <a:rPr lang="en-US" sz="1000" u="none" kern="1200" baseline="0" dirty="0" smtClean="0">
                <a:solidFill>
                  <a:schemeClr val="tx1"/>
                </a:solidFill>
                <a:effectLst/>
                <a:latin typeface="+mn-lt"/>
                <a:ea typeface="+mn-ea"/>
                <a:cs typeface="+mn-cs"/>
              </a:rPr>
              <a:t>’image: ASC</a:t>
            </a:r>
            <a:endParaRPr lang="en-CA" u="none" dirty="0"/>
          </a:p>
        </p:txBody>
      </p:sp>
      <p:sp>
        <p:nvSpPr>
          <p:cNvPr id="4" name="Slide Number Placeholder 3"/>
          <p:cNvSpPr>
            <a:spLocks noGrp="1"/>
          </p:cNvSpPr>
          <p:nvPr>
            <p:ph type="sldNum" sz="quarter" idx="10"/>
          </p:nvPr>
        </p:nvSpPr>
        <p:spPr/>
        <p:txBody>
          <a:bodyPr/>
          <a:lstStyle/>
          <a:p>
            <a:fld id="{D72235D2-8925-4FE7-BD48-1E8A16EF0986}" type="slidenum">
              <a:rPr lang="en-CA" smtClean="0"/>
              <a:t>10</a:t>
            </a:fld>
            <a:endParaRPr lang="en-CA"/>
          </a:p>
        </p:txBody>
      </p:sp>
    </p:spTree>
    <p:extLst>
      <p:ext uri="{BB962C8B-B14F-4D97-AF65-F5344CB8AC3E}">
        <p14:creationId xmlns:p14="http://schemas.microsoft.com/office/powerpoint/2010/main" val="102001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86200" y="8685213"/>
            <a:ext cx="2971800" cy="458787"/>
          </a:xfrm>
        </p:spPr>
        <p:txBody>
          <a:bodyPr/>
          <a:lstStyle/>
          <a:p>
            <a:fld id="{D72235D2-8925-4FE7-BD48-1E8A16EF0986}" type="slidenum">
              <a:rPr lang="en-CA" smtClean="0"/>
              <a:t>11</a:t>
            </a:fld>
            <a:endParaRPr lang="en-CA"/>
          </a:p>
        </p:txBody>
      </p:sp>
      <p:sp>
        <p:nvSpPr>
          <p:cNvPr id="7" name="Espace réservé de l'image des diapositives 6"/>
          <p:cNvSpPr>
            <a:spLocks noGrp="1" noRot="1" noChangeAspect="1"/>
          </p:cNvSpPr>
          <p:nvPr>
            <p:ph type="sldImg"/>
          </p:nvPr>
        </p:nvSpPr>
        <p:spPr>
          <a:xfrm>
            <a:off x="1817688" y="819150"/>
            <a:ext cx="3222625" cy="1812925"/>
          </a:xfrm>
        </p:spPr>
      </p:sp>
      <p:sp>
        <p:nvSpPr>
          <p:cNvPr id="8" name="Espace réservé des notes 7"/>
          <p:cNvSpPr>
            <a:spLocks noGrp="1"/>
          </p:cNvSpPr>
          <p:nvPr>
            <p:ph type="body" idx="1"/>
          </p:nvPr>
        </p:nvSpPr>
        <p:spPr/>
        <p:txBody>
          <a:bodyPr/>
          <a:lstStyle/>
          <a:p>
            <a:r>
              <a:rPr lang="fr-CA" sz="1000" kern="1200" dirty="0" smtClean="0">
                <a:solidFill>
                  <a:schemeClr val="tx1"/>
                </a:solidFill>
                <a:effectLst/>
                <a:latin typeface="+mn-lt"/>
                <a:ea typeface="+mn-ea"/>
                <a:cs typeface="+mn-cs"/>
              </a:rPr>
              <a:t>Hubble et Webb ont trois grandes différences.</a:t>
            </a:r>
            <a:endParaRPr lang="en-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Longueur d’onde : Hubble observe la lumière visible et le rayonnement ultraviolet. Avec le télescope Webb, on fera des observations dans l’infrarouge. Mais pourquoi les observations dans l’infrarouge sont-elles importantes en astronomie? Les étoiles et les planètes en formation se trouvent derrière de la poussière cosmique qui absorbe la lumière visible. Mais la lumière infrarouge peut traverser cette poussière et révéler les caractéristiques de ces étoiles et planètes. De plus, à mesure que la lumière bleue des corps célestes lointains traverse l’Univers en expansion, sa longueur d’onde s’allonge et la lumière devient rouge. Webb est conçu pour capter ce </a:t>
            </a:r>
            <a:r>
              <a:rPr lang="fr-CA" sz="1000" b="0" kern="1200" dirty="0" smtClean="0">
                <a:solidFill>
                  <a:schemeClr val="tx1"/>
                </a:solidFill>
                <a:effectLst/>
                <a:latin typeface="+mn-lt"/>
                <a:ea typeface="+mn-ea"/>
                <a:cs typeface="+mn-cs"/>
              </a:rPr>
              <a:t>rayonnement</a:t>
            </a:r>
            <a:r>
              <a:rPr lang="fr-CA" sz="1000" kern="1200" dirty="0" smtClean="0">
                <a:solidFill>
                  <a:schemeClr val="tx1"/>
                </a:solidFill>
                <a:effectLst/>
                <a:latin typeface="+mn-lt"/>
                <a:ea typeface="+mn-ea"/>
                <a:cs typeface="+mn-cs"/>
              </a:rPr>
              <a:t>. Le télescope permet donc Webb de voir plus loin dans le temps.</a:t>
            </a:r>
            <a:endParaRPr lang="en-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 </a:t>
            </a:r>
            <a:endParaRPr lang="en-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Taille : Le télescope Webb a un miroir principal d’environ 6,5 mètres de diamètre. En comparaison, celui de Hubble est de 2,4 mètres de diamètre. Le résultat? La surface du miroir principal de Webb est environ 6,25 fois plus grande que celle du miroir de Hubble!</a:t>
            </a:r>
            <a:endParaRPr lang="en-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Orbite : Hubble est en orbite autour de la Terre à environ 570 km d’altitude. Le télescope Webb ne sera pas en orbite autour de la Terre, mais autour du Soleil au point de Lagrange L2, à 1 500 000 de kilomètres de la Terre.</a:t>
            </a:r>
            <a:endParaRPr lang="en-CA" dirty="0"/>
          </a:p>
        </p:txBody>
      </p:sp>
    </p:spTree>
    <p:extLst>
      <p:ext uri="{BB962C8B-B14F-4D97-AF65-F5344CB8AC3E}">
        <p14:creationId xmlns:p14="http://schemas.microsoft.com/office/powerpoint/2010/main" val="70523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000" kern="1200" dirty="0" smtClean="0">
                <a:solidFill>
                  <a:schemeClr val="tx1"/>
                </a:solidFill>
                <a:effectLst/>
                <a:latin typeface="+mn-lt"/>
                <a:ea typeface="+mn-ea"/>
                <a:cs typeface="+mn-cs"/>
              </a:rPr>
              <a:t>Lumière visible (à gauche) et infrarouge (à droite)</a:t>
            </a:r>
          </a:p>
          <a:p>
            <a:endParaRPr lang="en-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Les Piliers de la création dans la nébuleuse de l'Aigle, observés avec le télescope spatial Hubble dans la lumière visible (à gauche) et dans l'infrarouge (à droite). La lumière infrarouge permet aux scientifiques de pénétrer la poussière et d'observer des parties autrement invisibles de notre Univers. </a:t>
            </a:r>
          </a:p>
          <a:p>
            <a:endParaRPr lang="fr-CA" sz="10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(Source : NASA/ESA/Hubble </a:t>
            </a:r>
            <a:r>
              <a:rPr lang="fr-CA" sz="1000" kern="1200" dirty="0" err="1" smtClean="0">
                <a:solidFill>
                  <a:schemeClr val="tx1"/>
                </a:solidFill>
                <a:effectLst/>
                <a:latin typeface="+mn-lt"/>
                <a:ea typeface="+mn-ea"/>
                <a:cs typeface="+mn-cs"/>
              </a:rPr>
              <a:t>Heritage</a:t>
            </a:r>
            <a:r>
              <a:rPr lang="fr-CA" sz="1000" kern="1200" dirty="0" smtClean="0">
                <a:solidFill>
                  <a:schemeClr val="tx1"/>
                </a:solidFill>
                <a:effectLst/>
                <a:latin typeface="+mn-lt"/>
                <a:ea typeface="+mn-ea"/>
                <a:cs typeface="+mn-cs"/>
              </a:rPr>
              <a:t> Team (</a:t>
            </a:r>
            <a:r>
              <a:rPr lang="fr-CA" sz="1000" kern="1200" dirty="0" err="1" smtClean="0">
                <a:solidFill>
                  <a:schemeClr val="tx1"/>
                </a:solidFill>
                <a:effectLst/>
                <a:latin typeface="+mn-lt"/>
                <a:ea typeface="+mn-ea"/>
                <a:cs typeface="+mn-cs"/>
              </a:rPr>
              <a:t>STScI</a:t>
            </a:r>
            <a:r>
              <a:rPr lang="fr-CA" sz="1000" kern="1200" dirty="0" smtClean="0">
                <a:solidFill>
                  <a:schemeClr val="tx1"/>
                </a:solidFill>
                <a:effectLst/>
                <a:latin typeface="+mn-lt"/>
                <a:ea typeface="+mn-ea"/>
                <a:cs typeface="+mn-cs"/>
              </a:rPr>
              <a:t>/AURA).)</a:t>
            </a:r>
            <a:endParaRPr lang="en-CA"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12</a:t>
            </a:fld>
            <a:endParaRPr lang="en-CA" dirty="0"/>
          </a:p>
        </p:txBody>
      </p:sp>
    </p:spTree>
    <p:extLst>
      <p:ext uri="{BB962C8B-B14F-4D97-AF65-F5344CB8AC3E}">
        <p14:creationId xmlns:p14="http://schemas.microsoft.com/office/powerpoint/2010/main" val="31900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b="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L’astronomie est l’une des plus anciennes sciences, pratiquée dans le monde entier depuis des millénaires.</a:t>
            </a:r>
          </a:p>
          <a:p>
            <a:endParaRPr lang="en-CA" sz="1200" b="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600"/>
              </a:spcAft>
            </a:pPr>
            <a:r>
              <a:rPr lang="fr-CA" sz="1200" b="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Au fil du temps, les chercheurs ont développé des méthodes de plus en plus sophistiquées pour obtenir de l’information sur les planètes, les étoiles et les galaxies qui nous entourent. Il y a ici et là dans le monde des télescopes qui recueillent des données chaque nuit. Mais l’observation astronomique peut aussi se faire avec des télescopes dans l’espace.</a:t>
            </a:r>
            <a:endParaRPr lang="en-CA" sz="1200" b="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smtClean="0"/>
          </a:p>
          <a:p>
            <a:r>
              <a:rPr lang="en-US" sz="1000" baseline="0" dirty="0" smtClean="0">
                <a:effectLst/>
                <a:latin typeface="Calibri" panose="020F0502020204030204" pitchFamily="34" charset="0"/>
                <a:cs typeface="Times New Roman" panose="02020603050405020304" pitchFamily="18" charset="0"/>
              </a:rPr>
              <a:t>Sources </a:t>
            </a:r>
            <a:r>
              <a:rPr lang="en-US" sz="1000" baseline="0" dirty="0" err="1" smtClean="0">
                <a:effectLst/>
                <a:latin typeface="Calibri" panose="020F0502020204030204" pitchFamily="34" charset="0"/>
                <a:cs typeface="Times New Roman" panose="02020603050405020304" pitchFamily="18" charset="0"/>
              </a:rPr>
              <a:t>d’images</a:t>
            </a:r>
            <a:r>
              <a:rPr lang="en-US" sz="1000" baseline="0" dirty="0" smtClean="0">
                <a:effectLst/>
                <a:latin typeface="Calibri" panose="020F0502020204030204" pitchFamily="34" charset="0"/>
                <a:cs typeface="Times New Roman" panose="02020603050405020304" pitchFamily="18" charset="0"/>
              </a:rPr>
              <a:t> : NASA/Hubble/ESA/</a:t>
            </a:r>
            <a:r>
              <a:rPr lang="en-US" sz="1000" baseline="0" dirty="0" err="1" smtClean="0">
                <a:effectLst/>
                <a:latin typeface="Calibri" panose="020F0502020204030204" pitchFamily="34" charset="0"/>
                <a:cs typeface="Times New Roman" panose="02020603050405020304" pitchFamily="18" charset="0"/>
              </a:rPr>
              <a:t>STScI</a:t>
            </a:r>
            <a:endParaRPr lang="en-US" baseline="0" dirty="0" smtClean="0"/>
          </a:p>
        </p:txBody>
      </p:sp>
      <p:sp>
        <p:nvSpPr>
          <p:cNvPr id="4" name="Slide Number Placeholder 3"/>
          <p:cNvSpPr>
            <a:spLocks noGrp="1"/>
          </p:cNvSpPr>
          <p:nvPr>
            <p:ph type="sldNum" sz="quarter" idx="10"/>
          </p:nvPr>
        </p:nvSpPr>
        <p:spPr/>
        <p:txBody>
          <a:bodyPr/>
          <a:lstStyle/>
          <a:p>
            <a:fld id="{D72235D2-8925-4FE7-BD48-1E8A16EF0986}" type="slidenum">
              <a:rPr lang="en-CA" smtClean="0"/>
              <a:t>2</a:t>
            </a:fld>
            <a:endParaRPr lang="en-CA"/>
          </a:p>
        </p:txBody>
      </p:sp>
    </p:spTree>
    <p:extLst>
      <p:ext uri="{BB962C8B-B14F-4D97-AF65-F5344CB8AC3E}">
        <p14:creationId xmlns:p14="http://schemas.microsoft.com/office/powerpoint/2010/main" val="366392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Aujourd’hui, un télescope spatial amorce une toute nouvelle ère en astronomie : le télescope spatial James Webb. Ce télescope est le fruit d’une collaboration internationale entre la NASA, l’Agence spatiale européenne et l’Agence spatiale canadienne.</a:t>
            </a:r>
          </a:p>
          <a:p>
            <a:endParaRPr lang="en-CA" sz="1200" kern="1200" dirty="0" smtClean="0">
              <a:solidFill>
                <a:schemeClr val="tx1"/>
              </a:solidFill>
              <a:effectLst/>
              <a:latin typeface="+mn-lt"/>
              <a:ea typeface="+mn-ea"/>
              <a:cs typeface="+mn-cs"/>
            </a:endParaRPr>
          </a:p>
          <a:p>
            <a:pPr marL="228600" indent="-228600">
              <a:buAutoNum type="arabicParenR"/>
            </a:pPr>
            <a:r>
              <a:rPr lang="fr-CA" sz="1200" kern="1200" dirty="0" smtClean="0">
                <a:solidFill>
                  <a:schemeClr val="tx1"/>
                </a:solidFill>
                <a:effectLst/>
                <a:latin typeface="+mn-lt"/>
                <a:ea typeface="+mn-ea"/>
                <a:cs typeface="+mn-cs"/>
              </a:rPr>
              <a:t>Le télescope Webb est l’observatoire spatial le plus complexe et le plus puissant jamais construit. Grâce à son très grand miroir doré et à ses instruments infrarouges, il peut remonter loin dans le temps et détecter la lumière des premières étoiles et galaxies.</a:t>
            </a:r>
            <a:br>
              <a:rPr lang="fr-CA" sz="1200" kern="1200" dirty="0" smtClean="0">
                <a:solidFill>
                  <a:schemeClr val="tx1"/>
                </a:solidFill>
                <a:effectLst/>
                <a:latin typeface="+mn-lt"/>
                <a:ea typeface="+mn-ea"/>
                <a:cs typeface="+mn-cs"/>
              </a:rPr>
            </a:br>
            <a:endParaRPr lang="fr-CA" sz="1200" kern="1200" dirty="0" smtClean="0">
              <a:solidFill>
                <a:schemeClr val="tx1"/>
              </a:solidFill>
              <a:effectLst/>
              <a:latin typeface="+mn-lt"/>
              <a:ea typeface="+mn-ea"/>
              <a:cs typeface="+mn-cs"/>
            </a:endParaRPr>
          </a:p>
          <a:p>
            <a:pPr marL="228600" indent="-228600">
              <a:buAutoNum type="arabicParenR"/>
            </a:pPr>
            <a:r>
              <a:rPr lang="fr-CA" sz="1000" kern="1200" dirty="0" smtClean="0">
                <a:solidFill>
                  <a:schemeClr val="tx1"/>
                </a:solidFill>
                <a:effectLst/>
                <a:latin typeface="+mn-lt"/>
                <a:ea typeface="+mn-ea"/>
                <a:cs typeface="+mn-cs"/>
              </a:rPr>
              <a:t>Le Canada a fourni le détecteur de guidage de précision, les « yeux » du télescope, et l’instrument NIRISS, l’un des quatre instruments scientifiques de Webb.</a:t>
            </a:r>
            <a:br>
              <a:rPr lang="fr-CA" sz="1000" kern="1200" dirty="0" smtClean="0">
                <a:solidFill>
                  <a:schemeClr val="tx1"/>
                </a:solidFill>
                <a:effectLst/>
                <a:latin typeface="+mn-lt"/>
                <a:ea typeface="+mn-ea"/>
                <a:cs typeface="+mn-cs"/>
              </a:rPr>
            </a:br>
            <a:endParaRPr lang="fr-CA" sz="1000" kern="1200" dirty="0" smtClean="0">
              <a:solidFill>
                <a:schemeClr val="tx1"/>
              </a:solidFill>
              <a:effectLst/>
              <a:latin typeface="+mn-lt"/>
              <a:ea typeface="+mn-ea"/>
              <a:cs typeface="+mn-cs"/>
            </a:endParaRPr>
          </a:p>
          <a:p>
            <a:pPr marL="228600" indent="-228600">
              <a:buAutoNum type="arabicParenR"/>
            </a:pPr>
            <a:r>
              <a:rPr lang="fr-CA" sz="1200" kern="1200" dirty="0" smtClean="0">
                <a:solidFill>
                  <a:schemeClr val="tx1"/>
                </a:solidFill>
                <a:effectLst/>
                <a:latin typeface="+mn-lt"/>
                <a:ea typeface="+mn-ea"/>
                <a:cs typeface="+mn-cs"/>
              </a:rPr>
              <a:t>Cette contribution du Canada permet aux chercheurs canadiens de participer à cette mission passionnante puisqu’ils auront accès à du temps d’observation qui leur permettra de révolutionner notre compréhension de l’Univers. </a:t>
            </a:r>
          </a:p>
          <a:p>
            <a:pPr marL="0" indent="0">
              <a:buNone/>
            </a:pPr>
            <a:endParaRPr lang="fr-CA" sz="1200" kern="1200" dirty="0" smtClean="0">
              <a:solidFill>
                <a:schemeClr val="tx1"/>
              </a:solidFill>
              <a:effectLst/>
              <a:latin typeface="+mn-lt"/>
              <a:ea typeface="+mn-ea"/>
              <a:cs typeface="+mn-cs"/>
            </a:endParaRPr>
          </a:p>
          <a:p>
            <a:pPr marL="0" indent="0">
              <a:buNone/>
            </a:pPr>
            <a:r>
              <a:rPr lang="fr-CA" sz="1200" kern="1200" dirty="0" smtClean="0">
                <a:solidFill>
                  <a:schemeClr val="tx1"/>
                </a:solidFill>
                <a:effectLst/>
                <a:latin typeface="+mn-lt"/>
                <a:ea typeface="+mn-ea"/>
                <a:cs typeface="+mn-cs"/>
              </a:rPr>
              <a:t>Source d’image : NASA</a:t>
            </a:r>
            <a:endParaRPr lang="en-CA" sz="1200" dirty="0" smtClean="0">
              <a:solidFill>
                <a:schemeClr val="bg1"/>
              </a:solidFill>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3</a:t>
            </a:fld>
            <a:endParaRPr lang="en-CA" dirty="0"/>
          </a:p>
        </p:txBody>
      </p:sp>
    </p:spTree>
    <p:extLst>
      <p:ext uri="{BB962C8B-B14F-4D97-AF65-F5344CB8AC3E}">
        <p14:creationId xmlns:p14="http://schemas.microsoft.com/office/powerpoint/2010/main" val="100426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télescope sera mis en orbite autour du Soleil au point de Lagrange L2, à 1 500 000 de kilomètres de la Terre. Vu cette grande distance, on ne pourra pas en assurer la maintenance dans l’espace.</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Avec le télescope Webb, les astronomes étudieront toutes les phases de l’histoire du cosmos, qu’il s’agisse des lueurs de l’Univers primordial quelques centaines de millions d’années après le </a:t>
            </a:r>
            <a:r>
              <a:rPr lang="fr-CA" sz="1200" kern="1200" dirty="0" err="1" smtClean="0">
                <a:solidFill>
                  <a:schemeClr val="tx1"/>
                </a:solidFill>
                <a:effectLst/>
                <a:latin typeface="+mn-lt"/>
                <a:ea typeface="+mn-ea"/>
                <a:cs typeface="+mn-cs"/>
              </a:rPr>
              <a:t>big</a:t>
            </a:r>
            <a:r>
              <a:rPr lang="fr-CA" sz="1200" kern="1200" dirty="0" smtClean="0">
                <a:solidFill>
                  <a:schemeClr val="tx1"/>
                </a:solidFill>
                <a:effectLst/>
                <a:latin typeface="+mn-lt"/>
                <a:ea typeface="+mn-ea"/>
                <a:cs typeface="+mn-cs"/>
              </a:rPr>
              <a:t> bang, de la formation des systèmes solaires, de planètes où les conditions sont propices à la vie ou encore de l’évolution de notre système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solaire. </a:t>
            </a:r>
          </a:p>
          <a:p>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Texte</a:t>
            </a:r>
            <a:r>
              <a:rPr lang="fr-CA" sz="1200" kern="1200" baseline="0" dirty="0" smtClean="0">
                <a:solidFill>
                  <a:schemeClr val="tx1"/>
                </a:solidFill>
                <a:effectLst/>
                <a:latin typeface="+mn-lt"/>
                <a:ea typeface="+mn-ea"/>
                <a:cs typeface="+mn-cs"/>
              </a:rPr>
              <a:t> : </a:t>
            </a:r>
            <a:r>
              <a:rPr lang="fr-CA" sz="1000" dirty="0" smtClean="0">
                <a:solidFill>
                  <a:schemeClr val="bg1"/>
                </a:solidFill>
              </a:rPr>
              <a:t>À une distance idéale de 1,5 million de km de la Terre, le télescope Webb utilisera les </a:t>
            </a:r>
            <a:r>
              <a:rPr lang="fr-CA" sz="1000" b="1" dirty="0" smtClean="0">
                <a:solidFill>
                  <a:srgbClr val="FFC000"/>
                </a:solidFill>
              </a:rPr>
              <a:t>rayons infrarouges </a:t>
            </a:r>
            <a:r>
              <a:rPr lang="fr-CA" sz="1000" dirty="0" smtClean="0">
                <a:solidFill>
                  <a:schemeClr val="bg1"/>
                </a:solidFill>
              </a:rPr>
              <a:t>pour l’étude de chaque phase de l’histoire cosmique.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0" i="0" kern="1200" dirty="0" smtClean="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smtClean="0">
                <a:solidFill>
                  <a:schemeClr val="tx1"/>
                </a:solidFill>
                <a:effectLst/>
                <a:latin typeface="+mn-lt"/>
                <a:ea typeface="+mn-ea"/>
                <a:cs typeface="+mn-cs"/>
              </a:rPr>
              <a:t>L'infographie montre le point de Lagrange L2, à 1,5 million de kilomètres de la Terre, dans la direction antisolaire. La distance entre le Soleil et la Terre est de 150 millions de kilomètres.</a:t>
            </a:r>
            <a:endParaRPr lang="fr-CA" sz="1000" dirty="0" smtClean="0">
              <a:solidFill>
                <a:schemeClr val="bg1"/>
              </a:solidFill>
            </a:endParaRPr>
          </a:p>
          <a:p>
            <a:endParaRPr lang="fr-CA" dirty="0" smtClean="0"/>
          </a:p>
          <a:p>
            <a:endParaRPr lang="fr-CA" baseline="0" dirty="0" smtClean="0"/>
          </a:p>
          <a:p>
            <a:r>
              <a:rPr lang="en-US" sz="1000" baseline="0" dirty="0" smtClean="0">
                <a:effectLst/>
                <a:latin typeface="Calibri" panose="020F0502020204030204" pitchFamily="34" charset="0"/>
                <a:cs typeface="Times New Roman" panose="02020603050405020304" pitchFamily="18" charset="0"/>
              </a:rPr>
              <a:t>Source </a:t>
            </a:r>
            <a:r>
              <a:rPr lang="en-US" sz="1000" baseline="0" dirty="0" err="1" smtClean="0">
                <a:effectLst/>
                <a:latin typeface="Calibri" panose="020F0502020204030204" pitchFamily="34" charset="0"/>
                <a:cs typeface="Times New Roman" panose="02020603050405020304" pitchFamily="18" charset="0"/>
              </a:rPr>
              <a:t>d’image</a:t>
            </a:r>
            <a:r>
              <a:rPr lang="en-US" sz="1000" baseline="0" dirty="0" smtClean="0">
                <a:effectLst/>
                <a:latin typeface="Calibri" panose="020F0502020204030204" pitchFamily="34" charset="0"/>
                <a:cs typeface="Times New Roman" panose="02020603050405020304" pitchFamily="18" charset="0"/>
              </a:rPr>
              <a:t> : ESA, ASC. </a:t>
            </a:r>
            <a:endParaRPr lang="fr-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D72235D2-8925-4FE7-BD48-1E8A16EF0986}" type="slidenum">
              <a:rPr lang="en-CA" smtClean="0"/>
              <a:t>4</a:t>
            </a:fld>
            <a:endParaRPr lang="en-CA" dirty="0"/>
          </a:p>
        </p:txBody>
      </p:sp>
    </p:spTree>
    <p:extLst>
      <p:ext uri="{BB962C8B-B14F-4D97-AF65-F5344CB8AC3E}">
        <p14:creationId xmlns:p14="http://schemas.microsoft.com/office/powerpoint/2010/main" val="4203727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b="1" kern="1200" dirty="0" smtClean="0">
                <a:solidFill>
                  <a:schemeClr val="tx1"/>
                </a:solidFill>
                <a:effectLst/>
                <a:latin typeface="+mn-lt"/>
                <a:ea typeface="+mn-ea"/>
                <a:cs typeface="+mn-cs"/>
              </a:rPr>
              <a:t>Le rôle du Canada</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L’Agence spatiale canadienne fournit deux éléments très importants, construits par la société canadienne COM DEV, maintenant une division de Honeywell. </a:t>
            </a:r>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Comme le Canada fournit le détecteur de guidage de précision – le FGS – et l’instrument NIRISS à la mission, les astronomes canadiens se voient accorder du temps d’observation au télescope.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FGS canadien permettra au télescope Webb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d’établir sa position dans l’espace;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de déterminer la position de ses cibles célestes;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de rester stable, avec une très grande précision, sur des cibles précises.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FGS jouera un rôle crucial dans </a:t>
            </a:r>
            <a:r>
              <a:rPr lang="fr-CA" sz="1200" b="1" kern="1200" dirty="0" smtClean="0">
                <a:solidFill>
                  <a:schemeClr val="tx1"/>
                </a:solidFill>
                <a:effectLst/>
                <a:latin typeface="+mn-lt"/>
                <a:ea typeface="+mn-ea"/>
                <a:cs typeface="+mn-cs"/>
              </a:rPr>
              <a:t>toutes les observations scientifiques </a:t>
            </a:r>
            <a:r>
              <a:rPr lang="fr-CA" sz="1200" kern="1200" dirty="0" smtClean="0">
                <a:solidFill>
                  <a:schemeClr val="tx1"/>
                </a:solidFill>
                <a:effectLst/>
                <a:latin typeface="+mn-lt"/>
                <a:ea typeface="+mn-ea"/>
                <a:cs typeface="+mn-cs"/>
              </a:rPr>
              <a:t>faites avec Webb puisqu’il </a:t>
            </a:r>
            <a:r>
              <a:rPr lang="fr-CA" sz="1200" kern="1200" dirty="0" smtClean="0">
                <a:solidFill>
                  <a:srgbClr val="FF0000"/>
                </a:solidFill>
                <a:effectLst/>
                <a:latin typeface="+mn-lt"/>
                <a:ea typeface="+mn-ea"/>
                <a:cs typeface="+mn-cs"/>
              </a:rPr>
              <a:t>aidera à</a:t>
            </a:r>
            <a:r>
              <a:rPr lang="fr-CA" sz="1000" kern="1200" dirty="0" smtClean="0">
                <a:solidFill>
                  <a:schemeClr val="tx1"/>
                </a:solidFill>
                <a:effectLst/>
                <a:latin typeface="+mn-lt"/>
                <a:ea typeface="+mn-ea"/>
                <a:cs typeface="+mn-cs"/>
              </a:rPr>
              <a:t> stabiliser le </a:t>
            </a:r>
            <a:r>
              <a:rPr lang="fr-CA" sz="1200" kern="1200" dirty="0" smtClean="0">
                <a:solidFill>
                  <a:srgbClr val="FF0000"/>
                </a:solidFill>
                <a:effectLst/>
                <a:latin typeface="+mn-lt"/>
                <a:ea typeface="+mn-ea"/>
                <a:cs typeface="+mn-cs"/>
              </a:rPr>
              <a:t>télescope</a:t>
            </a:r>
            <a:r>
              <a:rPr lang="fr-CA" sz="1200" kern="1200" dirty="0" smtClean="0">
                <a:solidFill>
                  <a:schemeClr val="tx1"/>
                </a:solidFill>
                <a:effectLst/>
                <a:latin typeface="+mn-lt"/>
                <a:ea typeface="+mn-ea"/>
                <a:cs typeface="+mn-cs"/>
              </a:rPr>
              <a:t>, ce qui assurera la collecte d’images claires et détaillées. </a:t>
            </a:r>
            <a:endParaRPr lang="en-US" sz="1200" b="1" i="0" kern="1200" dirty="0" smtClean="0">
              <a:solidFill>
                <a:schemeClr val="tx1"/>
              </a:solidFill>
              <a:effectLst/>
              <a:latin typeface="+mn-lt"/>
              <a:ea typeface="+mn-ea"/>
              <a:cs typeface="+mn-cs"/>
            </a:endParaRPr>
          </a:p>
          <a:p>
            <a:endParaRPr lang="en-US" b="1" dirty="0" smtClean="0"/>
          </a:p>
          <a:p>
            <a:r>
              <a:rPr lang="en-US" b="0" dirty="0" smtClean="0"/>
              <a:t>Source</a:t>
            </a:r>
            <a:r>
              <a:rPr lang="en-US" b="0" baseline="0" dirty="0" smtClean="0"/>
              <a:t> </a:t>
            </a:r>
            <a:r>
              <a:rPr lang="en-US" b="0" baseline="0" dirty="0" err="1" smtClean="0"/>
              <a:t>d’image</a:t>
            </a:r>
            <a:r>
              <a:rPr lang="en-US" b="0" baseline="0" dirty="0" smtClean="0"/>
              <a:t> : NASA.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Texte</a:t>
            </a:r>
            <a:r>
              <a:rPr lang="en-US" b="0" baseline="0" dirty="0" smtClean="0"/>
              <a:t> : </a:t>
            </a:r>
            <a:r>
              <a:rPr lang="fr-CA" b="0" dirty="0" smtClean="0">
                <a:solidFill>
                  <a:schemeClr val="bg1"/>
                </a:solidFill>
              </a:rPr>
              <a:t>Le Canada a fourni le </a:t>
            </a:r>
            <a:r>
              <a:rPr lang="fr-CA" b="0" dirty="0" smtClean="0">
                <a:solidFill>
                  <a:srgbClr val="FFC000"/>
                </a:solidFill>
              </a:rPr>
              <a:t>détecteur de guidage de précision (FGS) </a:t>
            </a:r>
            <a:r>
              <a:rPr lang="fr-CA" b="0" dirty="0" smtClean="0">
                <a:solidFill>
                  <a:schemeClr val="bg1"/>
                </a:solidFill>
              </a:rPr>
              <a:t>et l’</a:t>
            </a:r>
            <a:r>
              <a:rPr lang="fr-CA" b="0" dirty="0" smtClean="0">
                <a:solidFill>
                  <a:srgbClr val="FFC000"/>
                </a:solidFill>
              </a:rPr>
              <a:t>imageur dans le proche infrarouge et spectrographe sans fente (NIRISS)</a:t>
            </a:r>
            <a:r>
              <a:rPr lang="fr-CA" b="0" dirty="0" smtClean="0">
                <a:solidFill>
                  <a:schemeClr val="bg1"/>
                </a:solidFill>
              </a:rPr>
              <a:t>.</a:t>
            </a:r>
          </a:p>
          <a:p>
            <a:endParaRPr lang="en-US" b="0" baseline="0" dirty="0" smtClean="0"/>
          </a:p>
          <a:p>
            <a:endParaRPr lang="en-US" b="0" baseline="0" dirty="0" smtClean="0"/>
          </a:p>
          <a:p>
            <a:endParaRPr lang="en-CA" b="0" dirty="0"/>
          </a:p>
        </p:txBody>
      </p:sp>
      <p:sp>
        <p:nvSpPr>
          <p:cNvPr id="4" name="Slide Number Placeholder 3"/>
          <p:cNvSpPr>
            <a:spLocks noGrp="1"/>
          </p:cNvSpPr>
          <p:nvPr>
            <p:ph type="sldNum" sz="quarter" idx="10"/>
          </p:nvPr>
        </p:nvSpPr>
        <p:spPr/>
        <p:txBody>
          <a:bodyPr/>
          <a:lstStyle/>
          <a:p>
            <a:fld id="{D72235D2-8925-4FE7-BD48-1E8A16EF0986}" type="slidenum">
              <a:rPr lang="en-CA" smtClean="0"/>
              <a:t>5</a:t>
            </a:fld>
            <a:endParaRPr lang="en-CA"/>
          </a:p>
        </p:txBody>
      </p:sp>
    </p:spTree>
    <p:extLst>
      <p:ext uri="{BB962C8B-B14F-4D97-AF65-F5344CB8AC3E}">
        <p14:creationId xmlns:p14="http://schemas.microsoft.com/office/powerpoint/2010/main" val="395013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recherche de la vie dans d’autres mondes commence par la recherche d’</a:t>
            </a:r>
            <a:r>
              <a:rPr lang="fr-CA" sz="1200" b="1" kern="1200" dirty="0" smtClean="0">
                <a:solidFill>
                  <a:schemeClr val="tx1"/>
                </a:solidFill>
                <a:effectLst/>
                <a:latin typeface="+mn-lt"/>
                <a:ea typeface="+mn-ea"/>
                <a:cs typeface="+mn-cs"/>
              </a:rPr>
              <a:t>endroits où les conditions sont propices à l’apparition de </a:t>
            </a:r>
            <a:r>
              <a:rPr lang="fr-CA" sz="1200" b="1" kern="1200" smtClean="0">
                <a:solidFill>
                  <a:schemeClr val="tx1"/>
                </a:solidFill>
                <a:effectLst/>
                <a:latin typeface="+mn-lt"/>
                <a:ea typeface="+mn-ea"/>
                <a:cs typeface="+mn-cs"/>
              </a:rPr>
              <a:t>la vie </a:t>
            </a:r>
            <a:r>
              <a:rPr lang="fr-CA" sz="1200" kern="1200" smtClean="0">
                <a:solidFill>
                  <a:schemeClr val="tx1"/>
                </a:solidFill>
                <a:effectLst/>
                <a:latin typeface="+mn-lt"/>
                <a:ea typeface="+mn-ea"/>
                <a:cs typeface="+mn-cs"/>
              </a:rPr>
              <a:t>– des endroits qui ont une composition chimique semblable à celle de la Terre. </a:t>
            </a:r>
          </a:p>
          <a:p>
            <a:endParaRPr lang="en-CA" sz="1200" kern="1200" smtClean="0">
              <a:solidFill>
                <a:schemeClr val="tx1"/>
              </a:solidFill>
              <a:effectLst/>
              <a:latin typeface="+mn-lt"/>
              <a:ea typeface="+mn-ea"/>
              <a:cs typeface="+mn-cs"/>
            </a:endParaRPr>
          </a:p>
          <a:p>
            <a:r>
              <a:rPr lang="fr-CA" sz="1200" kern="1200" smtClean="0">
                <a:solidFill>
                  <a:schemeClr val="tx1"/>
                </a:solidFill>
                <a:effectLst/>
                <a:latin typeface="+mn-lt"/>
                <a:ea typeface="+mn-ea"/>
                <a:cs typeface="+mn-cs"/>
              </a:rPr>
              <a:t>En </a:t>
            </a:r>
            <a:r>
              <a:rPr lang="fr-CA" sz="1200" kern="1200" dirty="0" smtClean="0">
                <a:solidFill>
                  <a:schemeClr val="tx1"/>
                </a:solidFill>
                <a:effectLst/>
                <a:latin typeface="+mn-lt"/>
                <a:ea typeface="+mn-ea"/>
                <a:cs typeface="+mn-cs"/>
              </a:rPr>
              <a:t>examinant les propriétés uniques de la lumière qui traverse l’atmosphère d’une exoplanète au moment où elle passe devant son étoile, on peut détecter la présence de molécules précises dans cette atmosphère. On établit ainsi la « signature » unique de l’exoplanète. Et on voit si les conditions sont favorables à la vie.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L’instrument canadien NIRISS permettra aux scientifiques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de déterminer </a:t>
            </a:r>
            <a:r>
              <a:rPr lang="fr-CA" sz="1200" b="1" kern="1200" dirty="0" smtClean="0">
                <a:solidFill>
                  <a:schemeClr val="tx1"/>
                </a:solidFill>
                <a:effectLst/>
                <a:latin typeface="+mn-lt"/>
                <a:ea typeface="+mn-ea"/>
                <a:cs typeface="+mn-cs"/>
              </a:rPr>
              <a:t>la composition de l’atmosphère des exoplanètes</a:t>
            </a:r>
            <a:r>
              <a:rPr lang="fr-CA" sz="1200" kern="1200" dirty="0" smtClean="0">
                <a:solidFill>
                  <a:schemeClr val="tx1"/>
                </a:solidFill>
                <a:effectLst/>
                <a:latin typeface="+mn-lt"/>
                <a:ea typeface="+mn-ea"/>
                <a:cs typeface="+mn-cs"/>
              </a:rPr>
              <a:t>;</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d’observer </a:t>
            </a:r>
            <a:r>
              <a:rPr lang="fr-CA" sz="1200" b="1" kern="1200" dirty="0" smtClean="0">
                <a:solidFill>
                  <a:schemeClr val="tx1"/>
                </a:solidFill>
                <a:effectLst/>
                <a:latin typeface="+mn-lt"/>
                <a:ea typeface="+mn-ea"/>
                <a:cs typeface="+mn-cs"/>
              </a:rPr>
              <a:t>des</a:t>
            </a:r>
            <a:r>
              <a:rPr lang="fr-CA" sz="1200" kern="1200" dirty="0" smtClean="0">
                <a:solidFill>
                  <a:schemeClr val="tx1"/>
                </a:solidFill>
                <a:effectLst/>
                <a:latin typeface="+mn-lt"/>
                <a:ea typeface="+mn-ea"/>
                <a:cs typeface="+mn-cs"/>
              </a:rPr>
              <a:t> </a:t>
            </a:r>
            <a:r>
              <a:rPr lang="fr-CA" sz="1200" b="1" kern="1200" dirty="0" smtClean="0">
                <a:solidFill>
                  <a:schemeClr val="tx1"/>
                </a:solidFill>
                <a:effectLst/>
                <a:latin typeface="+mn-lt"/>
                <a:ea typeface="+mn-ea"/>
                <a:cs typeface="+mn-cs"/>
              </a:rPr>
              <a:t>galaxies lointaines</a:t>
            </a:r>
            <a:r>
              <a:rPr lang="fr-CA" sz="1200" kern="1200" dirty="0" smtClean="0">
                <a:solidFill>
                  <a:schemeClr val="tx1"/>
                </a:solidFill>
                <a:effectLst/>
                <a:latin typeface="+mn-lt"/>
                <a:ea typeface="+mn-ea"/>
                <a:cs typeface="+mn-cs"/>
              </a:rPr>
              <a: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d’examiner</a:t>
            </a:r>
            <a:r>
              <a:rPr lang="fr-CA" sz="1200" b="1" kern="1200" dirty="0" smtClean="0">
                <a:solidFill>
                  <a:schemeClr val="tx1"/>
                </a:solidFill>
                <a:effectLst/>
                <a:latin typeface="+mn-lt"/>
                <a:ea typeface="+mn-ea"/>
                <a:cs typeface="+mn-cs"/>
              </a:rPr>
              <a:t> de faibles sources de lumière près d’objets brillants</a:t>
            </a:r>
            <a:r>
              <a:rPr lang="fr-CA" sz="1200" kern="1200" dirty="0" smtClean="0">
                <a:solidFill>
                  <a:schemeClr val="tx1"/>
                </a:solidFill>
                <a:effectLst/>
                <a:latin typeface="+mn-lt"/>
                <a:ea typeface="+mn-ea"/>
                <a:cs typeface="+mn-cs"/>
              </a:rPr>
              <a:t>.</a:t>
            </a:r>
          </a:p>
          <a:p>
            <a:endParaRPr lang="fr-CA"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Sources</a:t>
            </a:r>
            <a:r>
              <a:rPr lang="en-US" sz="1200" b="0" baseline="0" dirty="0" smtClean="0"/>
              <a:t> </a:t>
            </a:r>
            <a:r>
              <a:rPr lang="en-US" sz="1200" b="0" baseline="0" dirty="0" err="1" smtClean="0"/>
              <a:t>d’image</a:t>
            </a:r>
            <a:r>
              <a:rPr lang="en-US" sz="1200" b="0" baseline="0" dirty="0" smtClean="0"/>
              <a:t> : </a:t>
            </a:r>
            <a:r>
              <a:rPr lang="fr-FR" sz="1000" b="0" i="0" kern="1200" dirty="0" smtClean="0">
                <a:solidFill>
                  <a:schemeClr val="tx1"/>
                </a:solidFill>
                <a:effectLst/>
                <a:latin typeface="+mn-lt"/>
                <a:ea typeface="+mn-ea"/>
                <a:cs typeface="+mn-cs"/>
              </a:rPr>
              <a:t>Christine </a:t>
            </a:r>
            <a:r>
              <a:rPr lang="fr-FR" sz="1000" b="0" i="0" kern="1200" dirty="0" err="1" smtClean="0">
                <a:solidFill>
                  <a:schemeClr val="tx1"/>
                </a:solidFill>
                <a:effectLst/>
                <a:latin typeface="+mn-lt"/>
                <a:ea typeface="+mn-ea"/>
                <a:cs typeface="+mn-cs"/>
              </a:rPr>
              <a:t>Daniloff</a:t>
            </a:r>
            <a:r>
              <a:rPr lang="fr-FR" sz="1000" b="0" i="0" kern="1200" dirty="0" smtClean="0">
                <a:solidFill>
                  <a:schemeClr val="tx1"/>
                </a:solidFill>
                <a:effectLst/>
                <a:latin typeface="+mn-lt"/>
                <a:ea typeface="+mn-ea"/>
                <a:cs typeface="+mn-cs"/>
              </a:rPr>
              <a:t>/MIT, Julien de Wit.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kern="1200" dirty="0" smtClean="0">
              <a:solidFill>
                <a:schemeClr val="tx1"/>
              </a:solidFill>
              <a:effectLst/>
              <a:latin typeface="+mn-lt"/>
              <a:ea typeface="+mn-ea"/>
              <a:cs typeface="+mn-cs"/>
            </a:endParaRPr>
          </a:p>
          <a:p>
            <a:r>
              <a:rPr lang="fr-FR" sz="1000" b="0" i="0" kern="1200" dirty="0" smtClean="0">
                <a:solidFill>
                  <a:schemeClr val="tx1"/>
                </a:solidFill>
                <a:effectLst/>
                <a:latin typeface="+mn-lt"/>
                <a:ea typeface="+mn-ea"/>
                <a:cs typeface="+mn-cs"/>
              </a:rPr>
              <a:t>Texte</a:t>
            </a:r>
            <a:r>
              <a:rPr lang="fr-FR" sz="1000" b="0" i="0" kern="1200" baseline="0" dirty="0" smtClean="0">
                <a:solidFill>
                  <a:schemeClr val="tx1"/>
                </a:solidFill>
                <a:effectLst/>
                <a:latin typeface="+mn-lt"/>
                <a:ea typeface="+mn-ea"/>
                <a:cs typeface="+mn-cs"/>
              </a:rPr>
              <a:t> : </a:t>
            </a:r>
            <a:r>
              <a:rPr lang="fr-CA" sz="1200" b="0" dirty="0" smtClean="0">
                <a:solidFill>
                  <a:schemeClr val="bg1"/>
                </a:solidFill>
              </a:rPr>
              <a:t>L’instrument NIRISS captera le spectre (la signature) unique de l’atmosphère de planètes en orbite autour d’étoiles lointaines. Avec Webb, les scientifiques pourraient trouver des </a:t>
            </a:r>
            <a:r>
              <a:rPr lang="fr-CA" sz="1200" b="0" dirty="0" smtClean="0">
                <a:solidFill>
                  <a:srgbClr val="FFC000"/>
                </a:solidFill>
              </a:rPr>
              <a:t>exoplanètes habitables</a:t>
            </a:r>
            <a:r>
              <a:rPr lang="fr-CA" sz="1200" b="0" dirty="0" smtClean="0">
                <a:solidFill>
                  <a:schemeClr val="bg1"/>
                </a:solidFill>
              </a:rPr>
              <a:t> si le spectre de leur atmosphère révèle la présence de molécules </a:t>
            </a:r>
            <a:r>
              <a:rPr lang="fr-CA" sz="1200" b="0" dirty="0" smtClean="0">
                <a:solidFill>
                  <a:srgbClr val="FFC000"/>
                </a:solidFill>
              </a:rPr>
              <a:t>d’eau</a:t>
            </a:r>
            <a:r>
              <a:rPr lang="fr-CA" sz="1200" b="0" dirty="0" smtClean="0">
                <a:solidFill>
                  <a:schemeClr val="bg1"/>
                </a:solidFill>
              </a:rPr>
              <a:t>, </a:t>
            </a:r>
            <a:r>
              <a:rPr lang="fr-CA" sz="1200" b="0" dirty="0" smtClean="0">
                <a:solidFill>
                  <a:srgbClr val="FFC000"/>
                </a:solidFill>
              </a:rPr>
              <a:t>de dioxyde de carbone</a:t>
            </a:r>
            <a:r>
              <a:rPr lang="fr-CA" sz="1200" b="0" dirty="0" smtClean="0">
                <a:solidFill>
                  <a:schemeClr val="bg1"/>
                </a:solidFill>
              </a:rPr>
              <a:t>, </a:t>
            </a:r>
            <a:r>
              <a:rPr lang="fr-CA" sz="1200" b="0" dirty="0" smtClean="0">
                <a:solidFill>
                  <a:srgbClr val="FFC000"/>
                </a:solidFill>
              </a:rPr>
              <a:t>de méthane</a:t>
            </a:r>
            <a:r>
              <a:rPr lang="fr-CA" sz="1200" b="0" dirty="0" smtClean="0">
                <a:solidFill>
                  <a:schemeClr val="bg1"/>
                </a:solidFill>
              </a:rPr>
              <a:t> et </a:t>
            </a:r>
            <a:r>
              <a:rPr lang="fr-CA" sz="1200" b="0" dirty="0" smtClean="0">
                <a:solidFill>
                  <a:srgbClr val="FFC000"/>
                </a:solidFill>
              </a:rPr>
              <a:t>d’oxygène</a:t>
            </a:r>
            <a:r>
              <a:rPr lang="fr-CA" sz="1200" b="0" dirty="0" smtClean="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6</a:t>
            </a:fld>
            <a:endParaRPr lang="en-CA"/>
          </a:p>
        </p:txBody>
      </p:sp>
    </p:spTree>
    <p:extLst>
      <p:ext uri="{BB962C8B-B14F-4D97-AF65-F5344CB8AC3E}">
        <p14:creationId xmlns:p14="http://schemas.microsoft.com/office/powerpoint/2010/main" val="19019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Sur le plan scientifique, le télescope Webb marque le début d’une nouvelle ère en astronomie et devrait révolutionner notre compréhension de l’Univers.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Webb a quatre grands objectifs scientifiques.</a:t>
            </a:r>
          </a:p>
          <a:p>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AUTRES MONDES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télescope Webb observera certaines des planètes du Système solaire et quelques-unes de leurs lunes, comme, Encelade, la lune glacée de Saturne. Bien plus loin de la Terre, nous avons découvert plus de 4000 exoplanètes. Il y en a probablement des milliers d’autres à découvrir.</a:t>
            </a:r>
          </a:p>
          <a:p>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VIE DES ÉTOILES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Certaines zones de l’espace sont connues comme des pouponnières d’étoiles, c’est-à-dire des régions où se forment des étoiles, comme la partie rouge de cette image. Le télescope Webb nous permettra de mieux comprendre comment les étoiles commencent à se former, comment elles évoluent et comment elles épuisent leur carburant et finissent par mourir.</a:t>
            </a:r>
          </a:p>
          <a:p>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UNIVERS PRIMORDIAL</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télescope Webb remontera le temps pour observer certaines des plus anciennes lueurs de l’Univers. </a:t>
            </a:r>
          </a:p>
          <a:p>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ÉVOLUTION DES GALAXIES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raison de sa puissance, le télescope Webb est comme une machine à remonter le temps et nous permettra de voir l’Univers tel qu’il était autrefois. Il nous permettra d’observer l’évolution des galaxies.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galaxies subissent de puissantes forces gravitationnelles qui les amènent à entrer en collision et, en définitive, à fusionner. C’est ce qui arrivera à notre galaxie, la Voie lactée, et à la galaxie d’Andromède, notre plus proche voisine.</a:t>
            </a:r>
          </a:p>
          <a:p>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Sources</a:t>
            </a:r>
            <a:r>
              <a:rPr lang="fr-CA" sz="1200" kern="1200" baseline="0" dirty="0" smtClean="0">
                <a:solidFill>
                  <a:schemeClr val="tx1"/>
                </a:solidFill>
                <a:effectLst/>
                <a:latin typeface="+mn-lt"/>
                <a:ea typeface="+mn-ea"/>
                <a:cs typeface="+mn-cs"/>
              </a:rPr>
              <a:t> d’images : </a:t>
            </a:r>
            <a:r>
              <a:rPr lang="en-US" sz="1200" baseline="0" dirty="0" smtClean="0"/>
              <a:t>NASA/ESA/</a:t>
            </a:r>
            <a:r>
              <a:rPr lang="en-US" sz="1200" baseline="0" dirty="0" err="1" smtClean="0"/>
              <a:t>STScI</a:t>
            </a:r>
            <a:r>
              <a:rPr lang="en-US" sz="1200" baseline="0" dirty="0" smtClean="0"/>
              <a:t> </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Texte</a:t>
            </a:r>
            <a:r>
              <a:rPr lang="fr-CA" sz="1200" kern="1200" baseline="0" dirty="0" smtClean="0">
                <a:solidFill>
                  <a:schemeClr val="tx1"/>
                </a:solidFill>
                <a:effectLst/>
                <a:latin typeface="+mn-lt"/>
                <a:ea typeface="+mn-ea"/>
                <a:cs typeface="+mn-cs"/>
              </a:rPr>
              <a:t> : </a:t>
            </a:r>
            <a:r>
              <a:rPr lang="fr-CA" sz="1200" b="0" dirty="0" smtClean="0">
                <a:solidFill>
                  <a:srgbClr val="FFC000"/>
                </a:solidFill>
              </a:rPr>
              <a:t>Le télescope Webb : un nouveau chapitre </a:t>
            </a:r>
            <a:br>
              <a:rPr lang="fr-CA" sz="1200" b="0" dirty="0" smtClean="0">
                <a:solidFill>
                  <a:srgbClr val="FFC000"/>
                </a:solidFill>
              </a:rPr>
            </a:br>
            <a:r>
              <a:rPr lang="fr-CA" sz="1200" b="0" dirty="0" smtClean="0">
                <a:solidFill>
                  <a:srgbClr val="FFC000"/>
                </a:solidFill>
              </a:rPr>
              <a:t>de l’astronomie.</a:t>
            </a:r>
            <a:r>
              <a:rPr lang="fr-CA" sz="1200" b="0" baseline="0" dirty="0" smtClean="0">
                <a:solidFill>
                  <a:srgbClr val="FFC000"/>
                </a:solidFill>
              </a:rPr>
              <a:t> Autres mondes, vie des étoiles, univers primordial, évolution des galaxies. </a:t>
            </a:r>
            <a:endParaRPr lang="fr-C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7</a:t>
            </a:fld>
            <a:endParaRPr lang="en-CA"/>
          </a:p>
        </p:txBody>
      </p:sp>
    </p:spTree>
    <p:extLst>
      <p:ext uri="{BB962C8B-B14F-4D97-AF65-F5344CB8AC3E}">
        <p14:creationId xmlns:p14="http://schemas.microsoft.com/office/powerpoint/2010/main" val="34076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NASA, l’Agence spatiale européenne et l’Agence spatiale canadienne ont uni leurs efforts pour construire le télescope spatial le plus complexe et le plus puissant à ce jour. </a:t>
            </a:r>
          </a:p>
          <a:p>
            <a:endParaRPr lang="fr-CA" sz="1200" kern="1200" dirty="0" smtClean="0">
              <a:solidFill>
                <a:schemeClr val="tx1"/>
              </a:solidFill>
              <a:effectLst/>
              <a:latin typeface="+mn-lt"/>
              <a:ea typeface="+mn-ea"/>
              <a:cs typeface="+mn-cs"/>
            </a:endParaRPr>
          </a:p>
          <a:p>
            <a:r>
              <a:rPr lang="fr-CA" sz="1000" kern="1200" dirty="0" smtClean="0">
                <a:solidFill>
                  <a:schemeClr val="tx1"/>
                </a:solidFill>
                <a:effectLst/>
                <a:latin typeface="+mn-lt"/>
                <a:ea typeface="+mn-ea"/>
                <a:cs typeface="+mn-cs"/>
              </a:rPr>
              <a:t>Le Canada a fourni le détecteur de guidage de précision et l’un des quatre instruments scientifiques. </a:t>
            </a:r>
            <a:r>
              <a:rPr lang="fr-CA" sz="1200" kern="1200" dirty="0" smtClean="0">
                <a:solidFill>
                  <a:schemeClr val="tx1"/>
                </a:solidFill>
                <a:effectLst/>
                <a:latin typeface="+mn-lt"/>
                <a:ea typeface="+mn-ea"/>
                <a:cs typeface="+mn-cs"/>
              </a:rPr>
              <a:t>Grâce à cette contribution, les astronomes canadiens prendront part à cette mission scientifique passionnante qui devrait révolutionner notre compréhension de l’Univers. </a:t>
            </a:r>
          </a:p>
          <a:p>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Calibri" panose="020F0502020204030204" pitchFamily="34" charset="0"/>
                <a:cs typeface="Times New Roman" panose="02020603050405020304" pitchFamily="18" charset="0"/>
              </a:rPr>
              <a:t>Sources </a:t>
            </a:r>
            <a:r>
              <a:rPr lang="en-US" sz="1200" baseline="0" dirty="0" err="1" smtClean="0">
                <a:effectLst/>
                <a:latin typeface="Calibri" panose="020F0502020204030204" pitchFamily="34" charset="0"/>
                <a:cs typeface="Times New Roman" panose="02020603050405020304" pitchFamily="18" charset="0"/>
              </a:rPr>
              <a:t>d’images</a:t>
            </a:r>
            <a:r>
              <a:rPr lang="en-US" sz="1200" baseline="0" dirty="0" smtClean="0">
                <a:effectLst/>
                <a:latin typeface="Calibri" panose="020F0502020204030204" pitchFamily="34" charset="0"/>
                <a:cs typeface="Times New Roman" panose="02020603050405020304" pitchFamily="18" charset="0"/>
              </a:rPr>
              <a:t> : NASA/Hubble/ESA/</a:t>
            </a:r>
            <a:r>
              <a:rPr lang="en-US" sz="1200" baseline="0" dirty="0" err="1" smtClean="0">
                <a:effectLst/>
                <a:latin typeface="Calibri" panose="020F0502020204030204" pitchFamily="34" charset="0"/>
                <a:cs typeface="Times New Roman" panose="02020603050405020304" pitchFamily="18" charset="0"/>
              </a:rPr>
              <a:t>STScI</a:t>
            </a:r>
            <a:endParaRPr lang="en-US" sz="1200" baseline="0" dirty="0" smtClean="0"/>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8</a:t>
            </a:fld>
            <a:endParaRPr lang="en-CA"/>
          </a:p>
        </p:txBody>
      </p:sp>
    </p:spTree>
    <p:extLst>
      <p:ext uri="{BB962C8B-B14F-4D97-AF65-F5344CB8AC3E}">
        <p14:creationId xmlns:p14="http://schemas.microsoft.com/office/powerpoint/2010/main" val="57361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819150"/>
            <a:ext cx="3222625" cy="1812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Pour rester bien informé sur la mission du télescope Webb</a:t>
            </a:r>
            <a:r>
              <a:rPr lang="en-CA" sz="1200"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 consultez le site Web de l’Agence spatiale canadienne et suivez-la mission dans les médias sociaux.</a:t>
            </a:r>
            <a:r>
              <a:rPr lang="en-CA" dirty="0" smtClean="0">
                <a:effectLst/>
              </a:rPr>
              <a:t> </a:t>
            </a:r>
            <a:r>
              <a:rPr lang="fr-CA"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Image</a:t>
            </a:r>
            <a:r>
              <a:rPr lang="fr-CA" sz="1200" kern="1200" baseline="0" dirty="0" smtClean="0">
                <a:solidFill>
                  <a:schemeClr val="tx1"/>
                </a:solidFill>
                <a:effectLst/>
                <a:latin typeface="+mn-lt"/>
                <a:ea typeface="+mn-ea"/>
                <a:cs typeface="+mn-cs"/>
              </a:rPr>
              <a:t> : ASC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baseline="0" dirty="0" smtClean="0">
                <a:solidFill>
                  <a:schemeClr val="tx1"/>
                </a:solidFill>
                <a:effectLst/>
                <a:latin typeface="+mn-lt"/>
                <a:ea typeface="+mn-ea"/>
                <a:cs typeface="+mn-cs"/>
              </a:rPr>
              <a:t>Texte : </a:t>
            </a:r>
            <a:r>
              <a:rPr lang="fr-CA" sz="1200" kern="1200" baseline="0" noProof="0" dirty="0" err="1" smtClean="0">
                <a:solidFill>
                  <a:schemeClr val="tx1"/>
                </a:solidFill>
                <a:effectLst/>
                <a:latin typeface="+mn-lt"/>
                <a:ea typeface="+mn-ea"/>
                <a:cs typeface="+mn-cs"/>
              </a:rPr>
              <a:t>Follow</a:t>
            </a:r>
            <a:r>
              <a:rPr lang="fr-CA" sz="1200" kern="1200" baseline="0" noProof="0" dirty="0" smtClean="0">
                <a:solidFill>
                  <a:schemeClr val="tx1"/>
                </a:solidFill>
                <a:effectLst/>
                <a:latin typeface="+mn-lt"/>
                <a:ea typeface="+mn-ea"/>
                <a:cs typeface="+mn-cs"/>
              </a:rPr>
              <a:t> the CSA on social media. Suivez l</a:t>
            </a:r>
            <a:r>
              <a:rPr lang="en-US" sz="1200" kern="1200" baseline="0" noProof="0" dirty="0" smtClean="0">
                <a:solidFill>
                  <a:schemeClr val="tx1"/>
                </a:solidFill>
                <a:effectLst/>
                <a:latin typeface="+mn-lt"/>
                <a:ea typeface="+mn-ea"/>
                <a:cs typeface="+mn-cs"/>
              </a:rPr>
              <a:t>’ASC sur les m</a:t>
            </a:r>
            <a:r>
              <a:rPr lang="fr-CA" sz="1200" kern="1200" baseline="0" noProof="0" dirty="0" err="1" smtClean="0">
                <a:solidFill>
                  <a:schemeClr val="tx1"/>
                </a:solidFill>
                <a:effectLst/>
                <a:latin typeface="+mn-lt"/>
                <a:ea typeface="+mn-ea"/>
                <a:cs typeface="+mn-cs"/>
              </a:rPr>
              <a:t>édias</a:t>
            </a:r>
            <a:r>
              <a:rPr lang="fr-CA" sz="1200" kern="1200" baseline="0" noProof="0" dirty="0" smtClean="0">
                <a:solidFill>
                  <a:schemeClr val="tx1"/>
                </a:solidFill>
                <a:effectLst/>
                <a:latin typeface="+mn-lt"/>
                <a:ea typeface="+mn-ea"/>
                <a:cs typeface="+mn-cs"/>
              </a:rPr>
              <a:t> sociaux. asc-csa.gc.ca.</a:t>
            </a:r>
            <a:endParaRPr lang="en-CA" sz="120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9</a:t>
            </a:fld>
            <a:endParaRPr lang="en-CA"/>
          </a:p>
        </p:txBody>
      </p:sp>
    </p:spTree>
    <p:extLst>
      <p:ext uri="{BB962C8B-B14F-4D97-AF65-F5344CB8AC3E}">
        <p14:creationId xmlns:p14="http://schemas.microsoft.com/office/powerpoint/2010/main" val="2672085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45556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08558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76377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204712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2231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986209E-C45A-4E03-8F8A-DB99C729BB39}"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47248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986209E-C45A-4E03-8F8A-DB99C729BB39}" type="datetimeFigureOut">
              <a:rPr lang="en-CA" smtClean="0"/>
              <a:t>2022-01-17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75994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986209E-C45A-4E03-8F8A-DB99C729BB39}" type="datetimeFigureOut">
              <a:rPr lang="en-CA" smtClean="0"/>
              <a:t>2022-01-17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70197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6209E-C45A-4E03-8F8A-DB99C729BB39}" type="datetimeFigureOut">
              <a:rPr lang="en-CA" smtClean="0"/>
              <a:t>2022-01-17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28981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86209E-C45A-4E03-8F8A-DB99C729BB39}"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37337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86209E-C45A-4E03-8F8A-DB99C729BB39}"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67721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6209E-C45A-4E03-8F8A-DB99C729BB39}" type="datetimeFigureOut">
              <a:rPr lang="en-CA" smtClean="0"/>
              <a:t>2022-01-17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73A74-C12A-4447-8674-0960779BA4F0}" type="slidenum">
              <a:rPr lang="en-CA" smtClean="0"/>
              <a:t>‹#›</a:t>
            </a:fld>
            <a:endParaRPr lang="en-CA"/>
          </a:p>
        </p:txBody>
      </p:sp>
    </p:spTree>
    <p:extLst>
      <p:ext uri="{BB962C8B-B14F-4D97-AF65-F5344CB8AC3E}">
        <p14:creationId xmlns:p14="http://schemas.microsoft.com/office/powerpoint/2010/main" val="2810623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7.xml"/><Relationship Id="rId7" Type="http://schemas.openxmlformats.org/officeDocument/2006/relationships/notesSlide" Target="../notesSlides/notesSlide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2.xml"/><Relationship Id="rId11" Type="http://schemas.openxmlformats.org/officeDocument/2006/relationships/image" Target="../media/image11.png"/><Relationship Id="rId5" Type="http://schemas.openxmlformats.org/officeDocument/2006/relationships/tags" Target="../tags/tag9.xml"/><Relationship Id="rId10" Type="http://schemas.openxmlformats.org/officeDocument/2006/relationships/image" Target="../media/image10.png"/><Relationship Id="rId4" Type="http://schemas.openxmlformats.org/officeDocument/2006/relationships/tags" Target="../tags/tag8.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tags" Target="../tags/tag18.xml"/><Relationship Id="rId7" Type="http://schemas.openxmlformats.org/officeDocument/2006/relationships/notesSlide" Target="../notesSlides/notesSlide7.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18.jpeg"/><Relationship Id="rId5" Type="http://schemas.openxmlformats.org/officeDocument/2006/relationships/tags" Target="../tags/tag20.xml"/><Relationship Id="rId10" Type="http://schemas.openxmlformats.org/officeDocument/2006/relationships/image" Target="../media/image17.png"/><Relationship Id="rId4" Type="http://schemas.openxmlformats.org/officeDocument/2006/relationships/tags" Target="../tags/tag19.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Banister Handrail Human and Person"/>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p:blipFill>
        <p:spPr bwMode="auto">
          <a:xfrm>
            <a:off x="-46567" y="747"/>
            <a:ext cx="12536129" cy="746268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custDataLst>
              <p:tags r:id="rId2"/>
            </p:custDataLst>
          </p:nvPr>
        </p:nvSpPr>
        <p:spPr>
          <a:xfrm>
            <a:off x="1905000" y="5130800"/>
            <a:ext cx="8449733" cy="12784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 name="Title 1"/>
          <p:cNvSpPr>
            <a:spLocks noGrp="1"/>
          </p:cNvSpPr>
          <p:nvPr>
            <p:ph type="ctrTitle"/>
            <p:custDataLst>
              <p:tags r:id="rId3"/>
            </p:custDataLst>
          </p:nvPr>
        </p:nvSpPr>
        <p:spPr>
          <a:xfrm>
            <a:off x="1524000" y="4331076"/>
            <a:ext cx="9144000" cy="2387600"/>
          </a:xfrm>
        </p:spPr>
        <p:txBody>
          <a:bodyPr>
            <a:normAutofit/>
          </a:bodyPr>
          <a:lstStyle/>
          <a:p>
            <a:r>
              <a:rPr lang="fr-CA" sz="4800" b="1" dirty="0" smtClean="0">
                <a:solidFill>
                  <a:schemeClr val="bg1"/>
                </a:solidFill>
              </a:rPr>
              <a:t>Le télescope spatial James Webb</a:t>
            </a:r>
            <a:r>
              <a:rPr lang="fr-CA" dirty="0" smtClean="0">
                <a:solidFill>
                  <a:schemeClr val="bg1"/>
                </a:solidFill>
              </a:rPr>
              <a:t/>
            </a:r>
            <a:br>
              <a:rPr lang="fr-CA" dirty="0" smtClean="0">
                <a:solidFill>
                  <a:schemeClr val="bg1"/>
                </a:solidFill>
              </a:rPr>
            </a:br>
            <a:endParaRPr lang="fr-CA" dirty="0">
              <a:solidFill>
                <a:schemeClr val="bg1"/>
              </a:solidFill>
            </a:endParaRPr>
          </a:p>
        </p:txBody>
      </p:sp>
      <p:sp>
        <p:nvSpPr>
          <p:cNvPr id="3" name="Subtitle 2"/>
          <p:cNvSpPr>
            <a:spLocks noGrp="1"/>
          </p:cNvSpPr>
          <p:nvPr>
            <p:ph type="subTitle" idx="1"/>
            <p:custDataLst>
              <p:tags r:id="rId4"/>
            </p:custDataLst>
          </p:nvPr>
        </p:nvSpPr>
        <p:spPr>
          <a:xfrm>
            <a:off x="1524000" y="5807669"/>
            <a:ext cx="9144000" cy="1655762"/>
          </a:xfrm>
        </p:spPr>
        <p:txBody>
          <a:bodyPr>
            <a:normAutofit/>
          </a:bodyPr>
          <a:lstStyle/>
          <a:p>
            <a:r>
              <a:rPr lang="fr-CA" sz="3200" dirty="0" smtClean="0">
                <a:solidFill>
                  <a:srgbClr val="FFC000"/>
                </a:solidFill>
              </a:rPr>
              <a:t>Rôle du Canada dans l’exploration de l’Univers</a:t>
            </a:r>
            <a:endParaRPr lang="fr-CA" sz="3200" dirty="0">
              <a:solidFill>
                <a:srgbClr val="FFC000"/>
              </a:solidFill>
            </a:endParaRPr>
          </a:p>
        </p:txBody>
      </p:sp>
    </p:spTree>
    <p:extLst>
      <p:ext uri="{BB962C8B-B14F-4D97-AF65-F5344CB8AC3E}">
        <p14:creationId xmlns:p14="http://schemas.microsoft.com/office/powerpoint/2010/main" val="3428714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078" y="970156"/>
            <a:ext cx="5887844" cy="5887844"/>
          </a:xfrm>
          <a:prstGeom prst="rect">
            <a:avLst/>
          </a:prstGeom>
        </p:spPr>
      </p:pic>
      <p:sp>
        <p:nvSpPr>
          <p:cNvPr id="6" name="Title 1"/>
          <p:cNvSpPr>
            <a:spLocks noGrp="1"/>
          </p:cNvSpPr>
          <p:nvPr>
            <p:ph type="title"/>
          </p:nvPr>
        </p:nvSpPr>
        <p:spPr>
          <a:xfrm>
            <a:off x="556847" y="263645"/>
            <a:ext cx="10515600" cy="1325563"/>
          </a:xfrm>
        </p:spPr>
        <p:txBody>
          <a:bodyPr/>
          <a:lstStyle/>
          <a:p>
            <a:r>
              <a:rPr lang="en-US" b="1" smtClean="0">
                <a:solidFill>
                  <a:srgbClr val="FFC000"/>
                </a:solidFill>
              </a:rPr>
              <a:t>Les visages de Webb</a:t>
            </a:r>
            <a:endParaRPr lang="en-CA" b="1" dirty="0">
              <a:solidFill>
                <a:srgbClr val="FFC000"/>
              </a:solidFill>
            </a:endParaRPr>
          </a:p>
        </p:txBody>
      </p:sp>
    </p:spTree>
    <p:extLst>
      <p:ext uri="{BB962C8B-B14F-4D97-AF65-F5344CB8AC3E}">
        <p14:creationId xmlns:p14="http://schemas.microsoft.com/office/powerpoint/2010/main" val="236094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895" y="0"/>
            <a:ext cx="12205792" cy="6858000"/>
          </a:xfrm>
          <a:prstGeom prst="rect">
            <a:avLst/>
          </a:prstGeom>
        </p:spPr>
      </p:pic>
    </p:spTree>
    <p:extLst>
      <p:ext uri="{BB962C8B-B14F-4D97-AF65-F5344CB8AC3E}">
        <p14:creationId xmlns:p14="http://schemas.microsoft.com/office/powerpoint/2010/main" val="1530060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CA"/>
          </a:p>
        </p:txBody>
      </p:sp>
      <p:pic>
        <p:nvPicPr>
          <p:cNvPr id="5" name="Picture 2" descr="https://www.asc-csa.gc.ca/images/satellites/jwst/webb-successeur-hubble-visible-infrarou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0"/>
            <a:ext cx="10858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3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stretch>
            <a:fillRect/>
          </a:stretch>
        </p:blipFill>
        <p:spPr>
          <a:xfrm>
            <a:off x="8211422" y="2971354"/>
            <a:ext cx="4210973" cy="4149414"/>
          </a:xfrm>
          <a:prstGeom prst="rect">
            <a:avLst/>
          </a:prstGeom>
        </p:spPr>
      </p:pic>
      <p:pic>
        <p:nvPicPr>
          <p:cNvPr id="11" name="Picture 10" descr="Hubble sees galaxies galor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674" y="2971354"/>
            <a:ext cx="4559235" cy="4095201"/>
          </a:xfrm>
          <a:prstGeom prst="rect">
            <a:avLst/>
          </a:prstGeom>
          <a:noFill/>
          <a:ln>
            <a:noFill/>
          </a:ln>
        </p:spPr>
      </p:pic>
      <p:pic>
        <p:nvPicPr>
          <p:cNvPr id="6" name="Picture 5"/>
          <p:cNvPicPr/>
          <p:nvPr/>
        </p:nvPicPr>
        <p:blipFill>
          <a:blip r:embed="rId5"/>
          <a:stretch>
            <a:fillRect/>
          </a:stretch>
        </p:blipFill>
        <p:spPr>
          <a:xfrm>
            <a:off x="-49727" y="1"/>
            <a:ext cx="4130575" cy="3673642"/>
          </a:xfrm>
          <a:prstGeom prst="rect">
            <a:avLst/>
          </a:prstGeom>
        </p:spPr>
      </p:pic>
      <p:pic>
        <p:nvPicPr>
          <p:cNvPr id="7" name="Picture 6"/>
          <p:cNvPicPr/>
          <p:nvPr/>
        </p:nvPicPr>
        <p:blipFill>
          <a:blip r:embed="rId6"/>
          <a:stretch>
            <a:fillRect/>
          </a:stretch>
        </p:blipFill>
        <p:spPr>
          <a:xfrm>
            <a:off x="8132210" y="-1"/>
            <a:ext cx="4455984" cy="3673643"/>
          </a:xfrm>
          <a:prstGeom prst="rect">
            <a:avLst/>
          </a:prstGeom>
        </p:spPr>
      </p:pic>
      <p:pic>
        <p:nvPicPr>
          <p:cNvPr id="9" name="Picture 8"/>
          <p:cNvPicPr/>
          <p:nvPr/>
        </p:nvPicPr>
        <p:blipFill>
          <a:blip r:embed="rId7"/>
          <a:stretch>
            <a:fillRect/>
          </a:stretch>
        </p:blipFill>
        <p:spPr>
          <a:xfrm>
            <a:off x="4080848" y="1944"/>
            <a:ext cx="4068000" cy="3995007"/>
          </a:xfrm>
          <a:prstGeom prst="rect">
            <a:avLst/>
          </a:prstGeom>
        </p:spPr>
      </p:pic>
      <p:pic>
        <p:nvPicPr>
          <p:cNvPr id="10" name="Picture 9"/>
          <p:cNvPicPr/>
          <p:nvPr/>
        </p:nvPicPr>
        <p:blipFill>
          <a:blip r:embed="rId8"/>
          <a:stretch>
            <a:fillRect/>
          </a:stretch>
        </p:blipFill>
        <p:spPr>
          <a:xfrm>
            <a:off x="4048646" y="3673642"/>
            <a:ext cx="4163692" cy="3634858"/>
          </a:xfrm>
          <a:prstGeom prst="rect">
            <a:avLst/>
          </a:prstGeom>
        </p:spPr>
      </p:pic>
    </p:spTree>
    <p:extLst>
      <p:ext uri="{BB962C8B-B14F-4D97-AF65-F5344CB8AC3E}">
        <p14:creationId xmlns:p14="http://schemas.microsoft.com/office/powerpoint/2010/main" val="1967503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endParaRPr lang="en-CA" dirty="0"/>
          </a:p>
        </p:txBody>
      </p:sp>
      <p:pic>
        <p:nvPicPr>
          <p:cNvPr id="4" name="Content Placeholder 3"/>
          <p:cNvPicPr>
            <a:picLocks noGrp="1" noChangeAspect="1"/>
          </p:cNvPicPr>
          <p:nvPr>
            <p:ph idx="1"/>
            <p:custDataLst>
              <p:tags r:id="rId2"/>
            </p:custDataLst>
          </p:nvPr>
        </p:nvPicPr>
        <p:blipFill rotWithShape="1">
          <a:blip r:embed="rId8" cstate="print">
            <a:extLst>
              <a:ext uri="{28A0092B-C50C-407E-A947-70E740481C1C}">
                <a14:useLocalDpi xmlns:a14="http://schemas.microsoft.com/office/drawing/2010/main" val="0"/>
              </a:ext>
            </a:extLst>
          </a:blip>
          <a:srcRect/>
          <a:stretch/>
        </p:blipFill>
        <p:spPr>
          <a:xfrm>
            <a:off x="0" y="-209550"/>
            <a:ext cx="12403016" cy="7219950"/>
          </a:xfrm>
        </p:spPr>
      </p:pic>
      <p:pic>
        <p:nvPicPr>
          <p:cNvPr id="5" name="Picture 4"/>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47481" y="561613"/>
            <a:ext cx="2976502" cy="1488251"/>
          </a:xfrm>
          <a:prstGeom prst="rect">
            <a:avLst/>
          </a:prstGeom>
        </p:spPr>
      </p:pic>
      <p:pic>
        <p:nvPicPr>
          <p:cNvPr id="7" name="Picture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77142" y="2247837"/>
            <a:ext cx="2738328" cy="1719133"/>
          </a:xfrm>
          <a:prstGeom prst="rect">
            <a:avLst/>
          </a:prstGeom>
        </p:spPr>
      </p:pic>
      <p:pic>
        <p:nvPicPr>
          <p:cNvPr id="6" name="logo_hi.psd" descr="logo_hi.psd"/>
          <p:cNvPicPr>
            <a:picLocks noChangeAspect="1"/>
          </p:cNvPicPr>
          <p:nvPr>
            <p:custDataLst>
              <p:tags r:id="rId5"/>
            </p:custDataLst>
          </p:nvPr>
        </p:nvPicPr>
        <p:blipFill>
          <a:blip r:embed="rId11"/>
          <a:srcRect b="15845"/>
          <a:stretch>
            <a:fillRect/>
          </a:stretch>
        </p:blipFill>
        <p:spPr>
          <a:xfrm>
            <a:off x="605439" y="4535090"/>
            <a:ext cx="1183167" cy="1194158"/>
          </a:xfrm>
          <a:prstGeom prst="rect">
            <a:avLst/>
          </a:prstGeom>
          <a:ln w="12700">
            <a:miter lim="400000"/>
          </a:ln>
        </p:spPr>
      </p:pic>
    </p:spTree>
    <p:extLst>
      <p:ext uri="{BB962C8B-B14F-4D97-AF65-F5344CB8AC3E}">
        <p14:creationId xmlns:p14="http://schemas.microsoft.com/office/powerpoint/2010/main" val="2134229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Picture 2" descr="https://www.asc-csa.gc.ca/images/recherche/hi-res/1722b7a6-d087-4e59-a8a9-e89fa098b4f4.jp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bwMode="auto">
          <a:xfrm>
            <a:off x="0" y="-50800"/>
            <a:ext cx="12192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custDataLst>
              <p:tags r:id="rId2"/>
            </p:custDataLst>
          </p:nvPr>
        </p:nvSpPr>
        <p:spPr>
          <a:xfrm>
            <a:off x="0" y="5935583"/>
            <a:ext cx="12192000" cy="892552"/>
          </a:xfrm>
          <a:prstGeom prst="rect">
            <a:avLst/>
          </a:prstGeom>
        </p:spPr>
        <p:txBody>
          <a:bodyPr wrap="square">
            <a:spAutoFit/>
          </a:bodyPr>
          <a:lstStyle/>
          <a:p>
            <a:pPr algn="ctr"/>
            <a:r>
              <a:rPr lang="fr-CA" sz="2600" dirty="0">
                <a:solidFill>
                  <a:schemeClr val="bg1"/>
                </a:solidFill>
              </a:rPr>
              <a:t>À une distance idéale de </a:t>
            </a:r>
            <a:r>
              <a:rPr lang="fr-CA" sz="2600" dirty="0" smtClean="0">
                <a:solidFill>
                  <a:schemeClr val="bg1"/>
                </a:solidFill>
              </a:rPr>
              <a:t>1,5 million </a:t>
            </a:r>
            <a:r>
              <a:rPr lang="fr-CA" sz="2600" dirty="0">
                <a:solidFill>
                  <a:schemeClr val="bg1"/>
                </a:solidFill>
              </a:rPr>
              <a:t>de km de la Terre, le télescope Webb utilisera les </a:t>
            </a:r>
            <a:r>
              <a:rPr lang="fr-CA" sz="2600" b="1" dirty="0">
                <a:solidFill>
                  <a:srgbClr val="FFC000"/>
                </a:solidFill>
              </a:rPr>
              <a:t>rayons infrarouges </a:t>
            </a:r>
            <a:r>
              <a:rPr lang="fr-CA" sz="2600" dirty="0">
                <a:solidFill>
                  <a:schemeClr val="bg1"/>
                </a:solidFill>
              </a:rPr>
              <a:t>pour l’étude de chaque phase de l’histoire cosmique.</a:t>
            </a:r>
          </a:p>
        </p:txBody>
      </p:sp>
    </p:spTree>
    <p:extLst>
      <p:ext uri="{BB962C8B-B14F-4D97-AF65-F5344CB8AC3E}">
        <p14:creationId xmlns:p14="http://schemas.microsoft.com/office/powerpoint/2010/main" val="843979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85596" y="5866482"/>
            <a:ext cx="10515600" cy="991518"/>
          </a:xfrm>
        </p:spPr>
        <p:txBody>
          <a:bodyPr>
            <a:normAutofit fontScale="92500"/>
          </a:bodyPr>
          <a:lstStyle/>
          <a:p>
            <a:pPr marL="0" indent="0" algn="ctr">
              <a:buNone/>
            </a:pPr>
            <a:r>
              <a:rPr lang="fr-CA" dirty="0" smtClean="0">
                <a:solidFill>
                  <a:schemeClr val="bg1"/>
                </a:solidFill>
              </a:rPr>
              <a:t>Le Canada a fourni le </a:t>
            </a:r>
            <a:r>
              <a:rPr lang="fr-CA" b="1" dirty="0" smtClean="0">
                <a:solidFill>
                  <a:srgbClr val="FFC000"/>
                </a:solidFill>
              </a:rPr>
              <a:t>détecteur de guidage de précision </a:t>
            </a:r>
            <a:r>
              <a:rPr lang="fr-CA" dirty="0" smtClean="0">
                <a:solidFill>
                  <a:srgbClr val="FFC000"/>
                </a:solidFill>
              </a:rPr>
              <a:t>(FGS) </a:t>
            </a:r>
            <a:r>
              <a:rPr lang="fr-CA" dirty="0" smtClean="0">
                <a:solidFill>
                  <a:schemeClr val="bg1"/>
                </a:solidFill>
              </a:rPr>
              <a:t>et </a:t>
            </a:r>
            <a:r>
              <a:rPr lang="fr-FR" b="1" dirty="0" smtClean="0">
                <a:solidFill>
                  <a:srgbClr val="FFC000"/>
                </a:solidFill>
              </a:rPr>
              <a:t>l’imageur </a:t>
            </a:r>
            <a:r>
              <a:rPr lang="fr-FR" b="1" dirty="0">
                <a:solidFill>
                  <a:srgbClr val="FFC000"/>
                </a:solidFill>
              </a:rPr>
              <a:t>et spectrographe sans fente dans le proche infrarouge</a:t>
            </a:r>
            <a:r>
              <a:rPr lang="fr-CA" b="1" dirty="0" smtClean="0">
                <a:solidFill>
                  <a:srgbClr val="FFC000"/>
                </a:solidFill>
              </a:rPr>
              <a:t> </a:t>
            </a:r>
            <a:r>
              <a:rPr lang="fr-CA" dirty="0" smtClean="0">
                <a:solidFill>
                  <a:srgbClr val="FFC000"/>
                </a:solidFill>
              </a:rPr>
              <a:t>(NIRISS)</a:t>
            </a:r>
            <a:r>
              <a:rPr lang="fr-CA" dirty="0" smtClean="0">
                <a:solidFill>
                  <a:schemeClr val="bg1"/>
                </a:solidFill>
              </a:rPr>
              <a:t>.</a:t>
            </a:r>
            <a:endParaRPr lang="fr-CA" b="1" dirty="0" smtClean="0">
              <a:solidFill>
                <a:schemeClr val="bg1"/>
              </a:solidFill>
            </a:endParaRPr>
          </a:p>
          <a:p>
            <a:pPr marL="0" indent="0">
              <a:buNone/>
            </a:pPr>
            <a:endParaRPr lang="fr-CA" dirty="0">
              <a:solidFill>
                <a:schemeClr val="bg1"/>
              </a:solidFill>
            </a:endParaRPr>
          </a:p>
        </p:txBody>
      </p:sp>
      <p:pic>
        <p:nvPicPr>
          <p:cNvPr id="4" name="Picture 3"/>
          <p:cNvPicPr>
            <a:picLocks noChangeAspect="1"/>
          </p:cNvPicPr>
          <p:nvPr>
            <p:custDataLst>
              <p:tags r:id="rId2"/>
            </p:custDataLst>
          </p:nvPr>
        </p:nvPicPr>
        <p:blipFill>
          <a:blip r:embed="rId5"/>
          <a:stretch>
            <a:fillRect/>
          </a:stretch>
        </p:blipFill>
        <p:spPr>
          <a:xfrm>
            <a:off x="1937249" y="334027"/>
            <a:ext cx="8412294" cy="5435518"/>
          </a:xfrm>
          <a:prstGeom prst="rect">
            <a:avLst/>
          </a:prstGeom>
        </p:spPr>
      </p:pic>
    </p:spTree>
    <p:extLst>
      <p:ext uri="{BB962C8B-B14F-4D97-AF65-F5344CB8AC3E}">
        <p14:creationId xmlns:p14="http://schemas.microsoft.com/office/powerpoint/2010/main" val="2841971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29520"/>
          <a:stretch/>
        </p:blipFill>
        <p:spPr>
          <a:xfrm>
            <a:off x="5723517" y="0"/>
            <a:ext cx="10286998" cy="6858000"/>
          </a:xfrm>
          <a:prstGeom prst="rect">
            <a:avLst/>
          </a:prstGeom>
        </p:spPr>
      </p:pic>
      <p:sp>
        <p:nvSpPr>
          <p:cNvPr id="7" name="TextBox 6"/>
          <p:cNvSpPr txBox="1"/>
          <p:nvPr>
            <p:custDataLst>
              <p:tags r:id="rId2"/>
            </p:custDataLst>
          </p:nvPr>
        </p:nvSpPr>
        <p:spPr>
          <a:xfrm>
            <a:off x="349321" y="859065"/>
            <a:ext cx="5374196" cy="4832092"/>
          </a:xfrm>
          <a:prstGeom prst="rect">
            <a:avLst/>
          </a:prstGeom>
          <a:noFill/>
        </p:spPr>
        <p:txBody>
          <a:bodyPr wrap="square" rtlCol="0">
            <a:spAutoFit/>
          </a:bodyPr>
          <a:lstStyle/>
          <a:p>
            <a:r>
              <a:rPr lang="fr-CA" sz="2800" dirty="0" smtClean="0">
                <a:solidFill>
                  <a:schemeClr val="bg1"/>
                </a:solidFill>
              </a:rPr>
              <a:t>L’instrument NIRISS captera le spectre (la signature) unique de l’atmosphère de planètes en orbite autour d’étoiles lointaines. </a:t>
            </a:r>
          </a:p>
          <a:p>
            <a:endParaRPr lang="fr-CA" sz="2800" dirty="0">
              <a:solidFill>
                <a:schemeClr val="bg1"/>
              </a:solidFill>
            </a:endParaRPr>
          </a:p>
          <a:p>
            <a:r>
              <a:rPr lang="fr-CA" sz="2800" dirty="0" smtClean="0">
                <a:solidFill>
                  <a:schemeClr val="bg1"/>
                </a:solidFill>
              </a:rPr>
              <a:t>Avec Webb, les scientifiques pourraient trouver des </a:t>
            </a:r>
            <a:r>
              <a:rPr lang="fr-CA" sz="2800" b="1" dirty="0" smtClean="0">
                <a:solidFill>
                  <a:srgbClr val="FFC000"/>
                </a:solidFill>
              </a:rPr>
              <a:t>exoplanètes habitables</a:t>
            </a:r>
            <a:r>
              <a:rPr lang="fr-CA" sz="2800" dirty="0">
                <a:solidFill>
                  <a:schemeClr val="bg1"/>
                </a:solidFill>
              </a:rPr>
              <a:t> </a:t>
            </a:r>
            <a:r>
              <a:rPr lang="fr-CA" sz="2800" dirty="0" smtClean="0">
                <a:solidFill>
                  <a:schemeClr val="bg1"/>
                </a:solidFill>
              </a:rPr>
              <a:t>si le spectre de leur atmosphère révèle la présence de molécules </a:t>
            </a:r>
            <a:r>
              <a:rPr lang="fr-CA" sz="2800" b="1" dirty="0">
                <a:solidFill>
                  <a:srgbClr val="FFC000"/>
                </a:solidFill>
              </a:rPr>
              <a:t>d’eau</a:t>
            </a:r>
            <a:r>
              <a:rPr lang="fr-CA" sz="2800" dirty="0" smtClean="0">
                <a:solidFill>
                  <a:schemeClr val="bg1"/>
                </a:solidFill>
              </a:rPr>
              <a:t>, </a:t>
            </a:r>
            <a:r>
              <a:rPr lang="fr-CA" sz="2800" b="1" dirty="0">
                <a:solidFill>
                  <a:srgbClr val="FFC000"/>
                </a:solidFill>
              </a:rPr>
              <a:t>de dioxyde de carbone</a:t>
            </a:r>
            <a:r>
              <a:rPr lang="fr-CA" sz="2800" dirty="0" smtClean="0">
                <a:solidFill>
                  <a:schemeClr val="bg1"/>
                </a:solidFill>
              </a:rPr>
              <a:t>, </a:t>
            </a:r>
            <a:r>
              <a:rPr lang="fr-CA" sz="2800" b="1" dirty="0">
                <a:solidFill>
                  <a:srgbClr val="FFC000"/>
                </a:solidFill>
              </a:rPr>
              <a:t>de méthane</a:t>
            </a:r>
            <a:r>
              <a:rPr lang="fr-CA" sz="2800" dirty="0" smtClean="0">
                <a:solidFill>
                  <a:schemeClr val="bg1"/>
                </a:solidFill>
              </a:rPr>
              <a:t> et </a:t>
            </a:r>
            <a:r>
              <a:rPr lang="fr-CA" sz="2800" b="1" dirty="0">
                <a:solidFill>
                  <a:srgbClr val="FFC000"/>
                </a:solidFill>
              </a:rPr>
              <a:t>d’oxygène</a:t>
            </a:r>
            <a:r>
              <a:rPr lang="fr-CA" sz="2800" dirty="0" smtClean="0">
                <a:solidFill>
                  <a:schemeClr val="bg1"/>
                </a:solidFill>
              </a:rPr>
              <a:t>.</a:t>
            </a:r>
          </a:p>
        </p:txBody>
      </p:sp>
    </p:spTree>
    <p:extLst>
      <p:ext uri="{BB962C8B-B14F-4D97-AF65-F5344CB8AC3E}">
        <p14:creationId xmlns:p14="http://schemas.microsoft.com/office/powerpoint/2010/main" val="1106491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56847" y="263645"/>
            <a:ext cx="10949353" cy="1325563"/>
          </a:xfrm>
        </p:spPr>
        <p:txBody>
          <a:bodyPr/>
          <a:lstStyle/>
          <a:p>
            <a:pPr algn="ctr"/>
            <a:r>
              <a:rPr lang="fr-CA" b="1" dirty="0" smtClean="0">
                <a:solidFill>
                  <a:srgbClr val="FFC000"/>
                </a:solidFill>
              </a:rPr>
              <a:t>Le télescope Webb : un nouveau chapitre </a:t>
            </a:r>
            <a:br>
              <a:rPr lang="fr-CA" b="1" dirty="0" smtClean="0">
                <a:solidFill>
                  <a:srgbClr val="FFC000"/>
                </a:solidFill>
              </a:rPr>
            </a:br>
            <a:r>
              <a:rPr lang="fr-CA" b="1" dirty="0" smtClean="0">
                <a:solidFill>
                  <a:srgbClr val="FFC000"/>
                </a:solidFill>
              </a:rPr>
              <a:t>de l’astronomie</a:t>
            </a:r>
            <a:endParaRPr lang="fr-CA" b="1" dirty="0">
              <a:solidFill>
                <a:srgbClr val="FFC000"/>
              </a:solidFill>
            </a:endParaRPr>
          </a:p>
        </p:txBody>
      </p:sp>
      <p:grpSp>
        <p:nvGrpSpPr>
          <p:cNvPr id="32" name="Group 31"/>
          <p:cNvGrpSpPr/>
          <p:nvPr>
            <p:custDataLst>
              <p:tags r:id="rId2"/>
            </p:custDataLst>
          </p:nvPr>
        </p:nvGrpSpPr>
        <p:grpSpPr>
          <a:xfrm>
            <a:off x="1032655" y="1808703"/>
            <a:ext cx="2642647" cy="3277495"/>
            <a:chOff x="1394396" y="1889090"/>
            <a:chExt cx="2642647" cy="3277495"/>
          </a:xfrm>
        </p:grpSpPr>
        <p:sp>
          <p:nvSpPr>
            <p:cNvPr id="33" name="Hexagon 32"/>
            <p:cNvSpPr>
              <a:spLocks noChangeAspect="1"/>
            </p:cNvSpPr>
            <p:nvPr/>
          </p:nvSpPr>
          <p:spPr>
            <a:xfrm>
              <a:off x="1394396" y="1889090"/>
              <a:ext cx="2642647" cy="2457836"/>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4" name="TextBox 33"/>
            <p:cNvSpPr txBox="1"/>
            <p:nvPr/>
          </p:nvSpPr>
          <p:spPr>
            <a:xfrm>
              <a:off x="1768511" y="4335588"/>
              <a:ext cx="2014628" cy="830997"/>
            </a:xfrm>
            <a:prstGeom prst="rect">
              <a:avLst/>
            </a:prstGeom>
            <a:noFill/>
          </p:spPr>
          <p:txBody>
            <a:bodyPr wrap="square" rtlCol="0">
              <a:spAutoFit/>
            </a:bodyPr>
            <a:lstStyle/>
            <a:p>
              <a:pPr algn="ctr"/>
              <a:r>
                <a:rPr lang="fr-CA" sz="2400" dirty="0" smtClean="0">
                  <a:solidFill>
                    <a:schemeClr val="bg1"/>
                  </a:solidFill>
                </a:rPr>
                <a:t>Autres mondes</a:t>
              </a:r>
              <a:endParaRPr lang="fr-CA" sz="2400" dirty="0">
                <a:solidFill>
                  <a:schemeClr val="bg1"/>
                </a:solidFill>
              </a:endParaRPr>
            </a:p>
          </p:txBody>
        </p:sp>
      </p:grpSp>
      <p:grpSp>
        <p:nvGrpSpPr>
          <p:cNvPr id="35" name="Group 34"/>
          <p:cNvGrpSpPr/>
          <p:nvPr>
            <p:custDataLst>
              <p:tags r:id="rId3"/>
            </p:custDataLst>
          </p:nvPr>
        </p:nvGrpSpPr>
        <p:grpSpPr>
          <a:xfrm>
            <a:off x="3487032" y="3247333"/>
            <a:ext cx="2642647" cy="3288833"/>
            <a:chOff x="3848773" y="3327720"/>
            <a:chExt cx="2642647" cy="3288833"/>
          </a:xfrm>
        </p:grpSpPr>
        <p:sp>
          <p:nvSpPr>
            <p:cNvPr id="36" name="Hexagon 35"/>
            <p:cNvSpPr>
              <a:spLocks noChangeAspect="1"/>
            </p:cNvSpPr>
            <p:nvPr/>
          </p:nvSpPr>
          <p:spPr>
            <a:xfrm>
              <a:off x="3848773" y="3327720"/>
              <a:ext cx="2642647" cy="2457836"/>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7" name="TextBox 36"/>
            <p:cNvSpPr txBox="1"/>
            <p:nvPr/>
          </p:nvSpPr>
          <p:spPr>
            <a:xfrm>
              <a:off x="4292580" y="5785556"/>
              <a:ext cx="1755031" cy="830997"/>
            </a:xfrm>
            <a:prstGeom prst="rect">
              <a:avLst/>
            </a:prstGeom>
            <a:noFill/>
          </p:spPr>
          <p:txBody>
            <a:bodyPr wrap="square" rtlCol="0">
              <a:spAutoFit/>
            </a:bodyPr>
            <a:lstStyle/>
            <a:p>
              <a:pPr algn="ctr"/>
              <a:r>
                <a:rPr lang="fr-CA" sz="2400" dirty="0" smtClean="0">
                  <a:solidFill>
                    <a:schemeClr val="bg1"/>
                  </a:solidFill>
                </a:rPr>
                <a:t>Vie des étoiles</a:t>
              </a:r>
              <a:endParaRPr lang="fr-CA" sz="2400" dirty="0">
                <a:solidFill>
                  <a:schemeClr val="bg1"/>
                </a:solidFill>
              </a:endParaRPr>
            </a:p>
          </p:txBody>
        </p:sp>
      </p:grpSp>
      <p:grpSp>
        <p:nvGrpSpPr>
          <p:cNvPr id="38" name="Group 37"/>
          <p:cNvGrpSpPr/>
          <p:nvPr>
            <p:custDataLst>
              <p:tags r:id="rId4"/>
            </p:custDataLst>
          </p:nvPr>
        </p:nvGrpSpPr>
        <p:grpSpPr>
          <a:xfrm>
            <a:off x="5875776" y="1808703"/>
            <a:ext cx="2642647" cy="3263702"/>
            <a:chOff x="6237517" y="1889090"/>
            <a:chExt cx="2642647" cy="3263702"/>
          </a:xfrm>
        </p:grpSpPr>
        <p:sp>
          <p:nvSpPr>
            <p:cNvPr id="39" name="Hexagon 38"/>
            <p:cNvSpPr>
              <a:spLocks noChangeAspect="1"/>
            </p:cNvSpPr>
            <p:nvPr/>
          </p:nvSpPr>
          <p:spPr>
            <a:xfrm>
              <a:off x="6237517" y="1889090"/>
              <a:ext cx="2642647" cy="2457836"/>
            </a:xfrm>
            <a:prstGeom prst="hexagon">
              <a:avLst/>
            </a:prstGeom>
            <a:blipFill dpi="0" rotWithShape="1">
              <a:blip r:embed="rId10" cstate="print">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0" name="TextBox 39"/>
            <p:cNvSpPr txBox="1"/>
            <p:nvPr/>
          </p:nvSpPr>
          <p:spPr>
            <a:xfrm>
              <a:off x="6657138" y="4321795"/>
              <a:ext cx="2034756" cy="830997"/>
            </a:xfrm>
            <a:prstGeom prst="rect">
              <a:avLst/>
            </a:prstGeom>
            <a:noFill/>
          </p:spPr>
          <p:txBody>
            <a:bodyPr wrap="square" rtlCol="0">
              <a:spAutoFit/>
            </a:bodyPr>
            <a:lstStyle/>
            <a:p>
              <a:pPr algn="ctr"/>
              <a:r>
                <a:rPr lang="fr-CA" sz="2400" dirty="0" smtClean="0">
                  <a:solidFill>
                    <a:schemeClr val="bg1"/>
                  </a:solidFill>
                </a:rPr>
                <a:t>Univers primordial</a:t>
              </a:r>
              <a:endParaRPr lang="fr-CA" sz="2400" dirty="0">
                <a:solidFill>
                  <a:schemeClr val="bg1"/>
                </a:solidFill>
              </a:endParaRPr>
            </a:p>
          </p:txBody>
        </p:sp>
      </p:grpSp>
      <p:grpSp>
        <p:nvGrpSpPr>
          <p:cNvPr id="41" name="Group 40"/>
          <p:cNvGrpSpPr/>
          <p:nvPr>
            <p:custDataLst>
              <p:tags r:id="rId5"/>
            </p:custDataLst>
          </p:nvPr>
        </p:nvGrpSpPr>
        <p:grpSpPr>
          <a:xfrm>
            <a:off x="8330153" y="3322172"/>
            <a:ext cx="2642648" cy="3213993"/>
            <a:chOff x="8691894" y="3402559"/>
            <a:chExt cx="2642648" cy="3213993"/>
          </a:xfrm>
        </p:grpSpPr>
        <p:sp>
          <p:nvSpPr>
            <p:cNvPr id="42" name="Hexagon 41"/>
            <p:cNvSpPr>
              <a:spLocks noChangeAspect="1"/>
            </p:cNvSpPr>
            <p:nvPr/>
          </p:nvSpPr>
          <p:spPr>
            <a:xfrm>
              <a:off x="8691894" y="3402559"/>
              <a:ext cx="2642648" cy="2382997"/>
            </a:xfrm>
            <a:prstGeom prst="hexagon">
              <a:avLst/>
            </a:prstGeom>
            <a:blipFill dpi="0" rotWithShape="1">
              <a:blip r:embed="rId11" cstate="print">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3" name="TextBox 42"/>
            <p:cNvSpPr txBox="1"/>
            <p:nvPr/>
          </p:nvSpPr>
          <p:spPr>
            <a:xfrm>
              <a:off x="8765784" y="5785555"/>
              <a:ext cx="2494869" cy="830997"/>
            </a:xfrm>
            <a:prstGeom prst="rect">
              <a:avLst/>
            </a:prstGeom>
            <a:noFill/>
          </p:spPr>
          <p:txBody>
            <a:bodyPr wrap="square" rtlCol="0">
              <a:spAutoFit/>
            </a:bodyPr>
            <a:lstStyle/>
            <a:p>
              <a:pPr algn="ctr"/>
              <a:r>
                <a:rPr lang="fr-CA" sz="2400" dirty="0" smtClean="0">
                  <a:solidFill>
                    <a:schemeClr val="bg1"/>
                  </a:solidFill>
                </a:rPr>
                <a:t>Évolution des galaxies</a:t>
              </a:r>
              <a:endParaRPr lang="fr-CA" sz="2400" dirty="0">
                <a:solidFill>
                  <a:schemeClr val="bg1"/>
                </a:solidFill>
              </a:endParaRPr>
            </a:p>
          </p:txBody>
        </p:sp>
      </p:grpSp>
    </p:spTree>
    <p:extLst>
      <p:ext uri="{BB962C8B-B14F-4D97-AF65-F5344CB8AC3E}">
        <p14:creationId xmlns:p14="http://schemas.microsoft.com/office/powerpoint/2010/main" val="811070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ubble image of giant red nebula and smaller blue neighbor nebula (NGC 2014 and NGC 2020)"/>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30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7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89763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1798</Words>
  <Application>Microsoft Office PowerPoint</Application>
  <PresentationFormat>Widescreen</PresentationFormat>
  <Paragraphs>129</Paragraphs>
  <Slides>12</Slides>
  <Notes>12</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Le télescope spatial James Webb </vt:lpstr>
      <vt:lpstr>PowerPoint Presentation</vt:lpstr>
      <vt:lpstr>PowerPoint Presentation</vt:lpstr>
      <vt:lpstr>PowerPoint Presentation</vt:lpstr>
      <vt:lpstr>PowerPoint Presentation</vt:lpstr>
      <vt:lpstr>PowerPoint Presentation</vt:lpstr>
      <vt:lpstr>Le télescope Webb : un nouveau chapitre  de l’astronomie</vt:lpstr>
      <vt:lpstr>PowerPoint Presentation</vt:lpstr>
      <vt:lpstr>PowerPoint Presentation</vt:lpstr>
      <vt:lpstr>Les visages de Webb</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2022-01-17T21:02:51Z</dcterms:created>
  <dcterms:modified xsi:type="dcterms:W3CDTF">2022-01-17T21:03:20Z</dcterms:modified>
</cp:coreProperties>
</file>