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7.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1"/>
    <p:sldMasterId id="2147483676" r:id="rId2"/>
  </p:sldMasterIdLst>
  <p:notesMasterIdLst>
    <p:notesMasterId r:id="rId17"/>
  </p:notesMasterIdLst>
  <p:sldIdLst>
    <p:sldId id="275" r:id="rId3"/>
    <p:sldId id="263" r:id="rId4"/>
    <p:sldId id="284" r:id="rId5"/>
    <p:sldId id="278" r:id="rId6"/>
    <p:sldId id="286" r:id="rId7"/>
    <p:sldId id="265" r:id="rId8"/>
    <p:sldId id="274" r:id="rId9"/>
    <p:sldId id="277" r:id="rId10"/>
    <p:sldId id="271" r:id="rId11"/>
    <p:sldId id="273" r:id="rId12"/>
    <p:sldId id="269" r:id="rId13"/>
    <p:sldId id="280" r:id="rId14"/>
    <p:sldId id="270" r:id="rId15"/>
    <p:sldId id="285" r:id="rId16"/>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userDrawn="1">
          <p15:clr>
            <a:srgbClr val="A4A3A4"/>
          </p15:clr>
        </p15:guide>
        <p15:guide id="4" pos="212" userDrawn="1">
          <p15:clr>
            <a:srgbClr val="A4A3A4"/>
          </p15:clr>
        </p15:guide>
        <p15:guide id="5" pos="7469" userDrawn="1">
          <p15:clr>
            <a:srgbClr val="A4A3A4"/>
          </p15:clr>
        </p15:guide>
        <p15:guide id="6"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C4D5"/>
    <a:srgbClr val="4D7A99"/>
    <a:srgbClr val="C7D8E3"/>
    <a:srgbClr val="1C2D38"/>
    <a:srgbClr val="294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45" autoAdjust="0"/>
    <p:restoredTop sz="78416" autoAdjust="0"/>
  </p:normalViewPr>
  <p:slideViewPr>
    <p:cSldViewPr>
      <p:cViewPr varScale="1">
        <p:scale>
          <a:sx n="95" d="100"/>
          <a:sy n="95" d="100"/>
        </p:scale>
        <p:origin x="564" y="78"/>
      </p:cViewPr>
      <p:guideLst>
        <p:guide orient="horz" pos="2160"/>
        <p:guide pos="3840"/>
        <p:guide/>
        <p:guide pos="212"/>
        <p:guide pos="7469"/>
        <p:guide pos="76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65" d="100"/>
          <a:sy n="65" d="100"/>
        </p:scale>
        <p:origin x="31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534EBD-A25C-4375-80BC-0F377736E70A}" type="datetimeFigureOut">
              <a:rPr lang="en-CA" smtClean="0"/>
              <a:t>2025-03-19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3DD35-20C1-4444-823D-3021FB8B1582}" type="slidenum">
              <a:rPr lang="en-CA" smtClean="0"/>
              <a:t>‹#›</a:t>
            </a:fld>
            <a:endParaRPr lang="en-CA"/>
          </a:p>
        </p:txBody>
      </p:sp>
    </p:spTree>
    <p:extLst>
      <p:ext uri="{BB962C8B-B14F-4D97-AF65-F5344CB8AC3E}">
        <p14:creationId xmlns:p14="http://schemas.microsoft.com/office/powerpoint/2010/main" val="628057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Retour des êtres humains sur la Lune</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 vous remercie de m’avoir invité aujourd’hui. Je suis très content de vous parler du rôle du Canada dans le domaine de l’exploration de la Lune. </a:t>
            </a:r>
            <a:endParaRPr lang="en-CA"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Il y a plus de 50 ans, des astronautes ont posé le pied pour la première fois sur la Lune, le seul satellite naturel de notre planète.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Depuis plus de 20 ans, la Station spatiale internationale est habitée sans interruption, à seulement 400 kilomètres de distance de la Terre. Maintenant, on se prépare à retourner sur la Lune</a:t>
            </a:r>
            <a:r>
              <a:rPr lang="fr-CA" sz="1800" dirty="0">
                <a:effectLst/>
                <a:latin typeface="Calibri" panose="020F0502020204030204" pitchFamily="34" charset="0"/>
                <a:ea typeface="Calibri" panose="020F0502020204030204" pitchFamily="34" charset="0"/>
                <a:cs typeface="Times New Roman" panose="02020603050405020304" pitchFamily="18" charset="0"/>
              </a:rPr>
              <a:t>, environ 1000 fois plus loin</a:t>
            </a:r>
            <a:r>
              <a:rPr lang="fr-CA" sz="1800" dirty="0">
                <a:effectLst/>
                <a:latin typeface="Calibri" panose="020F0502020204030204" pitchFamily="34" charset="0"/>
                <a:ea typeface="Calibri" panose="020F0502020204030204" pitchFamily="34" charset="0"/>
                <a:cs typeface="Calibri" panose="020F0502020204030204" pitchFamily="34" charset="0"/>
              </a:rPr>
              <a:t>. Et cette fois, l’objectif de cette collaboration internationale majeure dans le domaine de l’exploration spatiale habitée est d’envoyer des êtres humains plus loin que jamais dans l’espace.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fr-CA"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Rôle du Canada</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Le Canada fera partie de cette grande aventure!</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 astronaute canadien fera partie de la mission </a:t>
            </a:r>
            <a:r>
              <a:rPr lang="fr-CA"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II autour de la Lune.</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a:t>
            </a: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Canada</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contribue à la </a:t>
            </a:r>
            <a:r>
              <a:rPr lang="fr-C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campagne</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CA"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Artemis</a:t>
            </a:r>
            <a:r>
              <a:rPr lang="fr-C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la NASA</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une campagne de missions d’exploration habitées de la Lune et, un jour, de Mars. La campagne comprend des initiatives majeures comme les </a:t>
            </a:r>
            <a:r>
              <a:rPr lang="fr-C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missions </a:t>
            </a:r>
            <a:r>
              <a:rPr lang="fr-CA"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Artemis</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et la </a:t>
            </a:r>
            <a:r>
              <a:rPr lang="fr-C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station Gateway</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L’Agence spatiale canadienne a créé le </a:t>
            </a:r>
            <a:r>
              <a:rPr lang="fr-C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Programme </a:t>
            </a: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d’accélération</a:t>
            </a:r>
            <a:r>
              <a:rPr lang="fr-CA"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l’exploration lunaire</a:t>
            </a:r>
            <a:r>
              <a:rPr lang="fr-CA"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initiative de financement visant à offrir un large éventail de possibilités d’activités scientifiques et technologiques en orbite lunaire et sur la Lune.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Le rôle du Canada dans le domaine de l’exploration de la Lune. (Source : ASC.)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DB3DD35-20C1-4444-823D-3021FB8B1582}" type="slidenum">
              <a:rPr lang="en-CA" smtClean="0"/>
              <a:t>1</a:t>
            </a:fld>
            <a:endParaRPr lang="en-CA"/>
          </a:p>
        </p:txBody>
      </p:sp>
    </p:spTree>
    <p:extLst>
      <p:ext uri="{BB962C8B-B14F-4D97-AF65-F5344CB8AC3E}">
        <p14:creationId xmlns:p14="http://schemas.microsoft.com/office/powerpoint/2010/main" val="2496220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Production alimentaire</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Il faut aussi prévoir la production de nourriture lors des futures missions de longue durée dans l’espace lointain. Contrairement aux astronautes de la Station spatiale internationale qui peuvent emporter de la nourriture et recevoir régulièrement des aliments frais depuis la Terre, les astronautes dans l’espace lointain devront être autonomes.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L’Agence spatiale canadienne appuie le développement de techniques efficaces de production d’aliments dans des environnements hostiles, tant dans l’espace que sur Terre.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technologies de production d’aliments nutritifs et délicieux qui nécessitent peu de ressources seront utiles pour les missions spatiales de longue durée, mais elles pourraient aussi profiter aux populations éloignées ou dans des régions au climat hostile, comme dans le Nord canadien.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Production alimentaire. (Source : ASC.)</a:t>
            </a:r>
            <a:endParaRPr lang="en-CA"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DB3DD35-20C1-4444-823D-3021FB8B1582}" type="slidenum">
              <a:rPr lang="en-CA" smtClean="0"/>
              <a:t>10</a:t>
            </a:fld>
            <a:endParaRPr lang="en-CA"/>
          </a:p>
        </p:txBody>
      </p:sp>
    </p:spTree>
    <p:extLst>
      <p:ext uri="{BB962C8B-B14F-4D97-AF65-F5344CB8AC3E}">
        <p14:creationId xmlns:p14="http://schemas.microsoft.com/office/powerpoint/2010/main" val="2739241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Exploration de la Lune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100" i="1" dirty="0">
                <a:effectLst/>
                <a:latin typeface="Calibri" panose="020F0502020204030204" pitchFamily="34" charset="0"/>
                <a:ea typeface="Calibri" panose="020F0502020204030204" pitchFamily="34" charset="0"/>
                <a:cs typeface="Times New Roman" panose="02020603050405020304" pitchFamily="18" charset="0"/>
              </a:rPr>
              <a:t>Rover lunaire canadien</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Le Canada enverra un rover sur la Lune!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Un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rover lunaire canadien</a:t>
            </a:r>
            <a:r>
              <a:rPr lang="fr-CA" sz="1800" dirty="0">
                <a:effectLst/>
                <a:latin typeface="Calibri" panose="020F0502020204030204" pitchFamily="34" charset="0"/>
                <a:ea typeface="Calibri" panose="020F0502020204030204" pitchFamily="34" charset="0"/>
                <a:cs typeface="Times New Roman" panose="02020603050405020304" pitchFamily="18" charset="0"/>
              </a:rPr>
              <a:t> sera développé, puis lancé vers la Lune où il sera utilisé. C’est l’une des démonstrations technologiques qui sera réalisée dans le cadre du Programme d’accélération de l’exploration lunaire.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L’entreprise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Canadensys</a:t>
            </a:r>
            <a:r>
              <a:rPr lang="fr-CA" sz="1100" dirty="0">
                <a:effectLst/>
                <a:latin typeface="Calibri" panose="020F0502020204030204" pitchFamily="34" charset="0"/>
                <a:ea typeface="Calibri" panose="020F0502020204030204" pitchFamily="34" charset="0"/>
                <a:cs typeface="Times New Roman" panose="02020603050405020304" pitchFamily="18" charset="0"/>
              </a:rPr>
              <a:t> est chargée de construire l’astromobile et de développer les charges utiles.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rover scientifique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devra résister à une nuit lunaire : sur la Lune, la nuit dure 14 jours terrestres et est très froide et sombre;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explorera le pôle Sud de la Lune pour trouver de la glace d’eau;</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sera envoyé sur la Lune au plus tôt en 2026.</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rover se déplacera sur la surface de la Lune pour tester et faire la démonstration de systèmes clés servant, par exemple, à la mobilité, aux télécommunications, à l’atténuation de la poussière, à la navigation et à la télécommande semi-autonome. L’hydrogène et l’oxygène de la glace d’eau pourraient servir de carburant pour les futures missions vers Mars!</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Version textuelle : Rover lunaire canadien. (Source : ASC.)</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DB3DD35-20C1-4444-823D-3021FB8B1582}" type="slidenum">
              <a:rPr lang="en-CA" smtClean="0"/>
              <a:t>11</a:t>
            </a:fld>
            <a:endParaRPr lang="en-CA"/>
          </a:p>
        </p:txBody>
      </p:sp>
    </p:spTree>
    <p:extLst>
      <p:ext uri="{BB962C8B-B14F-4D97-AF65-F5344CB8AC3E}">
        <p14:creationId xmlns:p14="http://schemas.microsoft.com/office/powerpoint/2010/main" val="2628925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i="1" dirty="0">
                <a:effectLst/>
                <a:latin typeface="Calibri" panose="020F0502020204030204" pitchFamily="34" charset="0"/>
                <a:ea typeface="Calibri" panose="020F0502020204030204" pitchFamily="34" charset="0"/>
                <a:cs typeface="Times New Roman" panose="02020603050405020304" pitchFamily="18" charset="0"/>
              </a:rPr>
              <a:t>Véhicule utilitaire lunaire </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Canada concevra, construira et exploitera un véhicule utilitaire d’exploration de la Lune.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astronautes pourront s’en servir lors de leur mission en soutien aux opérations.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investissements de la prochaine phase du Programme d’accélération de l’exploration lunaire soutiendront le développement de nouvelles technologies destinées au véhicule utilitaire lunaire.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Véhicule utilitaire lunaire. (Source : ESA – P.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Carril</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12</a:t>
            </a:fld>
            <a:endParaRPr lang="en-CA"/>
          </a:p>
        </p:txBody>
      </p:sp>
    </p:spTree>
    <p:extLst>
      <p:ext uri="{BB962C8B-B14F-4D97-AF65-F5344CB8AC3E}">
        <p14:creationId xmlns:p14="http://schemas.microsoft.com/office/powerpoint/2010/main" val="352775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Conclusion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endParaRPr lang="fr-CA" sz="1100" dirty="0">
              <a:effectLst/>
              <a:latin typeface="Calibri" panose="020F0502020204030204" pitchFamily="34" charset="0"/>
              <a:ea typeface="Calibri" panose="020F0502020204030204" pitchFamily="34" charset="0"/>
              <a:cs typeface="Calibri" panose="020F0502020204030204" pitchFamily="34"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C’est une période prometteuse pour le Canada!</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Cette nouvelle ère de l’exploration de la Lune offre des possibilités aux entreprises et aux chercheurs canadiens, qui sont prêts à tirer parti de cet effort international en proposant des innovations technologiques intelligentes, des technologies perfectionnées et des travaux de recherche scientifique de pointe.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Les futures missions dans l’espace lointain inspireront les jeunes Canadiens : ils seront incités à viser les étoiles et à devenir la prochaine génération de scientifiques, d’ingénieurs et d’astronautes.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6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(Source : NASA/Liam </a:t>
            </a:r>
            <a:r>
              <a:rPr lang="fr-CA" sz="1100" dirty="0" err="1">
                <a:effectLst/>
                <a:latin typeface="Calibri" panose="020F0502020204030204" pitchFamily="34" charset="0"/>
                <a:ea typeface="Calibri" panose="020F0502020204030204" pitchFamily="34" charset="0"/>
                <a:cs typeface="Times New Roman" panose="02020603050405020304" pitchFamily="18" charset="0"/>
              </a:rPr>
              <a:t>Yanulis</a:t>
            </a:r>
            <a:r>
              <a:rPr lang="fr-CA" sz="1100" dirty="0">
                <a:effectLst/>
                <a:latin typeface="Calibri" panose="020F0502020204030204" pitchFamily="34" charset="0"/>
                <a:ea typeface="Calibri" panose="020F0502020204030204" pitchFamily="34" charset="0"/>
                <a:cs typeface="Times New Roman" panose="02020603050405020304" pitchFamily="18" charset="0"/>
              </a:rPr>
              <a: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13</a:t>
            </a:fld>
            <a:endParaRPr lang="en-CA"/>
          </a:p>
        </p:txBody>
      </p:sp>
    </p:spTree>
    <p:extLst>
      <p:ext uri="{BB962C8B-B14F-4D97-AF65-F5344CB8AC3E}">
        <p14:creationId xmlns:p14="http://schemas.microsoft.com/office/powerpoint/2010/main" val="2664894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200" b="1" dirty="0">
                <a:effectLst/>
                <a:latin typeface="Calibri" panose="020F0502020204030204" pitchFamily="34" charset="0"/>
                <a:ea typeface="Calibri" panose="020F0502020204030204" pitchFamily="34" charset="0"/>
                <a:cs typeface="Calibri" panose="020F0502020204030204" pitchFamily="34" charset="0"/>
              </a:rPr>
              <a:t>Fin – Site Web de l’ASC et médias sociaux</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fr-CA" sz="12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600"/>
              </a:spcAft>
            </a:pPr>
            <a:r>
              <a:rPr lang="fr-CA" sz="1200" dirty="0">
                <a:effectLst/>
                <a:latin typeface="Calibri" panose="020F0502020204030204" pitchFamily="34" charset="0"/>
                <a:ea typeface="Calibri" panose="020F0502020204030204" pitchFamily="34" charset="0"/>
                <a:cs typeface="Calibri" panose="020F0502020204030204" pitchFamily="34" charset="0"/>
              </a:rPr>
              <a:t>Pour ne rien manquer sur le rôle du Canada dans les futures missions d’exploration de la Lune, consultez le site Web de l’Agence spatiale canadienne et suivez-nous dans les médias sociaux.</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2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200" dirty="0">
                <a:effectLst/>
                <a:latin typeface="Calibri" panose="020F0502020204030204" pitchFamily="34" charset="0"/>
                <a:ea typeface="Calibri" panose="020F0502020204030204" pitchFamily="34" charset="0"/>
                <a:cs typeface="Times New Roman" panose="02020603050405020304" pitchFamily="18" charset="0"/>
              </a:rPr>
              <a:t>Version textuelle : Suivez-nous dans les médias sociaux. </a:t>
            </a:r>
            <a:r>
              <a:rPr lang="en-CA" sz="1200" dirty="0">
                <a:effectLst/>
                <a:latin typeface="Calibri" panose="020F0502020204030204" pitchFamily="34" charset="0"/>
                <a:ea typeface="Calibri" panose="020F0502020204030204" pitchFamily="34" charset="0"/>
                <a:cs typeface="Times New Roman" panose="02020603050405020304" pitchFamily="18" charset="0"/>
              </a:rPr>
              <a:t>Follow us on social media. asc-csa.gc.ca. (Source : ASC, NASA.) </a:t>
            </a:r>
            <a:endParaRPr lang="en-CA" dirty="0"/>
          </a:p>
          <a:p>
            <a:endParaRPr lang="en-CA" dirty="0"/>
          </a:p>
        </p:txBody>
      </p:sp>
      <p:sp>
        <p:nvSpPr>
          <p:cNvPr id="4" name="Slide Number Placeholder 3"/>
          <p:cNvSpPr>
            <a:spLocks noGrp="1"/>
          </p:cNvSpPr>
          <p:nvPr>
            <p:ph type="sldNum" sz="quarter" idx="5"/>
          </p:nvPr>
        </p:nvSpPr>
        <p:spPr/>
        <p:txBody>
          <a:bodyPr/>
          <a:lstStyle/>
          <a:p>
            <a:fld id="{EDB3DD35-20C1-4444-823D-3021FB8B1582}" type="slidenum">
              <a:rPr lang="en-CA" smtClean="0"/>
              <a:t>14</a:t>
            </a:fld>
            <a:endParaRPr lang="en-CA"/>
          </a:p>
        </p:txBody>
      </p:sp>
    </p:spTree>
    <p:extLst>
      <p:ext uri="{BB962C8B-B14F-4D97-AF65-F5344CB8AC3E}">
        <p14:creationId xmlns:p14="http://schemas.microsoft.com/office/powerpoint/2010/main" val="240410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Campagne </a:t>
            </a:r>
            <a:r>
              <a:rPr lang="fr-CA" sz="1800" b="1"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de la NASA </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campagne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est un nouveau chapitre de l’histoire de l’exploration de la Lune qui a pour objectif d’envoyer des êtres humains plus loin que jamais dans l’espace.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De plus en plus complexes au fil du temps, les missions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jettent les bases de l’exploration habitée et robotisée durable de la Lune et, un jour, de Mars.</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Comme le programme Apollo il y a plus de 50 ans, la campagne </a:t>
            </a:r>
            <a:r>
              <a:rPr lang="fr-CA" sz="1800" dirty="0" err="1">
                <a:solidFill>
                  <a:srgbClr val="333333"/>
                </a:solidFill>
                <a:effectLst/>
                <a:latin typeface="Calibri" panose="020F0502020204030204" pitchFamily="34" charset="0"/>
                <a:ea typeface="Calibri" panose="020F0502020204030204" pitchFamily="34" charset="0"/>
                <a:cs typeface="Calibri" panose="020F0502020204030204" pitchFamily="34" charset="0"/>
              </a:rPr>
              <a:t>Artemis</a:t>
            </a:r>
            <a:r>
              <a:rPr lang="fr-CA" sz="18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 commencera par des missions autour de la Lune avant une mission à la surface.</a:t>
            </a:r>
            <a:endParaRPr lang="en-CA"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Après la mission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 un vol d’essai sans équipage réalisé en 2022, il y aura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 le tout premier vol d’essai habité, dont le lancement est prévu pour septembre 2025 au plus tôt.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Dans le cadre des missions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de la NASA,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la première femme et la première personne de couleur</a:t>
            </a:r>
            <a:r>
              <a:rPr lang="fr-CA" sz="1800" dirty="0">
                <a:effectLst/>
                <a:latin typeface="Calibri" panose="020F0502020204030204" pitchFamily="34" charset="0"/>
                <a:ea typeface="Calibri" panose="020F0502020204030204" pitchFamily="34" charset="0"/>
                <a:cs typeface="Times New Roman" panose="02020603050405020304" pitchFamily="18" charset="0"/>
              </a:rPr>
              <a:t> fouleront le sol lunaire.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Missions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 vol d’essai sans équipage.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 vol d’essai habité.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III : des astronautes se poseront sur la Lune. (Source : NASA.)</a:t>
            </a:r>
          </a:p>
        </p:txBody>
      </p:sp>
      <p:sp>
        <p:nvSpPr>
          <p:cNvPr id="4" name="Slide Number Placeholder 3"/>
          <p:cNvSpPr>
            <a:spLocks noGrp="1"/>
          </p:cNvSpPr>
          <p:nvPr>
            <p:ph type="sldNum" sz="quarter" idx="10"/>
          </p:nvPr>
        </p:nvSpPr>
        <p:spPr/>
        <p:txBody>
          <a:bodyPr/>
          <a:lstStyle/>
          <a:p>
            <a:fld id="{EDB3DD35-20C1-4444-823D-3021FB8B1582}" type="slidenum">
              <a:rPr lang="en-CA" smtClean="0"/>
              <a:t>2</a:t>
            </a:fld>
            <a:endParaRPr lang="en-CA" dirty="0"/>
          </a:p>
        </p:txBody>
      </p:sp>
    </p:spTree>
    <p:extLst>
      <p:ext uri="{BB962C8B-B14F-4D97-AF65-F5344CB8AC3E}">
        <p14:creationId xmlns:p14="http://schemas.microsoft.com/office/powerpoint/2010/main" val="141948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Jeremy Hansen, astronaute de l’Agence spatiale canadienne </a:t>
            </a:r>
          </a:p>
          <a:p>
            <a:pPr marL="0" lvl="0" indent="0">
              <a:lnSpc>
                <a:spcPct val="107000"/>
              </a:lnSpc>
              <a:spcAft>
                <a:spcPts val="600"/>
              </a:spcAft>
              <a:buFont typeface="Arial" panose="020B0604020202020204" pitchFamily="34" charset="0"/>
              <a:buNone/>
              <a:tabLst>
                <a:tab pos="457200" algn="l"/>
              </a:tabLs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Et une page d’histoire sera écrite : un Canadien fera le tour de la Lune.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L’astronaute de l’Agence spatiale canadienne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Jeremy Hansen</a:t>
            </a:r>
            <a:r>
              <a:rPr lang="fr-CA" sz="1800" dirty="0">
                <a:effectLst/>
                <a:latin typeface="Calibri" panose="020F0502020204030204" pitchFamily="34" charset="0"/>
                <a:ea typeface="Calibri" panose="020F0502020204030204" pitchFamily="34" charset="0"/>
                <a:cs typeface="Times New Roman" panose="02020603050405020304" pitchFamily="18" charset="0"/>
              </a:rPr>
              <a:t> fera partie d’une nouvelle génération d’astronautes.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 fera du Canada le deuxième pays à envoyer un astronaute en mission lunaire.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Canada est assuré d’avoir une place à bord d’</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 puisque l’astronaute de l’Agence spatiale canadienne Jenni Gibbons a été désignée comme relève de Jeremy Hansen s’il ne peut pas partir en mission. Elle suit la même formation que lui pour être prête à cette éventualité.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Canadiens pourront suivre l’aventure de Jeremy Hansen dans les médias sociaux, notamment dans un vlogue, avant et pendant sa mission d’exploration de la Lune : il parlera de son entrainement, de sa préparation et de sa mission. Ne manquez pas ça!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L’astronaute de l’ASC Jeremy Hansen. (Source : NASA.) </a:t>
            </a:r>
            <a:endParaRPr lang="en-CA" dirty="0"/>
          </a:p>
        </p:txBody>
      </p:sp>
      <p:sp>
        <p:nvSpPr>
          <p:cNvPr id="4" name="Slide Number Placeholder 3"/>
          <p:cNvSpPr>
            <a:spLocks noGrp="1"/>
          </p:cNvSpPr>
          <p:nvPr>
            <p:ph type="sldNum" sz="quarter" idx="5"/>
          </p:nvPr>
        </p:nvSpPr>
        <p:spPr/>
        <p:txBody>
          <a:bodyPr/>
          <a:lstStyle/>
          <a:p>
            <a:fld id="{EDB3DD35-20C1-4444-823D-3021FB8B1582}" type="slidenum">
              <a:rPr lang="en-CA" smtClean="0"/>
              <a:t>3</a:t>
            </a:fld>
            <a:endParaRPr lang="en-CA"/>
          </a:p>
        </p:txBody>
      </p:sp>
    </p:spTree>
    <p:extLst>
      <p:ext uri="{BB962C8B-B14F-4D97-AF65-F5344CB8AC3E}">
        <p14:creationId xmlns:p14="http://schemas.microsoft.com/office/powerpoint/2010/main" val="1659020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Équipage de la mission </a:t>
            </a:r>
            <a:r>
              <a:rPr lang="fr-CA" sz="1800" b="1"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II</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Jeremy Hansen sera à bord du vaisseau spatial Orion avec trois astronautes de la NASA : le commandant Reid Wiseman (assis, au centre), le pilote Victor Glover (debout, derrière) et la spécialiste de mission Christina Koch (debout, à gauche).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Après le lancement, ils testeront les systèmes d’Orion en orbite autour de la Terre avant de partir pour la Lune. Ils dépasseront la Lune, du côté de la face cachée. L’aller-retour de la mission durera une dizaine de jours.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Équipage de la mission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 : Reid Wiseman, Victor Glover, Christina H. Koch, Jeremy Hansen. (Source : NASA.)</a:t>
            </a:r>
            <a:endParaRPr lang="en-CA" dirty="0"/>
          </a:p>
        </p:txBody>
      </p:sp>
      <p:sp>
        <p:nvSpPr>
          <p:cNvPr id="4" name="Slide Number Placeholder 3"/>
          <p:cNvSpPr>
            <a:spLocks noGrp="1"/>
          </p:cNvSpPr>
          <p:nvPr>
            <p:ph type="sldNum" sz="quarter" idx="10"/>
          </p:nvPr>
        </p:nvSpPr>
        <p:spPr/>
        <p:txBody>
          <a:bodyPr/>
          <a:lstStyle/>
          <a:p>
            <a:fld id="{F81B6D1E-EAFD-42B2-8947-1F96616E34E4}" type="slidenum">
              <a:rPr lang="en-CA" smtClean="0"/>
              <a:t>4</a:t>
            </a:fld>
            <a:endParaRPr lang="en-CA"/>
          </a:p>
        </p:txBody>
      </p:sp>
    </p:spTree>
    <p:extLst>
      <p:ext uri="{BB962C8B-B14F-4D97-AF65-F5344CB8AC3E}">
        <p14:creationId xmlns:p14="http://schemas.microsoft.com/office/powerpoint/2010/main" val="3428090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Jeremy Hansen participe à la mission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Artemis</a:t>
            </a:r>
            <a:r>
              <a:rPr lang="fr-CA" sz="1800" dirty="0">
                <a:effectLst/>
                <a:latin typeface="Calibri" panose="020F0502020204030204" pitchFamily="34" charset="0"/>
                <a:ea typeface="Calibri" panose="020F0502020204030204" pitchFamily="34" charset="0"/>
                <a:cs typeface="Times New Roman" panose="02020603050405020304" pitchFamily="18" charset="0"/>
              </a:rPr>
              <a:t> II grâce à la contribution du Canada à la station Gateway. </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La station Gateway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station Gateway gravitera autour de la Lune.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Elle sera environ six fois plus petite que la Station spatiale internationale.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Elle comprendra un module de recherche scientifique et un module habitable pour quatre astronautes.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C’est un partenariat international de la NASA.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Les deux premiers modules, le Power and Propulsion </a:t>
            </a:r>
            <a:r>
              <a:rPr lang="fr-CA" sz="1800" dirty="0" err="1">
                <a:effectLst/>
                <a:latin typeface="Calibri" panose="020F0502020204030204" pitchFamily="34" charset="0"/>
                <a:ea typeface="Calibri" panose="020F0502020204030204" pitchFamily="34" charset="0"/>
                <a:cs typeface="Calibri" panose="020F0502020204030204" pitchFamily="34" charset="0"/>
              </a:rPr>
              <a:t>Element</a:t>
            </a:r>
            <a:r>
              <a:rPr lang="fr-CA" sz="1800" dirty="0">
                <a:effectLst/>
                <a:latin typeface="Calibri" panose="020F0502020204030204" pitchFamily="34" charset="0"/>
                <a:ea typeface="Calibri" panose="020F0502020204030204" pitchFamily="34" charset="0"/>
                <a:cs typeface="Calibri" panose="020F0502020204030204" pitchFamily="34" charset="0"/>
              </a:rPr>
              <a:t> (PPE, élément d’alimentation et de propulsion) et l’Habitation and </a:t>
            </a:r>
            <a:r>
              <a:rPr lang="fr-CA" sz="1800" dirty="0" err="1">
                <a:effectLst/>
                <a:latin typeface="Calibri" panose="020F0502020204030204" pitchFamily="34" charset="0"/>
                <a:ea typeface="Calibri" panose="020F0502020204030204" pitchFamily="34" charset="0"/>
                <a:cs typeface="Calibri" panose="020F0502020204030204" pitchFamily="34" charset="0"/>
              </a:rPr>
              <a:t>Logistics</a:t>
            </a:r>
            <a:r>
              <a:rPr lang="fr-CA" sz="1800" dirty="0">
                <a:effectLst/>
                <a:latin typeface="Calibri" panose="020F0502020204030204" pitchFamily="34" charset="0"/>
                <a:ea typeface="Calibri" panose="020F0502020204030204" pitchFamily="34" charset="0"/>
                <a:cs typeface="Calibri" panose="020F0502020204030204" pitchFamily="34" charset="0"/>
              </a:rPr>
              <a:t> </a:t>
            </a:r>
            <a:r>
              <a:rPr lang="fr-CA" sz="1800" dirty="0" err="1">
                <a:effectLst/>
                <a:latin typeface="Calibri" panose="020F0502020204030204" pitchFamily="34" charset="0"/>
                <a:ea typeface="Calibri" panose="020F0502020204030204" pitchFamily="34" charset="0"/>
                <a:cs typeface="Calibri" panose="020F0502020204030204" pitchFamily="34" charset="0"/>
              </a:rPr>
              <a:t>Outpost</a:t>
            </a:r>
            <a:r>
              <a:rPr lang="fr-CA" sz="1800" dirty="0">
                <a:effectLst/>
                <a:latin typeface="Calibri" panose="020F0502020204030204" pitchFamily="34" charset="0"/>
                <a:ea typeface="Calibri" panose="020F0502020204030204" pitchFamily="34" charset="0"/>
                <a:cs typeface="Calibri" panose="020F0502020204030204" pitchFamily="34" charset="0"/>
              </a:rPr>
              <a:t> (HALO, avant-poste d’habitation et de logistique), seront lancés en même temps au plut tôt en 2025. D’autres modules seront ajoutés par la suite.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Le Canadarm3 du Canada devrait être lancé au plus tôt en 2029.</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Calibri" panose="020F0502020204030204" pitchFamily="34" charset="0"/>
              </a:rPr>
              <a:t>La station Gateway devrait permettre la réalisation d’expériences scientifiques et de démonstrations technologiques d’ici 2026. Le Canada aura la possibilité de mener diverses études scientifiques à bord de la station.</a:t>
            </a:r>
            <a:endParaRPr lang="en-CA"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La station Gateway sera :</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 laboratoire scientifique;</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 banc d’essai de nouvelles technologies;</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une escale pour l’exploration de la surface de la Lune;</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 centre de contrôle de mission pour les missions sur la Lune;</a:t>
            </a:r>
            <a:endParaRPr lang="en-C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457200" algn="l"/>
              </a:tabLst>
            </a:pPr>
            <a:r>
              <a:rPr lang="fr-CA" sz="1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et un jour, un tremplin pour les missions à destination de Mars.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Station Gateway. (Source : NASA/Alberto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Bertolin</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i="0" dirty="0">
                <a:solidFill>
                  <a:srgbClr val="333333"/>
                </a:solidFill>
                <a:effectLst/>
                <a:latin typeface="Calibri" panose="020F0502020204030204" pitchFamily="34" charset="0"/>
                <a:cs typeface="Calibri" panose="020F0502020204030204" pitchFamily="34" charset="0"/>
              </a:rPr>
              <a:t>Bradley Reynolds</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DB3DD35-20C1-4444-823D-3021FB8B1582}" type="slidenum">
              <a:rPr lang="en-CA" smtClean="0"/>
              <a:t>5</a:t>
            </a:fld>
            <a:endParaRPr lang="en-CA"/>
          </a:p>
        </p:txBody>
      </p:sp>
    </p:spTree>
    <p:extLst>
      <p:ext uri="{BB962C8B-B14F-4D97-AF65-F5344CB8AC3E}">
        <p14:creationId xmlns:p14="http://schemas.microsoft.com/office/powerpoint/2010/main" val="3250044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52925"/>
            <a:ext cx="5486400" cy="3600450"/>
          </a:xfrm>
        </p:spPr>
        <p:txBody>
          <a:bodyPr/>
          <a:lstStyle/>
          <a:p>
            <a:pPr>
              <a:lnSpc>
                <a:spcPct val="107000"/>
              </a:lnSpc>
              <a:spcAft>
                <a:spcPts val="6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Contribution du Canada : le </a:t>
            </a:r>
            <a:r>
              <a:rPr lang="fr-CA" sz="1100" b="1" dirty="0">
                <a:effectLst/>
                <a:latin typeface="Calibri" panose="020F0502020204030204" pitchFamily="34" charset="0"/>
                <a:ea typeface="Calibri" panose="020F0502020204030204" pitchFamily="34" charset="0"/>
                <a:cs typeface="Times New Roman" panose="02020603050405020304" pitchFamily="18" charset="0"/>
              </a:rPr>
              <a:t>Canadarm3</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Système robotisé canadien qui pourra effectuer des tâches sur la station Gateway sans intervention humaine;</a:t>
            </a:r>
            <a:endParaRPr lang="en-C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 Canadarm3 pourra aussi être commandé par des contrôleurs de vol au Canada ou par l’équipage de la station;</a:t>
            </a:r>
            <a:endParaRPr lang="en-C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Le Canadarm3 sera utilisé pour : </a:t>
            </a:r>
            <a:endParaRPr lang="en-C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assurer l’inspection, la réparation et la maintenance de la station;</a:t>
            </a:r>
            <a:endParaRPr lang="en-CA" sz="1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déplacer des modules de la station;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assister les astronautes lors des sorties dans l’espace;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lnSpc>
                <a:spcPct val="107000"/>
              </a:lnSpc>
              <a:spcAft>
                <a:spcPts val="600"/>
              </a:spcAft>
              <a:buFont typeface="Courier New" panose="02070309020205020404" pitchFamily="49" charset="0"/>
              <a:buChar char="o"/>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réaliser des expériences scientifiques en orbite lunaire et sur la Lune.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Le Canadarm3 aura la capacité d’attraper les engins spatiaux envoyés à la station.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Version textuelle : Canadarm3. (Source : NASA/ASC.)</a:t>
            </a:r>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6</a:t>
            </a:fld>
            <a:endParaRPr lang="en-CA"/>
          </a:p>
        </p:txBody>
      </p:sp>
    </p:spTree>
    <p:extLst>
      <p:ext uri="{BB962C8B-B14F-4D97-AF65-F5344CB8AC3E}">
        <p14:creationId xmlns:p14="http://schemas.microsoft.com/office/powerpoint/2010/main" val="3142583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Canadarm3</a:t>
            </a:r>
          </a:p>
          <a:p>
            <a:pPr>
              <a:lnSpc>
                <a:spcPct val="107000"/>
              </a:lnSpc>
              <a:spcAft>
                <a:spcPts val="600"/>
              </a:spcAf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Canadarm3 comprendra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 grand bras;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 petit bras</a:t>
            </a:r>
            <a:r>
              <a:rPr lang="fr-CA" sz="1100" dirty="0">
                <a:effectLst/>
                <a:latin typeface="Calibri" panose="020F0502020204030204" pitchFamily="34" charset="0"/>
                <a:ea typeface="Calibri" panose="020F0502020204030204" pitchFamily="34" charset="0"/>
                <a:cs typeface="Calibri" panose="020F0502020204030204" pitchFamily="34" charset="0"/>
              </a:rPr>
              <a:t> </a:t>
            </a: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agile qui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600"/>
              </a:spcAft>
              <a:buFont typeface="Arial" panose="020B0604020202020204" pitchFamily="34" charset="0"/>
              <a:buChar char="•"/>
              <a:tabLst>
                <a:tab pos="13716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transbordera le matériel essentiel aux missions (aller-retour entre l’intérieur et l’extérieur de la station);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600"/>
              </a:spcAft>
              <a:buFont typeface="Arial" panose="020B0604020202020204" pitchFamily="34" charset="0"/>
              <a:buChar char="•"/>
              <a:tabLst>
                <a:tab pos="13716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réparera le grand bras si nécessaire;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un ensemble d’outils amovibles;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Pourra se déplacer d’un endroit à l’autre sur la station en fixant tour à tour ses extrémités (ses « mains ») à des bornes spéciales.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Ce que le Canada obtient en retour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possibilités de mener des expériences scientifiques sur la Lune et en orbite lunaire;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réalisation de démonstrations technologiques;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activités commerciales, puisque les entreprises canadiennes se verront offrir un large éventail de possibilités pour tester des technologies innovatrices sur la Lune et en orbite lunaire;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600"/>
              </a:spcAft>
              <a:buFont typeface="Courier New" panose="02070309020205020404" pitchFamily="49" charset="0"/>
              <a:buChar char="o"/>
              <a:tabLst>
                <a:tab pos="914400" algn="l"/>
              </a:tabLst>
            </a:pPr>
            <a:r>
              <a:rPr lang="fr-CA" sz="1100" dirty="0">
                <a:effectLst/>
                <a:latin typeface="Calibri" panose="020F0502020204030204" pitchFamily="34" charset="0"/>
                <a:ea typeface="Calibri" panose="020F0502020204030204" pitchFamily="34" charset="0"/>
                <a:cs typeface="Calibri" panose="020F0502020204030204" pitchFamily="34" charset="0"/>
              </a:rPr>
              <a:t>mission lunaire pour deux astronautes canadiens : Jeremy Hansen participera à la mission </a:t>
            </a:r>
            <a:r>
              <a:rPr lang="fr-CA" sz="1100" dirty="0" err="1">
                <a:effectLst/>
                <a:latin typeface="Calibri" panose="020F0502020204030204" pitchFamily="34" charset="0"/>
                <a:ea typeface="Calibri" panose="020F0502020204030204" pitchFamily="34" charset="0"/>
                <a:cs typeface="Calibri" panose="020F0502020204030204" pitchFamily="34" charset="0"/>
              </a:rPr>
              <a:t>Artemis</a:t>
            </a:r>
            <a:r>
              <a:rPr lang="fr-CA" sz="1100" dirty="0">
                <a:effectLst/>
                <a:latin typeface="Calibri" panose="020F0502020204030204" pitchFamily="34" charset="0"/>
                <a:ea typeface="Calibri" panose="020F0502020204030204" pitchFamily="34" charset="0"/>
                <a:cs typeface="Calibri" panose="020F0502020204030204" pitchFamily="34" charset="0"/>
              </a:rPr>
              <a:t> II; une autre mission ira à la station Gateway. </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1100" dirty="0">
                <a:effectLst/>
                <a:latin typeface="Calibri" panose="020F0502020204030204" pitchFamily="34" charset="0"/>
                <a:ea typeface="Calibri" panose="020F0502020204030204" pitchFamily="34" charset="0"/>
                <a:cs typeface="Times New Roman" panose="02020603050405020304" pitchFamily="18" charset="0"/>
              </a:rPr>
              <a:t>(Source : Alberto </a:t>
            </a:r>
            <a:r>
              <a:rPr lang="en-CA" sz="1100" dirty="0" err="1">
                <a:effectLst/>
                <a:latin typeface="Calibri" panose="020F0502020204030204" pitchFamily="34" charset="0"/>
                <a:ea typeface="Calibri" panose="020F0502020204030204" pitchFamily="34" charset="0"/>
                <a:cs typeface="Times New Roman" panose="02020603050405020304" pitchFamily="18" charset="0"/>
              </a:rPr>
              <a:t>Bertolin</a:t>
            </a:r>
            <a:r>
              <a:rPr lang="en-CA" sz="1100" dirty="0">
                <a:effectLst/>
                <a:latin typeface="Calibri" panose="020F0502020204030204" pitchFamily="34" charset="0"/>
                <a:ea typeface="Calibri" panose="020F0502020204030204" pitchFamily="34" charset="0"/>
                <a:cs typeface="Times New Roman" panose="02020603050405020304" pitchFamily="18" charset="0"/>
              </a:rPr>
              <a:t>, Bradley Reynolds.)</a:t>
            </a:r>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7</a:t>
            </a:fld>
            <a:endParaRPr lang="en-CA"/>
          </a:p>
        </p:txBody>
      </p:sp>
    </p:spTree>
    <p:extLst>
      <p:ext uri="{BB962C8B-B14F-4D97-AF65-F5344CB8AC3E}">
        <p14:creationId xmlns:p14="http://schemas.microsoft.com/office/powerpoint/2010/main" val="57327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100" b="1" dirty="0">
                <a:effectLst/>
                <a:latin typeface="Calibri" panose="020F0502020204030204" pitchFamily="34" charset="0"/>
                <a:ea typeface="Calibri" panose="020F0502020204030204" pitchFamily="34" charset="0"/>
                <a:cs typeface="Times New Roman" panose="02020603050405020304" pitchFamily="18" charset="0"/>
              </a:rPr>
              <a:t>Possibilités d’activités scientifiques et technologiques </a:t>
            </a:r>
          </a:p>
          <a:p>
            <a:pPr marL="0" lvl="0" indent="0">
              <a:lnSpc>
                <a:spcPct val="107000"/>
              </a:lnSpc>
              <a:spcAft>
                <a:spcPts val="600"/>
              </a:spcAft>
              <a:buFont typeface="Arial" panose="020B0604020202020204" pitchFamily="34" charset="0"/>
              <a:buNone/>
              <a:tabLst>
                <a:tab pos="457200" algn="l"/>
              </a:tabLst>
            </a:pP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De nombreux développements technologiques et scientifiques sont nécessaires pour soutenir ces futures missions passionnantes.</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600"/>
              </a:spcAft>
              <a:buFont typeface="Arial" panose="020B0604020202020204" pitchFamily="34" charset="0"/>
              <a:buChar char="•"/>
              <a:tabLst>
                <a:tab pos="457200" algn="l"/>
              </a:tabLst>
            </a:pPr>
            <a:r>
              <a:rPr lang="fr-CA" sz="1100" dirty="0">
                <a:effectLst/>
                <a:latin typeface="Calibri" panose="020F0502020204030204" pitchFamily="34" charset="0"/>
                <a:ea typeface="Calibri" panose="020F0502020204030204" pitchFamily="34" charset="0"/>
                <a:cs typeface="Times New Roman" panose="02020603050405020304" pitchFamily="18" charset="0"/>
              </a:rPr>
              <a:t>Le Programme d’accélération de l’exploration lunaire ouvre la voie à tout plein de possibilités pour des activités scientifiques et technologiques canadiennes en orbite lunaire ou sur la Lune.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sz="11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100" dirty="0">
                <a:effectLst/>
                <a:latin typeface="Calibri" panose="020F0502020204030204" pitchFamily="34" charset="0"/>
                <a:ea typeface="Calibri" panose="020F0502020204030204" pitchFamily="34" charset="0"/>
                <a:cs typeface="Times New Roman" panose="02020603050405020304" pitchFamily="18" charset="0"/>
              </a:rPr>
              <a:t>Version textuelle : Programme d’accélération de l’exploration lunaire. (Source : ASC.)</a:t>
            </a:r>
            <a:endParaRPr lang="en-CA" dirty="0"/>
          </a:p>
        </p:txBody>
      </p:sp>
      <p:sp>
        <p:nvSpPr>
          <p:cNvPr id="4" name="Slide Number Placeholder 3"/>
          <p:cNvSpPr>
            <a:spLocks noGrp="1"/>
          </p:cNvSpPr>
          <p:nvPr>
            <p:ph type="sldNum" sz="quarter" idx="10"/>
          </p:nvPr>
        </p:nvSpPr>
        <p:spPr/>
        <p:txBody>
          <a:bodyPr/>
          <a:lstStyle/>
          <a:p>
            <a:fld id="{EDB3DD35-20C1-4444-823D-3021FB8B1582}" type="slidenum">
              <a:rPr lang="en-CA" smtClean="0"/>
              <a:t>8</a:t>
            </a:fld>
            <a:endParaRPr lang="en-CA"/>
          </a:p>
        </p:txBody>
      </p:sp>
    </p:spTree>
    <p:extLst>
      <p:ext uri="{BB962C8B-B14F-4D97-AF65-F5344CB8AC3E}">
        <p14:creationId xmlns:p14="http://schemas.microsoft.com/office/powerpoint/2010/main" val="3549486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Progrès en soins de santé à distance</a:t>
            </a:r>
          </a:p>
          <a:p>
            <a:pPr>
              <a:lnSpc>
                <a:spcPct val="107000"/>
              </a:lnSpc>
              <a:spcAft>
                <a:spcPts val="6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Un défi important des longues missions lunaires et martiennes est d’assurer la sécurité des astronautes et de voir à ce qu’ils demeurent en bonne santé.</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astronautes dans l’espace lointain ont un accès limité aux soins de santé et aux ressources médicales à cause de leur éloignement. Les populations des communautés éloignées ici sur Terre ont aussi ce type de difficultés.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6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Dans le cadre de l’initiative </a:t>
            </a:r>
            <a:r>
              <a:rPr lang="fr-CA" sz="1800" b="1" dirty="0">
                <a:effectLst/>
                <a:latin typeface="Calibri" panose="020F0502020204030204" pitchFamily="34" charset="0"/>
                <a:ea typeface="Calibri" panose="020F0502020204030204" pitchFamily="34" charset="0"/>
                <a:cs typeface="Times New Roman" panose="02020603050405020304" pitchFamily="18" charset="0"/>
              </a:rPr>
              <a:t>Nouveaux horizons en santé</a:t>
            </a:r>
            <a:r>
              <a:rPr lang="fr-CA" sz="1800" dirty="0">
                <a:effectLst/>
                <a:latin typeface="Calibri" panose="020F0502020204030204" pitchFamily="34" charset="0"/>
                <a:ea typeface="Calibri" panose="020F0502020204030204" pitchFamily="34" charset="0"/>
                <a:cs typeface="Times New Roman" panose="02020603050405020304" pitchFamily="18" charset="0"/>
              </a:rPr>
              <a:t> du Programme d’accélération de l’exploration lunaire, l’Agence spatiale canadienne travaille en étroite collaboration avec des experts afin de trouver des solutions en soins de santé à distance prodigués en autonomie qui profiteront tant aux astronautes dans l’espace qu’aux Canadiens des régions éloignées.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Version textuelle : Soins de santé à distance. (</a:t>
            </a:r>
            <a:r>
              <a:rPr lang="fr-CA" sz="180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lang="fr-CA" sz="1800" dirty="0">
                <a:effectLst/>
                <a:latin typeface="Calibri" panose="020F0502020204030204" pitchFamily="34" charset="0"/>
                <a:ea typeface="Calibri" panose="020F0502020204030204" pitchFamily="34" charset="0"/>
                <a:cs typeface="Times New Roman" panose="02020603050405020304" pitchFamily="18" charset="0"/>
              </a:rPr>
              <a:t> : ASC.)</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DB3DD35-20C1-4444-823D-3021FB8B1582}" type="slidenum">
              <a:rPr lang="en-CA" smtClean="0"/>
              <a:t>9</a:t>
            </a:fld>
            <a:endParaRPr lang="en-CA"/>
          </a:p>
        </p:txBody>
      </p:sp>
    </p:spTree>
    <p:extLst>
      <p:ext uri="{BB962C8B-B14F-4D97-AF65-F5344CB8AC3E}">
        <p14:creationId xmlns:p14="http://schemas.microsoft.com/office/powerpoint/2010/main" val="360036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3921027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376061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382059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ocial media">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5565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8641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cial media">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0414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7134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95CCBF-DD6F-4E3C-BBA6-335DD669D1B6}" type="datetimeFigureOut">
              <a:rPr lang="en-CA" smtClean="0"/>
              <a:t>2025-03-19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25535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95CCBF-DD6F-4E3C-BBA6-335DD669D1B6}" type="datetimeFigureOut">
              <a:rPr lang="en-CA" smtClean="0"/>
              <a:t>2025-03-19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089230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95CCBF-DD6F-4E3C-BBA6-335DD669D1B6}" type="datetimeFigureOut">
              <a:rPr lang="en-CA" smtClean="0"/>
              <a:t>2025-03-19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196921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95CCBF-DD6F-4E3C-BBA6-335DD669D1B6}" type="datetimeFigureOut">
              <a:rPr lang="en-CA" smtClean="0"/>
              <a:t>2025-03-19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282070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5CCBF-DD6F-4E3C-BBA6-335DD669D1B6}" type="datetimeFigureOut">
              <a:rPr lang="en-CA" smtClean="0"/>
              <a:t>2025-03-19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08349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95CCBF-DD6F-4E3C-BBA6-335DD669D1B6}" type="datetimeFigureOut">
              <a:rPr lang="en-CA" smtClean="0"/>
              <a:t>2025-03-19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273042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95CCBF-DD6F-4E3C-BBA6-335DD669D1B6}" type="datetimeFigureOut">
              <a:rPr lang="en-CA" smtClean="0"/>
              <a:t>2025-03-19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36ACBC6-EAD8-4FB9-BA85-8EC2344EC253}" type="slidenum">
              <a:rPr lang="en-CA" smtClean="0"/>
              <a:t>‹#›</a:t>
            </a:fld>
            <a:endParaRPr lang="en-CA"/>
          </a:p>
        </p:txBody>
      </p:sp>
    </p:spTree>
    <p:extLst>
      <p:ext uri="{BB962C8B-B14F-4D97-AF65-F5344CB8AC3E}">
        <p14:creationId xmlns:p14="http://schemas.microsoft.com/office/powerpoint/2010/main" val="443043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95CCBF-DD6F-4E3C-BBA6-335DD669D1B6}" type="datetimeFigureOut">
              <a:rPr lang="en-CA" smtClean="0"/>
              <a:t>2025-03-19</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ACBC6-EAD8-4FB9-BA85-8EC2344EC253}" type="slidenum">
              <a:rPr lang="en-CA" smtClean="0"/>
              <a:t>‹#›</a:t>
            </a:fld>
            <a:endParaRPr lang="en-CA"/>
          </a:p>
        </p:txBody>
      </p:sp>
    </p:spTree>
    <p:extLst>
      <p:ext uri="{BB962C8B-B14F-4D97-AF65-F5344CB8AC3E}">
        <p14:creationId xmlns:p14="http://schemas.microsoft.com/office/powerpoint/2010/main" val="1742345934"/>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067">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CA"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067">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CA"/>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067">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47EB10CD-02C9-4DE9-AF92-58549932B0AC}" type="slidenum">
              <a:rPr lang="en-CA" smtClean="0"/>
              <a:pPr/>
              <a:t>‹#›</a:t>
            </a:fld>
            <a:endParaRPr lang="en-CA"/>
          </a:p>
        </p:txBody>
      </p:sp>
    </p:spTree>
    <p:extLst>
      <p:ext uri="{BB962C8B-B14F-4D97-AF65-F5344CB8AC3E}">
        <p14:creationId xmlns:p14="http://schemas.microsoft.com/office/powerpoint/2010/main" val="4030276131"/>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594" indent="-228594" algn="l" defTabSz="914377" rtl="0" eaLnBrk="1" latinLnBrk="0" hangingPunct="1">
        <a:lnSpc>
          <a:spcPct val="110000"/>
        </a:lnSpc>
        <a:spcBef>
          <a:spcPts val="0"/>
        </a:spcBef>
        <a:spcAft>
          <a:spcPts val="800"/>
        </a:spcAft>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783" indent="-228594" algn="l" defTabSz="914377" rtl="0" eaLnBrk="1" latinLnBrk="0" hangingPunct="1">
        <a:lnSpc>
          <a:spcPct val="110000"/>
        </a:lnSpc>
        <a:spcBef>
          <a:spcPts val="0"/>
        </a:spcBef>
        <a:spcAft>
          <a:spcPts val="800"/>
        </a:spcAft>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2971" indent="-228594" algn="l" defTabSz="914377" rtl="0" eaLnBrk="1" latinLnBrk="0" hangingPunct="1">
        <a:lnSpc>
          <a:spcPct val="110000"/>
        </a:lnSpc>
        <a:spcBef>
          <a:spcPts val="0"/>
        </a:spcBef>
        <a:spcAft>
          <a:spcPts val="800"/>
        </a:spcAft>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160" indent="-228594" algn="l" defTabSz="914377" rtl="0" eaLnBrk="1" latinLnBrk="0" hangingPunct="1">
        <a:lnSpc>
          <a:spcPct val="110000"/>
        </a:lnSpc>
        <a:spcBef>
          <a:spcPts val="0"/>
        </a:spcBef>
        <a:spcAft>
          <a:spcPts val="8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349" indent="-228594" algn="l" defTabSz="914377" rtl="0" eaLnBrk="1" latinLnBrk="0" hangingPunct="1">
        <a:lnSpc>
          <a:spcPct val="110000"/>
        </a:lnSpc>
        <a:spcBef>
          <a:spcPts val="0"/>
        </a:spcBef>
        <a:spcAft>
          <a:spcPts val="800"/>
        </a:spcAft>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3.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4.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image" Target="../media/image5.png"/><Relationship Id="rId4" Type="http://schemas.openxmlformats.org/officeDocument/2006/relationships/tags" Target="../tags/tag9.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9.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1.jpeg"/><Relationship Id="rId5" Type="http://schemas.openxmlformats.org/officeDocument/2006/relationships/notesSlide" Target="../notesSlides/notesSlide8.xml"/><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jpeg"/><Relationship Id="rId5" Type="http://schemas.openxmlformats.org/officeDocument/2006/relationships/notesSlide" Target="../notesSlides/notesSlide9.xml"/><Relationship Id="rId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custDataLst>
              <p:tags r:id="rId1"/>
            </p:custDataLst>
          </p:nvPr>
        </p:nvPicPr>
        <p:blipFill rotWithShape="1">
          <a:blip r:embed="rId7" cstate="email">
            <a:extLst>
              <a:ext uri="{28A0092B-C50C-407E-A947-70E740481C1C}">
                <a14:useLocalDpi xmlns:a14="http://schemas.microsoft.com/office/drawing/2010/main"/>
              </a:ext>
            </a:extLst>
          </a:blip>
          <a:srcRect/>
          <a:stretch/>
        </p:blipFill>
        <p:spPr>
          <a:xfrm>
            <a:off x="0" y="0"/>
            <a:ext cx="12193200" cy="6868990"/>
          </a:xfrm>
          <a:prstGeom prst="rect">
            <a:avLst/>
          </a:prstGeom>
        </p:spPr>
      </p:pic>
      <p:sp>
        <p:nvSpPr>
          <p:cNvPr id="11" name="TextBox 10"/>
          <p:cNvSpPr txBox="1"/>
          <p:nvPr>
            <p:custDataLst>
              <p:tags r:id="rId2"/>
            </p:custDataLst>
          </p:nvPr>
        </p:nvSpPr>
        <p:spPr>
          <a:xfrm>
            <a:off x="1983138" y="332656"/>
            <a:ext cx="8226924" cy="1220847"/>
          </a:xfrm>
          <a:prstGeom prst="rect">
            <a:avLst/>
          </a:prstGeom>
          <a:noFill/>
        </p:spPr>
        <p:txBody>
          <a:bodyPr wrap="square" rtlCol="0">
            <a:spAutoFit/>
          </a:bodyPr>
          <a:lstStyle/>
          <a:p>
            <a:pPr algn="ctr">
              <a:lnSpc>
                <a:spcPts val="4400"/>
              </a:lnSpc>
            </a:pPr>
            <a:r>
              <a:rPr lang="en-CA" sz="4800" b="1" dirty="0">
                <a:ea typeface="Verdana" panose="020B0604030504040204" pitchFamily="34" charset="0"/>
              </a:rPr>
              <a:t>LE RÔLE DU CANADA DANS </a:t>
            </a:r>
          </a:p>
          <a:p>
            <a:pPr algn="ctr">
              <a:lnSpc>
                <a:spcPts val="4400"/>
              </a:lnSpc>
            </a:pPr>
            <a:r>
              <a:rPr lang="en-CA" sz="5400" b="1" dirty="0">
                <a:solidFill>
                  <a:srgbClr val="ABC4D5"/>
                </a:solidFill>
                <a:ea typeface="Verdana" panose="020B0604030504040204" pitchFamily="34" charset="0"/>
              </a:rPr>
              <a:t>L’EXPLORATION DE LA LUNE</a:t>
            </a:r>
          </a:p>
        </p:txBody>
      </p:sp>
      <p:pic>
        <p:nvPicPr>
          <p:cNvPr id="12" name="Picture 11"/>
          <p:cNvPicPr>
            <a:picLocks noChangeAspect="1"/>
          </p:cNvPicPr>
          <p:nvPr>
            <p:custDataLst>
              <p:tags r:id="rId3"/>
            </p:custDataLst>
          </p:nvPr>
        </p:nvPicPr>
        <p:blipFill>
          <a:blip r:embed="rId8" cstate="email">
            <a:extLst>
              <a:ext uri="{28A0092B-C50C-407E-A947-70E740481C1C}">
                <a14:useLocalDpi xmlns:a14="http://schemas.microsoft.com/office/drawing/2010/main"/>
              </a:ext>
            </a:extLst>
          </a:blip>
          <a:stretch>
            <a:fillRect/>
          </a:stretch>
        </p:blipFill>
        <p:spPr>
          <a:xfrm>
            <a:off x="10650516" y="6326816"/>
            <a:ext cx="1335600" cy="406855"/>
          </a:xfrm>
          <a:prstGeom prst="rect">
            <a:avLst/>
          </a:prstGeom>
        </p:spPr>
      </p:pic>
      <p:pic>
        <p:nvPicPr>
          <p:cNvPr id="14" name="Picture 13"/>
          <p:cNvPicPr>
            <a:picLocks noChangeAspect="1"/>
          </p:cNvPicPr>
          <p:nvPr>
            <p:custDataLst>
              <p:tags r:id="rId4"/>
            </p:custDataLst>
          </p:nvPr>
        </p:nvPicPr>
        <p:blipFill>
          <a:blip r:embed="rId9" cstate="email">
            <a:extLst>
              <a:ext uri="{28A0092B-C50C-407E-A947-70E740481C1C}">
                <a14:useLocalDpi xmlns:a14="http://schemas.microsoft.com/office/drawing/2010/main"/>
              </a:ext>
            </a:extLst>
          </a:blip>
          <a:stretch>
            <a:fillRect/>
          </a:stretch>
        </p:blipFill>
        <p:spPr>
          <a:xfrm>
            <a:off x="141337" y="6427870"/>
            <a:ext cx="2561716" cy="316009"/>
          </a:xfrm>
          <a:prstGeom prst="rect">
            <a:avLst/>
          </a:prstGeom>
        </p:spPr>
      </p:pic>
      <p:pic>
        <p:nvPicPr>
          <p:cNvPr id="2" name="Picture 1" descr="Dark backgrounds vertical monochromatic logo">
            <a:extLst>
              <a:ext uri="{FF2B5EF4-FFF2-40B4-BE49-F238E27FC236}">
                <a16:creationId xmlns:a16="http://schemas.microsoft.com/office/drawing/2014/main" id="{9707B9A7-8152-9848-242D-A2BE7A7A3D3E}"/>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41334" y="114121"/>
            <a:ext cx="842130" cy="10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0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ctangle 4"/>
          <p:cNvSpPr/>
          <p:nvPr>
            <p:custDataLst>
              <p:tags r:id="rId2"/>
            </p:custDataLst>
          </p:nvPr>
        </p:nvSpPr>
        <p:spPr>
          <a:xfrm>
            <a:off x="0" y="484493"/>
            <a:ext cx="6816080"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extBox 8"/>
          <p:cNvSpPr txBox="1"/>
          <p:nvPr>
            <p:custDataLst>
              <p:tags r:id="rId3"/>
            </p:custDataLst>
          </p:nvPr>
        </p:nvSpPr>
        <p:spPr>
          <a:xfrm>
            <a:off x="336550" y="437461"/>
            <a:ext cx="5759450" cy="646331"/>
          </a:xfrm>
          <a:prstGeom prst="rect">
            <a:avLst/>
          </a:prstGeom>
          <a:noFill/>
        </p:spPr>
        <p:txBody>
          <a:bodyPr wrap="square" rtlCol="0">
            <a:spAutoFit/>
          </a:bodyPr>
          <a:lstStyle/>
          <a:p>
            <a:r>
              <a:rPr lang="fr-FR" sz="3600" b="1" dirty="0"/>
              <a:t>Production alimentaire </a:t>
            </a:r>
            <a:endParaRPr lang="en-CA" sz="3600" b="1" dirty="0"/>
          </a:p>
        </p:txBody>
      </p:sp>
    </p:spTree>
    <p:extLst>
      <p:ext uri="{BB962C8B-B14F-4D97-AF65-F5344CB8AC3E}">
        <p14:creationId xmlns:p14="http://schemas.microsoft.com/office/powerpoint/2010/main" val="1439805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mall blue object on the moon&#10;&#10;Description automatically generated">
            <a:extLst>
              <a:ext uri="{FF2B5EF4-FFF2-40B4-BE49-F238E27FC236}">
                <a16:creationId xmlns:a16="http://schemas.microsoft.com/office/drawing/2014/main" id="{6AF9A7CA-957C-7EDB-55C9-C6A03590414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Rectangle 4"/>
          <p:cNvSpPr/>
          <p:nvPr>
            <p:custDataLst>
              <p:tags r:id="rId1"/>
            </p:custDataLst>
          </p:nvPr>
        </p:nvSpPr>
        <p:spPr>
          <a:xfrm>
            <a:off x="0" y="484493"/>
            <a:ext cx="5879976"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p:cNvSpPr txBox="1"/>
          <p:nvPr>
            <p:custDataLst>
              <p:tags r:id="rId2"/>
            </p:custDataLst>
          </p:nvPr>
        </p:nvSpPr>
        <p:spPr>
          <a:xfrm>
            <a:off x="336550" y="437461"/>
            <a:ext cx="4823346" cy="646331"/>
          </a:xfrm>
          <a:prstGeom prst="rect">
            <a:avLst/>
          </a:prstGeom>
          <a:noFill/>
        </p:spPr>
        <p:txBody>
          <a:bodyPr wrap="square" rtlCol="0">
            <a:spAutoFit/>
          </a:bodyPr>
          <a:lstStyle/>
          <a:p>
            <a:r>
              <a:rPr lang="fr-CA" sz="3600" b="1" dirty="0"/>
              <a:t>Rover lunaire canadien </a:t>
            </a:r>
            <a:endParaRPr lang="en-CA" sz="3600" b="1" dirty="0"/>
          </a:p>
        </p:txBody>
      </p:sp>
    </p:spTree>
    <p:extLst>
      <p:ext uri="{BB962C8B-B14F-4D97-AF65-F5344CB8AC3E}">
        <p14:creationId xmlns:p14="http://schemas.microsoft.com/office/powerpoint/2010/main" val="48146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5276"/>
            <a:ext cx="12192000" cy="6910660"/>
          </a:xfrm>
          <a:prstGeom prst="rect">
            <a:avLst/>
          </a:prstGeom>
        </p:spPr>
      </p:pic>
      <p:sp>
        <p:nvSpPr>
          <p:cNvPr id="2" name="Rectangle 1"/>
          <p:cNvSpPr/>
          <p:nvPr/>
        </p:nvSpPr>
        <p:spPr>
          <a:xfrm>
            <a:off x="0" y="484493"/>
            <a:ext cx="8040216"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Box 2"/>
          <p:cNvSpPr txBox="1"/>
          <p:nvPr/>
        </p:nvSpPr>
        <p:spPr>
          <a:xfrm>
            <a:off x="335360" y="450162"/>
            <a:ext cx="5184576" cy="646331"/>
          </a:xfrm>
          <a:prstGeom prst="rect">
            <a:avLst/>
          </a:prstGeom>
          <a:noFill/>
        </p:spPr>
        <p:txBody>
          <a:bodyPr wrap="square" rtlCol="0">
            <a:spAutoFit/>
          </a:bodyPr>
          <a:lstStyle/>
          <a:p>
            <a:r>
              <a:rPr lang="fr-CA" sz="3600" b="1" dirty="0"/>
              <a:t>Véhicule utilitaire lunaire</a:t>
            </a:r>
            <a:endParaRPr lang="en-CA" sz="3600" b="1" dirty="0"/>
          </a:p>
        </p:txBody>
      </p:sp>
    </p:spTree>
    <p:extLst>
      <p:ext uri="{BB962C8B-B14F-4D97-AF65-F5344CB8AC3E}">
        <p14:creationId xmlns:p14="http://schemas.microsoft.com/office/powerpoint/2010/main" val="289567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4109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1"/>
            <a:ext cx="2743200" cy="366183"/>
          </a:xfrm>
        </p:spPr>
        <p:txBody>
          <a:bodyPr/>
          <a:lstStyle/>
          <a:p>
            <a:pPr defTabSz="609585"/>
            <a:fld id="{47EB10CD-02C9-4DE9-AF92-58549932B0AC}" type="slidenum">
              <a:rPr lang="en-CA">
                <a:solidFill>
                  <a:prstClr val="black">
                    <a:tint val="75000"/>
                  </a:prstClr>
                </a:solidFill>
              </a:rPr>
              <a:pPr defTabSz="609585"/>
              <a:t>14</a:t>
            </a:fld>
            <a:endParaRPr lang="en-CA" dirty="0">
              <a:solidFill>
                <a:prstClr val="black">
                  <a:tint val="75000"/>
                </a:prstClr>
              </a:solidFill>
            </a:endParaRPr>
          </a:p>
        </p:txBody>
      </p:sp>
    </p:spTree>
    <p:extLst>
      <p:ext uri="{BB962C8B-B14F-4D97-AF65-F5344CB8AC3E}">
        <p14:creationId xmlns:p14="http://schemas.microsoft.com/office/powerpoint/2010/main" val="1598425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custDataLst>
              <p:tags r:id="rId1"/>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0" y="1"/>
            <a:ext cx="12196168" cy="6858000"/>
          </a:xfrm>
          <a:prstGeom prst="rect">
            <a:avLst/>
          </a:prstGeom>
          <a:gradFill>
            <a:gsLst>
              <a:gs pos="0">
                <a:schemeClr val="tx1"/>
              </a:gs>
              <a:gs pos="100000">
                <a:schemeClr val="tx1">
                  <a:alpha val="0"/>
                </a:schemeClr>
              </a:gs>
            </a:gsLst>
            <a:lin ang="0" scaled="0"/>
          </a:gradFill>
        </p:spPr>
      </p:pic>
      <p:sp>
        <p:nvSpPr>
          <p:cNvPr id="13" name="Rectangle 12"/>
          <p:cNvSpPr/>
          <p:nvPr>
            <p:custDataLst>
              <p:tags r:id="rId2"/>
            </p:custDataLst>
          </p:nvPr>
        </p:nvSpPr>
        <p:spPr>
          <a:xfrm>
            <a:off x="0" y="484493"/>
            <a:ext cx="5879976" cy="612000"/>
          </a:xfrm>
          <a:prstGeom prst="rect">
            <a:avLst/>
          </a:prstGeom>
          <a:gradFill>
            <a:gsLst>
              <a:gs pos="0">
                <a:schemeClr val="tx1"/>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extBox 6"/>
          <p:cNvSpPr txBox="1"/>
          <p:nvPr>
            <p:custDataLst>
              <p:tags r:id="rId3"/>
            </p:custDataLst>
          </p:nvPr>
        </p:nvSpPr>
        <p:spPr>
          <a:xfrm>
            <a:off x="47328" y="1724431"/>
            <a:ext cx="648072" cy="1107996"/>
          </a:xfrm>
          <a:prstGeom prst="rect">
            <a:avLst/>
          </a:prstGeom>
          <a:noFill/>
        </p:spPr>
        <p:txBody>
          <a:bodyPr wrap="square" rtlCol="0">
            <a:spAutoFit/>
          </a:bodyPr>
          <a:lstStyle/>
          <a:p>
            <a:r>
              <a:rPr lang="en-US" sz="6600" b="1" dirty="0">
                <a:solidFill>
                  <a:srgbClr val="1C2D38"/>
                </a:solidFill>
              </a:rPr>
              <a:t>I</a:t>
            </a:r>
            <a:endParaRPr lang="fr-CA" sz="6600" b="1" dirty="0">
              <a:solidFill>
                <a:srgbClr val="1C2D38"/>
              </a:solidFill>
            </a:endParaRPr>
          </a:p>
        </p:txBody>
      </p:sp>
      <p:sp>
        <p:nvSpPr>
          <p:cNvPr id="9" name="TextBox 8"/>
          <p:cNvSpPr txBox="1"/>
          <p:nvPr>
            <p:custDataLst>
              <p:tags r:id="rId4"/>
            </p:custDataLst>
          </p:nvPr>
        </p:nvSpPr>
        <p:spPr>
          <a:xfrm>
            <a:off x="47328" y="2825060"/>
            <a:ext cx="648072" cy="1107996"/>
          </a:xfrm>
          <a:prstGeom prst="rect">
            <a:avLst/>
          </a:prstGeom>
          <a:noFill/>
        </p:spPr>
        <p:txBody>
          <a:bodyPr wrap="square" rtlCol="0">
            <a:spAutoFit/>
          </a:bodyPr>
          <a:lstStyle/>
          <a:p>
            <a:r>
              <a:rPr lang="en-US" sz="6600" b="1" dirty="0">
                <a:solidFill>
                  <a:srgbClr val="1C2D38"/>
                </a:solidFill>
              </a:rPr>
              <a:t>II</a:t>
            </a:r>
            <a:endParaRPr lang="fr-CA" sz="6600" b="1" dirty="0">
              <a:solidFill>
                <a:srgbClr val="1C2D38"/>
              </a:solidFill>
            </a:endParaRPr>
          </a:p>
        </p:txBody>
      </p:sp>
      <p:sp>
        <p:nvSpPr>
          <p:cNvPr id="10" name="TextBox 9"/>
          <p:cNvSpPr txBox="1"/>
          <p:nvPr>
            <p:custDataLst>
              <p:tags r:id="rId5"/>
            </p:custDataLst>
          </p:nvPr>
        </p:nvSpPr>
        <p:spPr>
          <a:xfrm>
            <a:off x="47328" y="3905180"/>
            <a:ext cx="864096" cy="1107996"/>
          </a:xfrm>
          <a:prstGeom prst="rect">
            <a:avLst/>
          </a:prstGeom>
          <a:noFill/>
        </p:spPr>
        <p:txBody>
          <a:bodyPr wrap="square" rtlCol="0">
            <a:spAutoFit/>
          </a:bodyPr>
          <a:lstStyle/>
          <a:p>
            <a:r>
              <a:rPr lang="en-US" sz="6600" b="1" dirty="0">
                <a:solidFill>
                  <a:srgbClr val="1C2D38"/>
                </a:solidFill>
              </a:rPr>
              <a:t>III</a:t>
            </a:r>
            <a:endParaRPr lang="fr-CA" sz="6600" b="1" dirty="0">
              <a:solidFill>
                <a:srgbClr val="1C2D38"/>
              </a:solidFill>
            </a:endParaRPr>
          </a:p>
        </p:txBody>
      </p:sp>
      <p:sp>
        <p:nvSpPr>
          <p:cNvPr id="3" name="TextBox 2"/>
          <p:cNvSpPr txBox="1"/>
          <p:nvPr>
            <p:custDataLst>
              <p:tags r:id="rId6"/>
            </p:custDataLst>
          </p:nvPr>
        </p:nvSpPr>
        <p:spPr>
          <a:xfrm>
            <a:off x="303858" y="2204864"/>
            <a:ext cx="4423989" cy="3416320"/>
          </a:xfrm>
          <a:prstGeom prst="rect">
            <a:avLst/>
          </a:prstGeom>
          <a:noFill/>
        </p:spPr>
        <p:txBody>
          <a:bodyPr wrap="square" rtlCol="0">
            <a:spAutoFit/>
          </a:bodyPr>
          <a:lstStyle/>
          <a:p>
            <a:r>
              <a:rPr lang="fr-CA" sz="2400" b="1" dirty="0">
                <a:solidFill>
                  <a:srgbClr val="ABC4D5"/>
                </a:solidFill>
              </a:rPr>
              <a:t>ARTEMIS I</a:t>
            </a:r>
            <a:br>
              <a:rPr lang="fr-CA" sz="2400" dirty="0">
                <a:solidFill>
                  <a:schemeClr val="bg1"/>
                </a:solidFill>
              </a:rPr>
            </a:br>
            <a:r>
              <a:rPr lang="fr-FR" sz="2400" dirty="0">
                <a:solidFill>
                  <a:schemeClr val="bg2">
                    <a:lumMod val="75000"/>
                  </a:schemeClr>
                </a:solidFill>
              </a:rPr>
              <a:t>Vol d’essai sans équipage</a:t>
            </a:r>
            <a:endParaRPr lang="fr-CA" sz="2400" dirty="0">
              <a:solidFill>
                <a:schemeClr val="bg2">
                  <a:lumMod val="75000"/>
                </a:schemeClr>
              </a:solidFill>
            </a:endParaRPr>
          </a:p>
          <a:p>
            <a:r>
              <a:rPr lang="fr-CA" sz="2400" dirty="0">
                <a:solidFill>
                  <a:schemeClr val="bg1"/>
                </a:solidFill>
              </a:rPr>
              <a:t>          </a:t>
            </a:r>
          </a:p>
          <a:p>
            <a:r>
              <a:rPr lang="fr-CA" sz="2400" b="1" dirty="0">
                <a:solidFill>
                  <a:srgbClr val="ABC4D5"/>
                </a:solidFill>
              </a:rPr>
              <a:t>ARTEMIS II</a:t>
            </a:r>
            <a:br>
              <a:rPr lang="fr-CA" sz="2400" dirty="0">
                <a:solidFill>
                  <a:schemeClr val="bg1"/>
                </a:solidFill>
              </a:rPr>
            </a:br>
            <a:r>
              <a:rPr lang="fr-CA" sz="2400" dirty="0">
                <a:solidFill>
                  <a:schemeClr val="bg1"/>
                </a:solidFill>
              </a:rPr>
              <a:t>Vol d’essai habité </a:t>
            </a:r>
          </a:p>
          <a:p>
            <a:endParaRPr lang="fr-CA" sz="2400" dirty="0">
              <a:solidFill>
                <a:schemeClr val="bg1"/>
              </a:solidFill>
            </a:endParaRPr>
          </a:p>
          <a:p>
            <a:r>
              <a:rPr lang="fr-CA" sz="2400" b="1" dirty="0">
                <a:solidFill>
                  <a:srgbClr val="ABC4D5"/>
                </a:solidFill>
              </a:rPr>
              <a:t>ARTEMIS III</a:t>
            </a:r>
            <a:br>
              <a:rPr lang="fr-CA" sz="2400" dirty="0">
                <a:solidFill>
                  <a:schemeClr val="bg1"/>
                </a:solidFill>
              </a:rPr>
            </a:br>
            <a:r>
              <a:rPr lang="fr-FR" sz="2400" dirty="0">
                <a:solidFill>
                  <a:schemeClr val="bg1"/>
                </a:solidFill>
              </a:rPr>
              <a:t>Des astronautes se poseront</a:t>
            </a:r>
            <a:br>
              <a:rPr lang="fr-FR" sz="2400" dirty="0">
                <a:solidFill>
                  <a:schemeClr val="bg1"/>
                </a:solidFill>
              </a:rPr>
            </a:br>
            <a:r>
              <a:rPr lang="fr-FR" sz="2400" dirty="0">
                <a:solidFill>
                  <a:schemeClr val="bg1"/>
                </a:solidFill>
              </a:rPr>
              <a:t>         sur la Lune</a:t>
            </a:r>
            <a:endParaRPr lang="en-CA" sz="2400" dirty="0">
              <a:solidFill>
                <a:schemeClr val="bg1"/>
              </a:solidFill>
            </a:endParaRPr>
          </a:p>
        </p:txBody>
      </p:sp>
      <p:sp>
        <p:nvSpPr>
          <p:cNvPr id="12" name="TextBox 11"/>
          <p:cNvSpPr txBox="1"/>
          <p:nvPr>
            <p:custDataLst>
              <p:tags r:id="rId7"/>
            </p:custDataLst>
          </p:nvPr>
        </p:nvSpPr>
        <p:spPr>
          <a:xfrm>
            <a:off x="336550" y="437461"/>
            <a:ext cx="4607322" cy="646331"/>
          </a:xfrm>
          <a:prstGeom prst="rect">
            <a:avLst/>
          </a:prstGeom>
          <a:noFill/>
        </p:spPr>
        <p:txBody>
          <a:bodyPr wrap="square" rtlCol="0">
            <a:spAutoFit/>
          </a:bodyPr>
          <a:lstStyle/>
          <a:p>
            <a:r>
              <a:rPr lang="fr-CA" sz="3600" b="1" dirty="0">
                <a:solidFill>
                  <a:schemeClr val="bg1"/>
                </a:solidFill>
              </a:rPr>
              <a:t>Les missions </a:t>
            </a:r>
            <a:r>
              <a:rPr lang="fr-CA" sz="3600" b="1" dirty="0" err="1">
                <a:solidFill>
                  <a:schemeClr val="bg1"/>
                </a:solidFill>
              </a:rPr>
              <a:t>Artemis</a:t>
            </a:r>
            <a:endParaRPr lang="en-CA" sz="3600" b="1" dirty="0">
              <a:solidFill>
                <a:schemeClr val="bg1"/>
              </a:solidFill>
            </a:endParaRPr>
          </a:p>
        </p:txBody>
      </p:sp>
      <p:sp>
        <p:nvSpPr>
          <p:cNvPr id="2" name="TextBox 1">
            <a:extLst>
              <a:ext uri="{FF2B5EF4-FFF2-40B4-BE49-F238E27FC236}">
                <a16:creationId xmlns:a16="http://schemas.microsoft.com/office/drawing/2014/main" id="{A28FC75F-F914-3168-5291-7B107DC87CD2}"/>
              </a:ext>
            </a:extLst>
          </p:cNvPr>
          <p:cNvSpPr txBox="1"/>
          <p:nvPr/>
        </p:nvSpPr>
        <p:spPr>
          <a:xfrm>
            <a:off x="47328" y="4985300"/>
            <a:ext cx="1368152" cy="1107996"/>
          </a:xfrm>
          <a:prstGeom prst="rect">
            <a:avLst/>
          </a:prstGeom>
          <a:noFill/>
        </p:spPr>
        <p:txBody>
          <a:bodyPr wrap="square" rtlCol="0">
            <a:spAutoFit/>
          </a:bodyPr>
          <a:lstStyle/>
          <a:p>
            <a:r>
              <a:rPr lang="en-US" sz="6600" b="1" dirty="0">
                <a:solidFill>
                  <a:srgbClr val="1C2D38"/>
                </a:solidFill>
              </a:rPr>
              <a:t>IV</a:t>
            </a:r>
            <a:endParaRPr lang="fr-CA" sz="6600" b="1" dirty="0">
              <a:solidFill>
                <a:srgbClr val="1C2D38"/>
              </a:solidFill>
            </a:endParaRPr>
          </a:p>
        </p:txBody>
      </p:sp>
      <p:sp>
        <p:nvSpPr>
          <p:cNvPr id="4" name="TextBox 3">
            <a:extLst>
              <a:ext uri="{FF2B5EF4-FFF2-40B4-BE49-F238E27FC236}">
                <a16:creationId xmlns:a16="http://schemas.microsoft.com/office/drawing/2014/main" id="{C62D7318-6CC3-FA2D-21FB-137A0ADF1369}"/>
              </a:ext>
            </a:extLst>
          </p:cNvPr>
          <p:cNvSpPr txBox="1"/>
          <p:nvPr/>
        </p:nvSpPr>
        <p:spPr>
          <a:xfrm>
            <a:off x="56804" y="5872048"/>
            <a:ext cx="1368152" cy="1107996"/>
          </a:xfrm>
          <a:prstGeom prst="rect">
            <a:avLst/>
          </a:prstGeom>
          <a:noFill/>
        </p:spPr>
        <p:txBody>
          <a:bodyPr wrap="square" rtlCol="0">
            <a:spAutoFit/>
          </a:bodyPr>
          <a:lstStyle/>
          <a:p>
            <a:r>
              <a:rPr lang="en-US" sz="6600" b="1" dirty="0">
                <a:solidFill>
                  <a:srgbClr val="1C2D38"/>
                </a:solidFill>
              </a:rPr>
              <a:t>V</a:t>
            </a:r>
            <a:endParaRPr lang="fr-CA" sz="6600" b="1" dirty="0">
              <a:solidFill>
                <a:srgbClr val="1C2D38"/>
              </a:solidFill>
            </a:endParaRPr>
          </a:p>
        </p:txBody>
      </p:sp>
    </p:spTree>
    <p:extLst>
      <p:ext uri="{BB962C8B-B14F-4D97-AF65-F5344CB8AC3E}">
        <p14:creationId xmlns:p14="http://schemas.microsoft.com/office/powerpoint/2010/main" val="13481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0183674-28B3-87D2-4450-540F3C824CE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295800" y="-243408"/>
            <a:ext cx="8400256" cy="7568610"/>
          </a:xfrm>
          <a:prstGeom prst="rect">
            <a:avLst/>
          </a:prstGeom>
          <a:noFill/>
          <a:effectLst>
            <a:softEdge rad="4064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EF188EA-45BB-3ACF-FF03-D1FA2BC64D1C}"/>
              </a:ext>
            </a:extLst>
          </p:cNvPr>
          <p:cNvSpPr/>
          <p:nvPr/>
        </p:nvSpPr>
        <p:spPr>
          <a:xfrm>
            <a:off x="0" y="404664"/>
            <a:ext cx="6786394" cy="1233513"/>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extBox 1">
            <a:extLst>
              <a:ext uri="{FF2B5EF4-FFF2-40B4-BE49-F238E27FC236}">
                <a16:creationId xmlns:a16="http://schemas.microsoft.com/office/drawing/2014/main" id="{4543FD32-07B7-3F6F-EF0F-58A3A8E6CAC7}"/>
              </a:ext>
            </a:extLst>
          </p:cNvPr>
          <p:cNvSpPr txBox="1"/>
          <p:nvPr/>
        </p:nvSpPr>
        <p:spPr>
          <a:xfrm>
            <a:off x="191344" y="437848"/>
            <a:ext cx="6786394" cy="1200329"/>
          </a:xfrm>
          <a:prstGeom prst="rect">
            <a:avLst/>
          </a:prstGeom>
          <a:noFill/>
        </p:spPr>
        <p:txBody>
          <a:bodyPr wrap="square" rtlCol="0">
            <a:spAutoFit/>
          </a:bodyPr>
          <a:lstStyle/>
          <a:p>
            <a:r>
              <a:rPr lang="en-US" sz="3600" b="1" dirty="0" err="1">
                <a:solidFill>
                  <a:schemeClr val="bg1"/>
                </a:solidFill>
              </a:rPr>
              <a:t>Astronaute</a:t>
            </a:r>
            <a:r>
              <a:rPr lang="en-US" sz="3600" b="1" dirty="0">
                <a:solidFill>
                  <a:schemeClr val="bg1"/>
                </a:solidFill>
              </a:rPr>
              <a:t> de </a:t>
            </a:r>
            <a:r>
              <a:rPr lang="en-US" sz="3600" b="1" dirty="0" err="1">
                <a:solidFill>
                  <a:schemeClr val="bg1"/>
                </a:solidFill>
              </a:rPr>
              <a:t>l’ASC</a:t>
            </a:r>
            <a:br>
              <a:rPr lang="en-US" sz="3600" b="1" dirty="0">
                <a:solidFill>
                  <a:schemeClr val="bg1"/>
                </a:solidFill>
              </a:rPr>
            </a:br>
            <a:r>
              <a:rPr lang="en-US" sz="3600" b="1" dirty="0">
                <a:solidFill>
                  <a:schemeClr val="bg1"/>
                </a:solidFill>
              </a:rPr>
              <a:t>Jeremy Hansen</a:t>
            </a:r>
            <a:endParaRPr lang="en-CA" sz="3600" b="1" dirty="0">
              <a:solidFill>
                <a:schemeClr val="bg1"/>
              </a:solidFill>
            </a:endParaRPr>
          </a:p>
        </p:txBody>
      </p:sp>
    </p:spTree>
    <p:extLst>
      <p:ext uri="{BB962C8B-B14F-4D97-AF65-F5344CB8AC3E}">
        <p14:creationId xmlns:p14="http://schemas.microsoft.com/office/powerpoint/2010/main" val="2002874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84493"/>
            <a:ext cx="4367808"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03992" y="0"/>
            <a:ext cx="8188008" cy="6858000"/>
          </a:xfrm>
          <a:prstGeom prst="rect">
            <a:avLst/>
          </a:prstGeom>
        </p:spPr>
      </p:pic>
      <p:sp>
        <p:nvSpPr>
          <p:cNvPr id="8" name="TextBox 7"/>
          <p:cNvSpPr txBox="1"/>
          <p:nvPr/>
        </p:nvSpPr>
        <p:spPr>
          <a:xfrm>
            <a:off x="523204" y="2397948"/>
            <a:ext cx="3017942" cy="2062103"/>
          </a:xfrm>
          <a:prstGeom prst="rect">
            <a:avLst/>
          </a:prstGeom>
          <a:noFill/>
        </p:spPr>
        <p:txBody>
          <a:bodyPr wrap="none" rtlCol="0">
            <a:spAutoFit/>
          </a:bodyPr>
          <a:lstStyle/>
          <a:p>
            <a:pPr algn="ctr"/>
            <a:r>
              <a:rPr lang="en-US" sz="3200" dirty="0"/>
              <a:t>Reid Wiseman</a:t>
            </a:r>
          </a:p>
          <a:p>
            <a:pPr algn="ctr"/>
            <a:r>
              <a:rPr lang="en-US" sz="3200" dirty="0"/>
              <a:t>Victor Glover </a:t>
            </a:r>
          </a:p>
          <a:p>
            <a:pPr algn="ctr"/>
            <a:r>
              <a:rPr lang="en-US" sz="3200" dirty="0"/>
              <a:t>Christina H. Koch</a:t>
            </a:r>
          </a:p>
          <a:p>
            <a:pPr algn="ctr"/>
            <a:r>
              <a:rPr lang="en-US" sz="3200" dirty="0"/>
              <a:t>Jeremy Hansen</a:t>
            </a:r>
          </a:p>
        </p:txBody>
      </p:sp>
      <p:sp>
        <p:nvSpPr>
          <p:cNvPr id="11" name="TextBox 10"/>
          <p:cNvSpPr txBox="1"/>
          <p:nvPr/>
        </p:nvSpPr>
        <p:spPr>
          <a:xfrm>
            <a:off x="185721" y="450716"/>
            <a:ext cx="4423986" cy="646331"/>
          </a:xfrm>
          <a:prstGeom prst="rect">
            <a:avLst/>
          </a:prstGeom>
          <a:noFill/>
        </p:spPr>
        <p:txBody>
          <a:bodyPr wrap="square" rtlCol="0">
            <a:spAutoFit/>
          </a:bodyPr>
          <a:lstStyle/>
          <a:p>
            <a:r>
              <a:rPr lang="fr-CA" sz="3600" b="1" dirty="0"/>
              <a:t>Équipage d</a:t>
            </a:r>
            <a:r>
              <a:rPr lang="en-CA" sz="3600" b="1" dirty="0"/>
              <a:t>’</a:t>
            </a:r>
            <a:r>
              <a:rPr lang="fr-CA" sz="3600" b="1" dirty="0" err="1"/>
              <a:t>Artemis</a:t>
            </a:r>
            <a:r>
              <a:rPr lang="fr-CA" sz="3600" b="1" dirty="0"/>
              <a:t> II</a:t>
            </a:r>
            <a:endParaRPr lang="en-CA" sz="3600" b="1" dirty="0"/>
          </a:p>
        </p:txBody>
      </p:sp>
    </p:spTree>
    <p:extLst>
      <p:ext uri="{BB962C8B-B14F-4D97-AF65-F5344CB8AC3E}">
        <p14:creationId xmlns:p14="http://schemas.microsoft.com/office/powerpoint/2010/main" val="3987512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atellite in space with purple and pink panels&#10;&#10;Description automatically generated">
            <a:extLst>
              <a:ext uri="{FF2B5EF4-FFF2-40B4-BE49-F238E27FC236}">
                <a16:creationId xmlns:a16="http://schemas.microsoft.com/office/drawing/2014/main" id="{3448772E-42D0-DB38-6AD0-FE59C23BA4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163"/>
            <a:ext cx="12018068" cy="6858000"/>
          </a:xfrm>
          <a:prstGeom prst="rect">
            <a:avLst/>
          </a:prstGeom>
        </p:spPr>
      </p:pic>
    </p:spTree>
    <p:extLst>
      <p:ext uri="{BB962C8B-B14F-4D97-AF65-F5344CB8AC3E}">
        <p14:creationId xmlns:p14="http://schemas.microsoft.com/office/powerpoint/2010/main" val="42567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p:cNvPicPr>
            <a:picLocks noChangeAspect="1" noChangeArrowheads="1"/>
          </p:cNvPicPr>
          <p:nvPr>
            <p:custDataLst>
              <p:tags r:id="rId1"/>
            </p:custDataLst>
          </p:nvPr>
        </p:nvPicPr>
        <p:blipFill>
          <a:blip r:embed="rId6">
            <a:extLst>
              <a:ext uri="{28A0092B-C50C-407E-A947-70E740481C1C}">
                <a14:useLocalDpi xmlns:a14="http://schemas.microsoft.com/office/drawing/2010/main"/>
              </a:ext>
            </a:extLst>
          </a:blip>
          <a:srcRect/>
          <a:stretch>
            <a:fillRect/>
          </a:stretch>
        </p:blipFill>
        <p:spPr bwMode="auto">
          <a:xfrm>
            <a:off x="-1" y="0"/>
            <a:ext cx="12192001" cy="6856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2"/>
            </p:custDataLst>
          </p:nvPr>
        </p:nvSpPr>
        <p:spPr>
          <a:xfrm>
            <a:off x="0" y="484493"/>
            <a:ext cx="3821622"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p:cNvSpPr txBox="1"/>
          <p:nvPr>
            <p:custDataLst>
              <p:tags r:id="rId3"/>
            </p:custDataLst>
          </p:nvPr>
        </p:nvSpPr>
        <p:spPr>
          <a:xfrm>
            <a:off x="336550" y="437461"/>
            <a:ext cx="3485072" cy="646331"/>
          </a:xfrm>
          <a:prstGeom prst="rect">
            <a:avLst/>
          </a:prstGeom>
          <a:noFill/>
        </p:spPr>
        <p:txBody>
          <a:bodyPr wrap="square" rtlCol="0">
            <a:spAutoFit/>
          </a:bodyPr>
          <a:lstStyle/>
          <a:p>
            <a:r>
              <a:rPr lang="fr-CA" sz="3600" b="1" dirty="0"/>
              <a:t>Le Canadarm3</a:t>
            </a:r>
            <a:endParaRPr lang="en-CA" sz="3600" b="1" dirty="0"/>
          </a:p>
        </p:txBody>
      </p:sp>
    </p:spTree>
    <p:extLst>
      <p:ext uri="{BB962C8B-B14F-4D97-AF65-F5344CB8AC3E}">
        <p14:creationId xmlns:p14="http://schemas.microsoft.com/office/powerpoint/2010/main" val="317093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satellite&#10;&#10;Description automatically generated">
            <a:extLst>
              <a:ext uri="{FF2B5EF4-FFF2-40B4-BE49-F238E27FC236}">
                <a16:creationId xmlns:a16="http://schemas.microsoft.com/office/drawing/2014/main" id="{FCB2DBBB-7C0B-5892-57E7-06C5A3E5A40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3078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t="-2"/>
          <a:stretch/>
        </p:blipFill>
        <p:spPr>
          <a:xfrm>
            <a:off x="0" y="-27384"/>
            <a:ext cx="12192000" cy="6912768"/>
          </a:xfrm>
          <a:prstGeom prst="rect">
            <a:avLst/>
          </a:prstGeom>
        </p:spPr>
      </p:pic>
      <p:sp>
        <p:nvSpPr>
          <p:cNvPr id="7" name="Rectangle 6"/>
          <p:cNvSpPr/>
          <p:nvPr>
            <p:custDataLst>
              <p:tags r:id="rId2"/>
            </p:custDataLst>
          </p:nvPr>
        </p:nvSpPr>
        <p:spPr>
          <a:xfrm>
            <a:off x="0" y="422030"/>
            <a:ext cx="8400256" cy="1122565"/>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TextBox 7"/>
          <p:cNvSpPr txBox="1"/>
          <p:nvPr>
            <p:custDataLst>
              <p:tags r:id="rId3"/>
            </p:custDataLst>
          </p:nvPr>
        </p:nvSpPr>
        <p:spPr>
          <a:xfrm>
            <a:off x="336550" y="583997"/>
            <a:ext cx="6839570" cy="861774"/>
          </a:xfrm>
          <a:prstGeom prst="rect">
            <a:avLst/>
          </a:prstGeom>
          <a:noFill/>
        </p:spPr>
        <p:txBody>
          <a:bodyPr wrap="square" rtlCol="0">
            <a:spAutoFit/>
          </a:bodyPr>
          <a:lstStyle/>
          <a:p>
            <a:pPr>
              <a:lnSpc>
                <a:spcPts val="3000"/>
              </a:lnSpc>
            </a:pPr>
            <a:r>
              <a:rPr lang="fr-CA" sz="3600" b="1" dirty="0"/>
              <a:t>PAEL: </a:t>
            </a:r>
            <a:r>
              <a:rPr lang="fr-FR" sz="3600" b="1" dirty="0"/>
              <a:t>Le Programme d’accélération de l’exploration lunaire</a:t>
            </a:r>
            <a:endParaRPr lang="en-CA" sz="3600" b="1" dirty="0"/>
          </a:p>
        </p:txBody>
      </p:sp>
    </p:spTree>
    <p:extLst>
      <p:ext uri="{BB962C8B-B14F-4D97-AF65-F5344CB8AC3E}">
        <p14:creationId xmlns:p14="http://schemas.microsoft.com/office/powerpoint/2010/main" val="127341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p:cNvSpPr/>
          <p:nvPr>
            <p:custDataLst>
              <p:tags r:id="rId2"/>
            </p:custDataLst>
          </p:nvPr>
        </p:nvSpPr>
        <p:spPr>
          <a:xfrm>
            <a:off x="0" y="484493"/>
            <a:ext cx="9048328" cy="612000"/>
          </a:xfrm>
          <a:prstGeom prst="rect">
            <a:avLst/>
          </a:prstGeom>
          <a:gradFill>
            <a:gsLst>
              <a:gs pos="0">
                <a:srgbClr val="4D7A99"/>
              </a:gs>
              <a:gs pos="100000">
                <a:srgbClr val="4D7A99">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TextBox 8"/>
          <p:cNvSpPr txBox="1"/>
          <p:nvPr>
            <p:custDataLst>
              <p:tags r:id="rId3"/>
            </p:custDataLst>
          </p:nvPr>
        </p:nvSpPr>
        <p:spPr>
          <a:xfrm>
            <a:off x="336550" y="437461"/>
            <a:ext cx="5759450" cy="646331"/>
          </a:xfrm>
          <a:prstGeom prst="rect">
            <a:avLst/>
          </a:prstGeom>
          <a:noFill/>
        </p:spPr>
        <p:txBody>
          <a:bodyPr wrap="square" rtlCol="0">
            <a:spAutoFit/>
          </a:bodyPr>
          <a:lstStyle/>
          <a:p>
            <a:r>
              <a:rPr lang="fr-FR" sz="3600" b="1" dirty="0"/>
              <a:t>Soins de santé </a:t>
            </a:r>
            <a:r>
              <a:rPr lang="fr-CA" sz="3600" b="1" dirty="0"/>
              <a:t>à distance</a:t>
            </a:r>
            <a:r>
              <a:rPr lang="fr-FR" sz="3600" b="1" dirty="0"/>
              <a:t> </a:t>
            </a:r>
            <a:endParaRPr lang="en-CA" sz="3600" b="1" dirty="0"/>
          </a:p>
        </p:txBody>
      </p:sp>
    </p:spTree>
    <p:extLst>
      <p:ext uri="{BB962C8B-B14F-4D97-AF65-F5344CB8AC3E}">
        <p14:creationId xmlns:p14="http://schemas.microsoft.com/office/powerpoint/2010/main" val="162413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4715511|-15368417|-11851413|-11645362|Markido&quot;,&quot;Id&quot;:&quot;6669e43a463838740cbd910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SA 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2128</Words>
  <Application>Microsoft Office PowerPoint</Application>
  <PresentationFormat>Widescreen</PresentationFormat>
  <Paragraphs>175</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Calibri Light</vt:lpstr>
      <vt:lpstr>Courier New</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2025-03-19T18:23:54Z</dcterms:created>
  <dcterms:modified xsi:type="dcterms:W3CDTF">2025-03-19T18:24:13Z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8a8773-bcd3-476c-8adc-f986a36f2c00_Enabled">
    <vt:lpwstr>true</vt:lpwstr>
  </property>
  <property fmtid="{D5CDD505-2E9C-101B-9397-08002B2CF9AE}" pid="3" name="MSIP_Label_658a8773-bcd3-476c-8adc-f986a36f2c00_SetDate">
    <vt:lpwstr>2025-03-19T18:24:13Z</vt:lpwstr>
  </property>
  <property fmtid="{D5CDD505-2E9C-101B-9397-08002B2CF9AE}" pid="4" name="MSIP_Label_658a8773-bcd3-476c-8adc-f986a36f2c00_Method">
    <vt:lpwstr>Privileged</vt:lpwstr>
  </property>
  <property fmtid="{D5CDD505-2E9C-101B-9397-08002B2CF9AE}" pid="5" name="MSIP_Label_658a8773-bcd3-476c-8adc-f986a36f2c00_Name">
    <vt:lpwstr>NON-CLASSIFIÉ NON VISIBLE - UNCLASSIFIED NOT VISIBLE</vt:lpwstr>
  </property>
  <property fmtid="{D5CDD505-2E9C-101B-9397-08002B2CF9AE}" pid="6" name="MSIP_Label_658a8773-bcd3-476c-8adc-f986a36f2c00_SiteId">
    <vt:lpwstr>ea59922f-ea3d-4e45-ba97-caf826fb9335</vt:lpwstr>
  </property>
  <property fmtid="{D5CDD505-2E9C-101B-9397-08002B2CF9AE}" pid="7" name="MSIP_Label_658a8773-bcd3-476c-8adc-f986a36f2c00_ActionId">
    <vt:lpwstr>838ae980-990e-464b-9b12-736925f2b550</vt:lpwstr>
  </property>
  <property fmtid="{D5CDD505-2E9C-101B-9397-08002B2CF9AE}" pid="8" name="MSIP_Label_658a8773-bcd3-476c-8adc-f986a36f2c00_ContentBits">
    <vt:lpwstr>0</vt:lpwstr>
  </property>
</Properties>
</file>